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5"/>
  </p:notesMasterIdLst>
  <p:sldIdLst>
    <p:sldId id="256" r:id="rId4"/>
  </p:sldIdLst>
  <p:sldSz cx="32918400" cy="43891200"/>
  <p:notesSz cx="6881813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D2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FF79287-B817-44A7-B5FE-557C5A81E483}">
  <a:tblStyle styleId="{8FF79287-B817-44A7-B5FE-557C5A81E483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47" autoAdjust="0"/>
    <p:restoredTop sz="96226" autoAdjust="0"/>
  </p:normalViewPr>
  <p:slideViewPr>
    <p:cSldViewPr snapToGrid="0">
      <p:cViewPr>
        <p:scale>
          <a:sx n="59" d="100"/>
          <a:sy n="59" d="100"/>
        </p:scale>
        <p:origin x="-520" y="6792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2118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98101" y="0"/>
            <a:ext cx="2982118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2133600" y="696913"/>
            <a:ext cx="2614613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8181" y="4415789"/>
            <a:ext cx="5505450" cy="41833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2982118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98101" y="8829967"/>
            <a:ext cx="2982118" cy="464819"/>
          </a:xfrm>
          <a:prstGeom prst="rect">
            <a:avLst/>
          </a:prstGeom>
          <a:noFill/>
          <a:ln>
            <a:noFill/>
          </a:ln>
        </p:spPr>
        <p:txBody>
          <a:bodyPr lIns="92425" tIns="46200" rIns="92425" bIns="46200" anchor="b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8606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2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128" algn="l" defTabSz="9142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256" algn="l" defTabSz="9142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379" algn="l" defTabSz="9142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742763" algn="l" defTabSz="9142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3199886" algn="l" defTabSz="9142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657014" algn="l" defTabSz="9142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sldNum" idx="12"/>
          </p:nvPr>
        </p:nvSpPr>
        <p:spPr>
          <a:xfrm>
            <a:off x="3898101" y="8829967"/>
            <a:ext cx="2982118" cy="464819"/>
          </a:xfrm>
          <a:prstGeom prst="rect">
            <a:avLst/>
          </a:prstGeom>
          <a:noFill/>
          <a:ln>
            <a:noFill/>
          </a:ln>
        </p:spPr>
        <p:txBody>
          <a:bodyPr lIns="92425" tIns="46200" rIns="92425" bIns="462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2133600" y="696913"/>
            <a:ext cx="2614613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8181" y="4415789"/>
            <a:ext cx="5505450" cy="4183379"/>
          </a:xfrm>
          <a:prstGeom prst="rect">
            <a:avLst/>
          </a:prstGeom>
          <a:noFill/>
          <a:ln>
            <a:noFill/>
          </a:ln>
        </p:spPr>
        <p:txBody>
          <a:bodyPr lIns="92425" tIns="46200" rIns="92425" bIns="462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79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2469355" y="13635571"/>
            <a:ext cx="27979690" cy="9406464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marR="0" indent="-12653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marR="0" indent="-12610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marR="0" indent="-12562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marR="0" indent="-12514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4937527" y="24870838"/>
            <a:ext cx="23043355" cy="11218334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0" marR="0" indent="0" algn="ctr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609456" marR="0" indent="-12653" algn="ctr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1218917" marR="0" indent="-12610" algn="ctr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marL="1828373" marR="0" indent="-12562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marL="2437829" marR="0" indent="-12514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marL="3047285" marR="0" indent="-12470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3656741" marR="0" indent="-12422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4266197" marR="0" indent="-12379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4875653" marR="0" indent="-12331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 rot="5400000">
            <a:off x="-13248410" y="21586959"/>
            <a:ext cx="35418187" cy="7480694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094" indent="-21157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136" indent="-143818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640" indent="-114168" algn="l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101" indent="-15647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557" indent="-156422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013" indent="-156379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1469" indent="-15633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0925" indent="-156288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0381" indent="-15624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 rot="5400000">
            <a:off x="7588781" y="18361819"/>
            <a:ext cx="41239018" cy="7910515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 rot="5400000">
            <a:off x="-8289989" y="10507862"/>
            <a:ext cx="41239018" cy="2361842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094" indent="-21157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136" indent="-143818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640" indent="-114168" algn="l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101" indent="-15647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557" indent="-156422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013" indent="-156379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1469" indent="-15633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0925" indent="-156288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0381" indent="-15624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2469355" y="13635571"/>
            <a:ext cx="27979690" cy="9406464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marR="0" indent="-12653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marR="0" indent="-12610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marR="0" indent="-12562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marR="0" indent="-12514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ubTitle" idx="1"/>
          </p:nvPr>
        </p:nvSpPr>
        <p:spPr>
          <a:xfrm>
            <a:off x="4937527" y="24870838"/>
            <a:ext cx="23043355" cy="11218334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0" marR="0" indent="0" algn="ctr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609456" marR="0" indent="-12653" algn="ctr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1218917" marR="0" indent="-12610" algn="ctr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marL="1828373" marR="0" indent="-12562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marL="2437829" marR="0" indent="-12514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marL="3047285" marR="0" indent="-12470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3656741" marR="0" indent="-12422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4266197" marR="0" indent="-12379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4875653" marR="0" indent="-12331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520306" y="7518401"/>
            <a:ext cx="7480694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094" indent="-21157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136" indent="-143818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640" indent="-114168" algn="l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101" indent="-15647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557" indent="-156422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013" indent="-156379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1469" indent="-15633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0925" indent="-156288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0381" indent="-15624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2600323" y="28204589"/>
            <a:ext cx="27980880" cy="8716435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2600323" y="18603384"/>
            <a:ext cx="27980880" cy="9601200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520308" y="7518401"/>
            <a:ext cx="3682603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4317209" y="7518401"/>
            <a:ext cx="3683794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645445" y="1756834"/>
            <a:ext cx="29627510" cy="7315200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645447" y="9825571"/>
            <a:ext cx="14544677" cy="4093632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1645447" y="13919206"/>
            <a:ext cx="14544677" cy="25287816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3"/>
          </p:nvPr>
        </p:nvSpPr>
        <p:spPr>
          <a:xfrm>
            <a:off x="16722329" y="9825571"/>
            <a:ext cx="14550629" cy="4093632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4"/>
          </p:nvPr>
        </p:nvSpPr>
        <p:spPr>
          <a:xfrm>
            <a:off x="16722329" y="13919206"/>
            <a:ext cx="14550629" cy="25287816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1645445" y="1748374"/>
            <a:ext cx="10829923" cy="7435848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12870657" y="1748374"/>
            <a:ext cx="18402298" cy="37458648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1645445" y="9184219"/>
            <a:ext cx="10829923" cy="30022800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720331" y="7618217"/>
            <a:ext cx="7480694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094" indent="-21157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136" indent="-143818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640" indent="-114168" algn="l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101" indent="-15647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557" indent="-156422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013" indent="-156379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1469" indent="-15633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0925" indent="-156288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0381" indent="-15624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452004" y="30723422"/>
            <a:ext cx="19751275" cy="3627965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>
            <a:spLocks noGrp="1"/>
          </p:cNvSpPr>
          <p:nvPr>
            <p:ph type="pic" idx="2"/>
          </p:nvPr>
        </p:nvSpPr>
        <p:spPr>
          <a:xfrm>
            <a:off x="6452004" y="3922193"/>
            <a:ext cx="19751275" cy="26333448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452004" y="34351390"/>
            <a:ext cx="19751275" cy="5149848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 rot="5400000">
            <a:off x="-13448436" y="21487147"/>
            <a:ext cx="35418187" cy="7480694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094" indent="-21157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136" indent="-143818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640" indent="-114168" algn="l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101" indent="-15647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557" indent="-156422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013" indent="-156379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1469" indent="-15633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0925" indent="-156288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0381" indent="-15624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 rot="5400000">
            <a:off x="7588781" y="18361819"/>
            <a:ext cx="41239018" cy="7910515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 rot="5400000">
            <a:off x="-8289989" y="10507862"/>
            <a:ext cx="41239018" cy="2361842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094" indent="-21157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136" indent="-143818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640" indent="-114168" algn="l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101" indent="-15647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557" indent="-156422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013" indent="-156379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1469" indent="-15633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0925" indent="-156288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0381" indent="-15624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2469355" y="13635571"/>
            <a:ext cx="27979690" cy="9406464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marR="0" indent="-12653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marR="0" indent="-12610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marR="0" indent="-12562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marR="0" indent="-12514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ubTitle" idx="1"/>
          </p:nvPr>
        </p:nvSpPr>
        <p:spPr>
          <a:xfrm>
            <a:off x="4937527" y="24870838"/>
            <a:ext cx="23043355" cy="11218334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0" marR="0" indent="0" algn="ctr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609456" marR="0" indent="-12653" algn="ctr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1218917" marR="0" indent="-12610" algn="ctr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marL="1828373" marR="0" indent="-12562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marL="2437829" marR="0" indent="-12514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marL="3047285" marR="0" indent="-12470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3656741" marR="0" indent="-12422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4266197" marR="0" indent="-12379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4875653" marR="0" indent="-12331" algn="ctr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520308" y="7518401"/>
            <a:ext cx="31643237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094" indent="-21157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136" indent="-143818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640" indent="-114168" algn="l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101" indent="-15647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557" indent="-156422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013" indent="-156379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1469" indent="-15633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0925" indent="-156288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0381" indent="-15624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2600323" y="28204589"/>
            <a:ext cx="27980880" cy="8716435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2600323" y="18603384"/>
            <a:ext cx="27980880" cy="9601200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520306" y="7518401"/>
            <a:ext cx="15763872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2"/>
          </p:nvPr>
        </p:nvSpPr>
        <p:spPr>
          <a:xfrm>
            <a:off x="16398480" y="7518401"/>
            <a:ext cx="15765062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1645445" y="1756834"/>
            <a:ext cx="29627510" cy="7315200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1645447" y="9825571"/>
            <a:ext cx="14544677" cy="4093632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1645447" y="13919206"/>
            <a:ext cx="14544677" cy="25287816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3"/>
          </p:nvPr>
        </p:nvSpPr>
        <p:spPr>
          <a:xfrm>
            <a:off x="16722329" y="9825571"/>
            <a:ext cx="14550629" cy="4093632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4"/>
          </p:nvPr>
        </p:nvSpPr>
        <p:spPr>
          <a:xfrm>
            <a:off x="16722329" y="13919206"/>
            <a:ext cx="14550629" cy="25287816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2600323" y="28204589"/>
            <a:ext cx="27980880" cy="8716435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600323" y="18603384"/>
            <a:ext cx="27980880" cy="9601200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645445" y="1748374"/>
            <a:ext cx="10829923" cy="7435848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12870657" y="1748374"/>
            <a:ext cx="18402298" cy="37458648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2"/>
          </p:nvPr>
        </p:nvSpPr>
        <p:spPr>
          <a:xfrm>
            <a:off x="1645445" y="9184219"/>
            <a:ext cx="10829923" cy="30022800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6452004" y="30723422"/>
            <a:ext cx="19751275" cy="3627965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2" name="Shape 132"/>
          <p:cNvSpPr>
            <a:spLocks noGrp="1"/>
          </p:cNvSpPr>
          <p:nvPr>
            <p:ph type="pic" idx="2"/>
          </p:nvPr>
        </p:nvSpPr>
        <p:spPr>
          <a:xfrm>
            <a:off x="6452004" y="3922193"/>
            <a:ext cx="19751275" cy="26333448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452004" y="34351390"/>
            <a:ext cx="19751275" cy="5149848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 rot="5400000">
            <a:off x="-1367162" y="9405876"/>
            <a:ext cx="35418187" cy="3164323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094" indent="-21157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136" indent="-143818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640" indent="-114168" algn="l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101" indent="-15647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557" indent="-156422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013" indent="-156379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1469" indent="-15633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0925" indent="-156288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0381" indent="-15624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 rot="5400000">
            <a:off x="7588781" y="18361819"/>
            <a:ext cx="41239018" cy="7910515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 rot="5400000">
            <a:off x="-8289989" y="10507862"/>
            <a:ext cx="41239018" cy="2361842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094" indent="-21157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136" indent="-143818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640" indent="-114168" algn="l" rtl="0">
              <a:spcBef>
                <a:spcPts val="638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101" indent="-15647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557" indent="-156422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013" indent="-156379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1469" indent="-15633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0925" indent="-156288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0381" indent="-156240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520308" y="7518401"/>
            <a:ext cx="3682603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317209" y="7518401"/>
            <a:ext cx="3683794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645445" y="1756834"/>
            <a:ext cx="29627510" cy="7315200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1645447" y="9825571"/>
            <a:ext cx="14544677" cy="4093632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1645447" y="13919206"/>
            <a:ext cx="14544677" cy="25287816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3"/>
          </p:nvPr>
        </p:nvSpPr>
        <p:spPr>
          <a:xfrm>
            <a:off x="16722329" y="9825571"/>
            <a:ext cx="14550629" cy="4093632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4"/>
          </p:nvPr>
        </p:nvSpPr>
        <p:spPr>
          <a:xfrm>
            <a:off x="16722329" y="13919206"/>
            <a:ext cx="14550629" cy="25287816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609456" algn="ctr" rtl="0">
              <a:spcBef>
                <a:spcPts val="0"/>
              </a:spcBef>
              <a:spcAft>
                <a:spcPts val="0"/>
              </a:spcAft>
              <a:defRPr/>
            </a:lvl6pPr>
            <a:lvl7pPr marL="1218917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37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7829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645445" y="1748374"/>
            <a:ext cx="10829923" cy="7435848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2870657" y="1748374"/>
            <a:ext cx="18402298" cy="37458648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645445" y="9184219"/>
            <a:ext cx="10829923" cy="30022800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452004" y="30723422"/>
            <a:ext cx="19751275" cy="3627965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pic" idx="2"/>
          </p:nvPr>
        </p:nvSpPr>
        <p:spPr>
          <a:xfrm>
            <a:off x="6452004" y="3922193"/>
            <a:ext cx="19751275" cy="26333448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452004" y="34351390"/>
            <a:ext cx="19751275" cy="5149848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609456" indent="-12653" rtl="0">
              <a:spcBef>
                <a:spcPts val="0"/>
              </a:spcBef>
              <a:buFont typeface="Arial"/>
              <a:buNone/>
              <a:defRPr/>
            </a:lvl2pPr>
            <a:lvl3pPr marL="1218917" indent="-12610" rtl="0">
              <a:spcBef>
                <a:spcPts val="0"/>
              </a:spcBef>
              <a:buFont typeface="Arial"/>
              <a:buNone/>
              <a:defRPr/>
            </a:lvl3pPr>
            <a:lvl4pPr marL="1828373" indent="-12562" rtl="0">
              <a:spcBef>
                <a:spcPts val="0"/>
              </a:spcBef>
              <a:buFont typeface="Arial"/>
              <a:buNone/>
              <a:defRPr/>
            </a:lvl4pPr>
            <a:lvl5pPr marL="2437829" indent="-12514" rtl="0">
              <a:spcBef>
                <a:spcPts val="0"/>
              </a:spcBef>
              <a:buFont typeface="Arial"/>
              <a:buNone/>
              <a:defRPr/>
            </a:lvl5pPr>
            <a:lvl6pPr marL="3047285" indent="-12470" rtl="0">
              <a:spcBef>
                <a:spcPts val="0"/>
              </a:spcBef>
              <a:buFont typeface="Arial"/>
              <a:buNone/>
              <a:defRPr/>
            </a:lvl6pPr>
            <a:lvl7pPr marL="3656741" indent="-12422" rtl="0">
              <a:spcBef>
                <a:spcPts val="0"/>
              </a:spcBef>
              <a:buFont typeface="Arial"/>
              <a:buNone/>
              <a:defRPr/>
            </a:lvl7pPr>
            <a:lvl8pPr marL="4266197" indent="-12379" rtl="0">
              <a:spcBef>
                <a:spcPts val="0"/>
              </a:spcBef>
              <a:buFont typeface="Arial"/>
              <a:buNone/>
              <a:defRPr/>
            </a:lvl8pPr>
            <a:lvl9pPr marL="4875653" indent="-12331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2"/>
            <a:ext cx="32918400" cy="4800600"/>
          </a:xfrm>
          <a:prstGeom prst="rect">
            <a:avLst/>
          </a:prstGeom>
          <a:solidFill>
            <a:srgbClr val="B31B1B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4898573"/>
            <a:ext cx="32918400" cy="128016"/>
          </a:xfrm>
          <a:prstGeom prst="rect">
            <a:avLst/>
          </a:prstGeom>
          <a:solidFill>
            <a:srgbClr val="660000"/>
          </a:solidFill>
          <a:ln w="152400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609555" marR="0" indent="-12654" algn="ctr" rtl="0">
              <a:spcBef>
                <a:spcPts val="0"/>
              </a:spcBef>
              <a:spcAft>
                <a:spcPts val="0"/>
              </a:spcAft>
              <a:defRPr/>
            </a:lvl6pPr>
            <a:lvl7pPr marL="1219111" marR="0" indent="-12610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664" marR="0" indent="-1256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8218" marR="0" indent="-1251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720331" y="7618217"/>
            <a:ext cx="7480694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166" marR="0" indent="-211611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293" marR="0" indent="-14383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886" marR="0" indent="-114185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440" marR="0" indent="-156494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994" marR="0" indent="-156448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548" marR="0" indent="-156402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2104" marR="0" indent="-156358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1658" marR="0" indent="-156312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1212" marR="0" indent="-156266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0"/>
            <a:ext cx="32918400" cy="43891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32918400" cy="6400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" name="Shape 52"/>
          <p:cNvSpPr/>
          <p:nvPr/>
        </p:nvSpPr>
        <p:spPr>
          <a:xfrm>
            <a:off x="520306" y="7518401"/>
            <a:ext cx="7480694" cy="354181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3" name="Shape 53"/>
          <p:cNvSpPr/>
          <p:nvPr/>
        </p:nvSpPr>
        <p:spPr>
          <a:xfrm>
            <a:off x="0" y="6400800"/>
            <a:ext cx="32918400" cy="173568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4" name="Shape 54"/>
          <p:cNvSpPr txBox="1"/>
          <p:nvPr/>
        </p:nvSpPr>
        <p:spPr>
          <a:xfrm>
            <a:off x="457200" y="43260432"/>
            <a:ext cx="1885949" cy="558806"/>
          </a:xfrm>
          <a:prstGeom prst="rect">
            <a:avLst/>
          </a:prstGeom>
          <a:noFill/>
          <a:ln>
            <a:noFill/>
          </a:ln>
        </p:spPr>
        <p:txBody>
          <a:bodyPr lIns="121656" tIns="60816" rIns="121656" bIns="60816" anchor="t" anchorCtr="0">
            <a:noAutofit/>
          </a:bodyPr>
          <a:lstStyle/>
          <a:p>
            <a:pPr marL="0" marR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POSTER TEMPLATE BY:</a:t>
            </a:r>
          </a:p>
          <a:p>
            <a:pPr marL="0" marR="0" lvl="0" indent="0" algn="l" rtl="0">
              <a:lnSpc>
                <a:spcPct val="75000"/>
              </a:lnSpc>
              <a:spcBef>
                <a:spcPts val="667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www.PosterPresentations.com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609555" marR="0" indent="-12654" algn="ctr" rtl="0">
              <a:spcBef>
                <a:spcPts val="0"/>
              </a:spcBef>
              <a:spcAft>
                <a:spcPts val="0"/>
              </a:spcAft>
              <a:defRPr/>
            </a:lvl6pPr>
            <a:lvl7pPr marL="1219111" marR="0" indent="-12610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664" marR="0" indent="-1256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8218" marR="0" indent="-1251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20306" y="7518401"/>
            <a:ext cx="7480694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166" marR="0" indent="-211611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293" marR="0" indent="-14383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886" marR="0" indent="-114185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440" marR="0" indent="-156494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994" marR="0" indent="-156448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548" marR="0" indent="-156402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2104" marR="0" indent="-156358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1658" marR="0" indent="-156312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1212" marR="0" indent="-156266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57" name="Shape 57"/>
          <p:cNvSpPr/>
          <p:nvPr/>
        </p:nvSpPr>
        <p:spPr>
          <a:xfrm>
            <a:off x="0" y="0"/>
            <a:ext cx="32918400" cy="43891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8" name="Shape 58"/>
          <p:cNvSpPr/>
          <p:nvPr/>
        </p:nvSpPr>
        <p:spPr>
          <a:xfrm>
            <a:off x="8617750" y="7518401"/>
            <a:ext cx="15573374" cy="354181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9" name="Shape 59"/>
          <p:cNvSpPr/>
          <p:nvPr/>
        </p:nvSpPr>
        <p:spPr>
          <a:xfrm>
            <a:off x="24809057" y="7518401"/>
            <a:ext cx="7486651" cy="354181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0" y="0"/>
            <a:ext cx="32918400" cy="6400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520308" y="7518401"/>
            <a:ext cx="31775400" cy="354181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0" y="6400800"/>
            <a:ext cx="32918400" cy="173568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457200" y="43260432"/>
            <a:ext cx="1885949" cy="558806"/>
          </a:xfrm>
          <a:prstGeom prst="rect">
            <a:avLst/>
          </a:prstGeom>
          <a:noFill/>
          <a:ln>
            <a:noFill/>
          </a:ln>
        </p:spPr>
        <p:txBody>
          <a:bodyPr lIns="121656" tIns="60816" rIns="121656" bIns="60816" anchor="t" anchorCtr="0">
            <a:noAutofit/>
          </a:bodyPr>
          <a:lstStyle/>
          <a:p>
            <a:pPr marL="0" marR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POSTER TEMPLATE BY:</a:t>
            </a:r>
          </a:p>
          <a:p>
            <a:pPr marL="0" marR="0" lvl="0" indent="0" algn="l" rtl="0">
              <a:lnSpc>
                <a:spcPct val="75000"/>
              </a:lnSpc>
              <a:spcBef>
                <a:spcPts val="667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www.PosterPresentations.com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720331" y="1697570"/>
            <a:ext cx="31443216" cy="2935819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609555" marR="0" indent="-12654" algn="ctr" rtl="0">
              <a:spcBef>
                <a:spcPts val="0"/>
              </a:spcBef>
              <a:spcAft>
                <a:spcPts val="0"/>
              </a:spcAft>
              <a:defRPr/>
            </a:lvl6pPr>
            <a:lvl7pPr marL="1219111" marR="0" indent="-12610" algn="ctr" rtl="0">
              <a:spcBef>
                <a:spcPts val="0"/>
              </a:spcBef>
              <a:spcAft>
                <a:spcPts val="0"/>
              </a:spcAft>
              <a:defRPr/>
            </a:lvl7pPr>
            <a:lvl8pPr marL="1828664" marR="0" indent="-12563" algn="ctr" rtl="0">
              <a:spcBef>
                <a:spcPts val="0"/>
              </a:spcBef>
              <a:spcAft>
                <a:spcPts val="0"/>
              </a:spcAft>
              <a:defRPr/>
            </a:lvl8pPr>
            <a:lvl9pPr marL="2438218" marR="0" indent="-1251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520308" y="7518401"/>
            <a:ext cx="31643237" cy="35418187"/>
          </a:xfrm>
          <a:prstGeom prst="rect">
            <a:avLst/>
          </a:prstGeom>
          <a:noFill/>
          <a:ln>
            <a:noFill/>
          </a:ln>
        </p:spPr>
        <p:txBody>
          <a:bodyPr lIns="91411" tIns="91411" rIns="91411" bIns="91411" anchor="t" anchorCtr="0"/>
          <a:lstStyle>
            <a:lvl1pPr marL="457166" marR="0" indent="-211611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986293" marR="0" indent="-143839" algn="l" rtl="0">
              <a:spcBef>
                <a:spcPts val="773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523886" marR="0" indent="-114185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2133440" marR="0" indent="-156494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742994" marR="0" indent="-156448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3352548" marR="0" indent="-156402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3962104" marR="0" indent="-156358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4571658" marR="0" indent="-156312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5181212" marR="0" indent="-156266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0" y="0"/>
            <a:ext cx="32918400" cy="43891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11" tIns="45691" rIns="91411" bIns="45691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 baseline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emf"/><Relationship Id="rId1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g"/><Relationship Id="rId6" Type="http://schemas.openxmlformats.org/officeDocument/2006/relationships/image" Target="../media/image4.png"/><Relationship Id="rId7" Type="http://schemas.openxmlformats.org/officeDocument/2006/relationships/image" Target="../media/image5.jpg"/><Relationship Id="rId8" Type="http://schemas.openxmlformats.org/officeDocument/2006/relationships/image" Target="../media/image6.emf"/><Relationship Id="rId9" Type="http://schemas.openxmlformats.org/officeDocument/2006/relationships/image" Target="../media/image7.emf"/><Relationship Id="rId10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Rectangle 249"/>
          <p:cNvSpPr/>
          <p:nvPr/>
        </p:nvSpPr>
        <p:spPr>
          <a:xfrm>
            <a:off x="7807637" y="8565964"/>
            <a:ext cx="2440503" cy="1322887"/>
          </a:xfrm>
          <a:prstGeom prst="rect">
            <a:avLst/>
          </a:prstGeom>
          <a:solidFill>
            <a:srgbClr val="FFD1D2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10963" y="8554672"/>
            <a:ext cx="1940267" cy="1322887"/>
          </a:xfrm>
          <a:prstGeom prst="rect">
            <a:avLst/>
          </a:prstGeom>
          <a:solidFill>
            <a:srgbClr val="FFD1D2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Shape 207"/>
          <p:cNvSpPr txBox="1"/>
          <p:nvPr/>
        </p:nvSpPr>
        <p:spPr>
          <a:xfrm>
            <a:off x="644475" y="21629300"/>
            <a:ext cx="31741373" cy="13177921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09504" tIns="609504" rIns="609504" bIns="609504" anchor="t" anchorCtr="0">
            <a:no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endParaRPr sz="4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2" name="Shape 207"/>
          <p:cNvSpPr txBox="1"/>
          <p:nvPr/>
        </p:nvSpPr>
        <p:spPr>
          <a:xfrm>
            <a:off x="609672" y="13250881"/>
            <a:ext cx="31741373" cy="7246919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09504" tIns="609504" rIns="609504" bIns="609504" anchor="t" anchorCtr="0">
            <a:no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endParaRPr sz="4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Rounded Rectangle 363"/>
          <p:cNvSpPr/>
          <p:nvPr/>
        </p:nvSpPr>
        <p:spPr>
          <a:xfrm>
            <a:off x="26473694" y="14284531"/>
            <a:ext cx="4289738" cy="2131308"/>
          </a:xfrm>
          <a:prstGeom prst="roundRect">
            <a:avLst/>
          </a:prstGeom>
          <a:solidFill>
            <a:schemeClr val="accent5"/>
          </a:solidFill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65" name="Rounded Rectangle 364"/>
          <p:cNvSpPr/>
          <p:nvPr/>
        </p:nvSpPr>
        <p:spPr>
          <a:xfrm>
            <a:off x="26475361" y="16856404"/>
            <a:ext cx="4311590" cy="3204785"/>
          </a:xfrm>
          <a:prstGeom prst="roundRect">
            <a:avLst/>
          </a:prstGeom>
          <a:solidFill>
            <a:schemeClr val="accent5"/>
          </a:solidFill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136" name="Shape 236"/>
          <p:cNvSpPr txBox="1"/>
          <p:nvPr/>
        </p:nvSpPr>
        <p:spPr>
          <a:xfrm>
            <a:off x="609603" y="35052397"/>
            <a:ext cx="31741454" cy="817762"/>
          </a:xfrm>
          <a:prstGeom prst="rect">
            <a:avLst/>
          </a:prstGeom>
          <a:solidFill>
            <a:srgbClr val="B31B1B"/>
          </a:solidFill>
          <a:ln w="2857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21656" tIns="60816" rIns="121656" bIns="60816" anchor="t" anchorCtr="0">
            <a:noAutofit/>
          </a:bodyPr>
          <a:lstStyle/>
          <a:p>
            <a:pPr algn="ctr">
              <a:buSzPct val="25000"/>
            </a:pPr>
            <a:r>
              <a:rPr lang="en-US" sz="4800" b="1" dirty="0">
                <a:solidFill>
                  <a:srgbClr val="F8F8F8"/>
                </a:solidFill>
                <a:latin typeface="Calibri"/>
                <a:ea typeface="Calibri"/>
                <a:cs typeface="Calibri"/>
                <a:sym typeface="Calibri"/>
              </a:rPr>
              <a:t>Experimental Evaluation</a:t>
            </a:r>
          </a:p>
        </p:txBody>
      </p:sp>
      <p:sp>
        <p:nvSpPr>
          <p:cNvPr id="1135" name="Shape 207"/>
          <p:cNvSpPr txBox="1"/>
          <p:nvPr/>
        </p:nvSpPr>
        <p:spPr>
          <a:xfrm>
            <a:off x="609672" y="35870157"/>
            <a:ext cx="31741373" cy="7665443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09504" tIns="609504" rIns="609504" bIns="609504" anchor="t" anchorCtr="0">
            <a:no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endParaRPr sz="4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0" name="Shape 207"/>
          <p:cNvSpPr txBox="1"/>
          <p:nvPr/>
        </p:nvSpPr>
        <p:spPr>
          <a:xfrm>
            <a:off x="609672" y="6150133"/>
            <a:ext cx="31741373" cy="596184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09504" tIns="609504" rIns="609504" bIns="609504" anchor="t" anchorCtr="0">
            <a:no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endParaRPr sz="4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1" name="Shape 236"/>
          <p:cNvSpPr txBox="1"/>
          <p:nvPr/>
        </p:nvSpPr>
        <p:spPr>
          <a:xfrm>
            <a:off x="609603" y="5334305"/>
            <a:ext cx="31741454" cy="817762"/>
          </a:xfrm>
          <a:prstGeom prst="rect">
            <a:avLst/>
          </a:prstGeom>
          <a:solidFill>
            <a:srgbClr val="B31B1B"/>
          </a:solidFill>
          <a:ln w="2857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21656" tIns="60816" rIns="121656" bIns="60816" anchor="t" anchorCtr="0">
            <a:noAutofit/>
          </a:bodyPr>
          <a:lstStyle/>
          <a:p>
            <a:pPr algn="ctr">
              <a:buSzPct val="25000"/>
            </a:pPr>
            <a:r>
              <a:rPr lang="en-US" sz="4800" b="1" dirty="0" err="1" smtClean="0">
                <a:solidFill>
                  <a:srgbClr val="F8F8F8"/>
                </a:solidFill>
                <a:latin typeface="Calibri"/>
                <a:ea typeface="Calibri"/>
                <a:cs typeface="Calibri"/>
                <a:sym typeface="Calibri"/>
              </a:rPr>
              <a:t>SecDCP</a:t>
            </a:r>
            <a:r>
              <a:rPr lang="en-US" sz="4800" b="1" dirty="0" smtClean="0">
                <a:solidFill>
                  <a:srgbClr val="F8F8F8"/>
                </a:solidFill>
                <a:latin typeface="Calibri"/>
                <a:ea typeface="Calibri"/>
                <a:cs typeface="Calibri"/>
                <a:sym typeface="Calibri"/>
              </a:rPr>
              <a:t> Overview</a:t>
            </a:r>
            <a:endParaRPr lang="en-US" sz="4800" b="1" dirty="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x="0" y="674292"/>
            <a:ext cx="32918400" cy="3969902"/>
          </a:xfrm>
          <a:prstGeom prst="rect">
            <a:avLst/>
          </a:prstGeom>
          <a:noFill/>
          <a:ln>
            <a:noFill/>
          </a:ln>
        </p:spPr>
        <p:txBody>
          <a:bodyPr lIns="121632" tIns="60792" rIns="121632" bIns="60792" anchor="t" anchorCtr="0">
            <a:noAutofit/>
          </a:bodyPr>
          <a:lstStyle/>
          <a:p>
            <a:pPr algn="ctr">
              <a:buSzPct val="25000"/>
            </a:pPr>
            <a:r>
              <a:rPr lang="en-US" sz="6600" dirty="0" err="1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SecDCP</a:t>
            </a:r>
            <a:r>
              <a:rPr lang="en-US" sz="6600" dirty="0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: Secure Dynamic Cache Partitioning for Efficient Timing Channel Protection</a:t>
            </a:r>
            <a:endParaRPr lang="en-US" sz="6600" dirty="0">
              <a:solidFill>
                <a:srgbClr val="FFFFFF"/>
              </a:solidFill>
              <a:latin typeface="Helvetica Neue Light"/>
              <a:ea typeface="Calibri"/>
              <a:cs typeface="Helvetica Neue Light"/>
              <a:sym typeface="Calibri"/>
            </a:endParaRPr>
          </a:p>
          <a:p>
            <a:pPr algn="ctr">
              <a:spcBef>
                <a:spcPts val="1800"/>
              </a:spcBef>
              <a:buSzPct val="25000"/>
            </a:pPr>
            <a:r>
              <a:rPr lang="en-US" sz="5400" dirty="0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Yao Wang, Andrew </a:t>
            </a:r>
            <a:r>
              <a:rPr lang="en-US" sz="5400" dirty="0" err="1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Ferraiuolo</a:t>
            </a:r>
            <a:r>
              <a:rPr lang="en-US" sz="5400" dirty="0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, </a:t>
            </a:r>
            <a:r>
              <a:rPr lang="en-US" sz="5400" dirty="0" err="1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Danfeng</a:t>
            </a:r>
            <a:r>
              <a:rPr lang="en-US" sz="5400" dirty="0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 Zhang*, Andrew C. Myers, and G. Edward </a:t>
            </a:r>
            <a:r>
              <a:rPr lang="en-US" sz="5400" dirty="0" err="1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Suh</a:t>
            </a:r>
            <a:endParaRPr lang="en-US" sz="5400" dirty="0">
              <a:solidFill>
                <a:srgbClr val="FFFFFF"/>
              </a:solidFill>
              <a:latin typeface="Helvetica Neue Light"/>
              <a:ea typeface="Calibri"/>
              <a:cs typeface="Helvetica Neue Light"/>
              <a:sym typeface="Calibri"/>
            </a:endParaRPr>
          </a:p>
          <a:p>
            <a:pPr algn="ctr">
              <a:spcBef>
                <a:spcPts val="1800"/>
              </a:spcBef>
              <a:buSzPct val="25000"/>
            </a:pPr>
            <a:r>
              <a:rPr lang="en-US" sz="4000" dirty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Computer Systems Laboratory, Electrical and Computer Engineering, Cornell University, Ithaca, </a:t>
            </a:r>
            <a:r>
              <a:rPr lang="en-US" sz="4000" dirty="0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NY</a:t>
            </a:r>
          </a:p>
          <a:p>
            <a:pPr algn="ctr">
              <a:spcBef>
                <a:spcPts val="1800"/>
              </a:spcBef>
              <a:buSzPct val="25000"/>
            </a:pPr>
            <a:r>
              <a:rPr lang="en-US" sz="4000" dirty="0" smtClean="0">
                <a:solidFill>
                  <a:srgbClr val="FFFFFF"/>
                </a:solidFill>
                <a:latin typeface="Helvetica Neue Light"/>
                <a:ea typeface="Calibri"/>
                <a:cs typeface="Helvetica Neue Light"/>
                <a:sym typeface="Calibri"/>
              </a:rPr>
              <a:t>*Computer Science and Engineering, Penn State University,  University Park, PA</a:t>
            </a:r>
            <a:endParaRPr lang="en-US" sz="4000" dirty="0">
              <a:solidFill>
                <a:srgbClr val="FFFFFF"/>
              </a:solidFill>
              <a:latin typeface="Helvetica Neue Light"/>
              <a:ea typeface="Calibri"/>
              <a:cs typeface="Helvetica Neue Light"/>
              <a:sym typeface="Calibri"/>
            </a:endParaRPr>
          </a:p>
          <a:p>
            <a:pPr algn="ctr">
              <a:spcAft>
                <a:spcPts val="1800"/>
              </a:spcAft>
            </a:pPr>
            <a:endParaRPr dirty="0"/>
          </a:p>
        </p:txBody>
      </p:sp>
      <p:pic>
        <p:nvPicPr>
          <p:cNvPr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600" y="2237827"/>
            <a:ext cx="2489674" cy="2415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Shape 27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402925" y="2710140"/>
            <a:ext cx="3527750" cy="1471301"/>
          </a:xfrm>
          <a:prstGeom prst="rect">
            <a:avLst/>
          </a:prstGeom>
          <a:noFill/>
          <a:ln>
            <a:noFill/>
          </a:ln>
        </p:spPr>
      </p:pic>
      <p:sp>
        <p:nvSpPr>
          <p:cNvPr id="905" name="TextBox 904"/>
          <p:cNvSpPr txBox="1"/>
          <p:nvPr/>
        </p:nvSpPr>
        <p:spPr>
          <a:xfrm>
            <a:off x="21332135" y="6392508"/>
            <a:ext cx="10780374" cy="5478402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800" b="1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</a:t>
            </a:r>
          </a:p>
          <a:p>
            <a:pPr marL="571500" indent="-5715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Exploits the asymmetry in the security policy to enable dynamic cache partitioning</a:t>
            </a:r>
          </a:p>
          <a:p>
            <a:pPr marL="571500" indent="-5715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Supports a general security policy</a:t>
            </a:r>
          </a:p>
          <a:p>
            <a:pPr marL="571500" indent="-5715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Defeats timing channel attacks while improving the performance compared to previous approaches</a:t>
            </a:r>
          </a:p>
          <a:p>
            <a:pPr marL="571500" indent="-571500">
              <a:spcAft>
                <a:spcPts val="1200"/>
              </a:spcAft>
              <a:buFont typeface="Arial"/>
              <a:buChar char="•"/>
            </a:pPr>
            <a:r>
              <a:rPr lang="en-US" sz="3400" b="1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Take-away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: dynamic cache partitioning can be performed securely and improve performance under asymmetric security policies</a:t>
            </a:r>
          </a:p>
        </p:txBody>
      </p:sp>
      <p:sp>
        <p:nvSpPr>
          <p:cNvPr id="908" name="TextBox 907"/>
          <p:cNvSpPr txBox="1"/>
          <p:nvPr/>
        </p:nvSpPr>
        <p:spPr>
          <a:xfrm>
            <a:off x="6750080" y="13385356"/>
            <a:ext cx="10019283" cy="677088"/>
          </a:xfrm>
          <a:prstGeom prst="rect">
            <a:avLst/>
          </a:prstGeom>
          <a:solidFill>
            <a:srgbClr val="FFFFB4"/>
          </a:solidFill>
          <a:ln>
            <a:solidFill>
              <a:srgbClr val="000000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Example Attack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sp>
        <p:nvSpPr>
          <p:cNvPr id="1123" name="Shape 236"/>
          <p:cNvSpPr txBox="1"/>
          <p:nvPr/>
        </p:nvSpPr>
        <p:spPr>
          <a:xfrm>
            <a:off x="609603" y="12435056"/>
            <a:ext cx="31741454" cy="817762"/>
          </a:xfrm>
          <a:prstGeom prst="rect">
            <a:avLst/>
          </a:prstGeom>
          <a:solidFill>
            <a:srgbClr val="B31B1B"/>
          </a:solidFill>
          <a:ln w="2857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21656" tIns="60816" rIns="121656" bIns="60816" anchor="t" anchorCtr="0">
            <a:noAutofit/>
          </a:bodyPr>
          <a:lstStyle/>
          <a:p>
            <a:pPr algn="ctr">
              <a:buSzPct val="25000"/>
            </a:pPr>
            <a:r>
              <a:rPr lang="en-US" sz="4800" b="1" dirty="0" smtClean="0">
                <a:solidFill>
                  <a:srgbClr val="F8F8F8"/>
                </a:solidFill>
                <a:latin typeface="Calibri"/>
                <a:ea typeface="Calibri"/>
                <a:cs typeface="Calibri"/>
                <a:sym typeface="Calibri"/>
              </a:rPr>
              <a:t>Threat Model </a:t>
            </a:r>
            <a:endParaRPr lang="en-US" sz="4800" b="1" dirty="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2" name="TextBox 1131"/>
          <p:cNvSpPr txBox="1"/>
          <p:nvPr/>
        </p:nvSpPr>
        <p:spPr>
          <a:xfrm>
            <a:off x="853373" y="6372123"/>
            <a:ext cx="10442160" cy="5632290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800" b="1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Timing channels introduce serious security threats in modern computing systems.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endParaRPr lang="en-US" sz="3400" kern="1200" dirty="0">
              <a:solidFill>
                <a:schemeClr val="bg2"/>
              </a:solidFill>
              <a:latin typeface="Helvetica"/>
              <a:ea typeface="+mn-ea"/>
              <a:cs typeface="Helvetica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endParaRPr lang="en-US" sz="3400" kern="1200" dirty="0" smtClean="0">
              <a:solidFill>
                <a:schemeClr val="bg2"/>
              </a:solidFill>
              <a:latin typeface="Helvetica"/>
              <a:ea typeface="+mn-ea"/>
              <a:cs typeface="Helvetica"/>
            </a:endParaRPr>
          </a:p>
          <a:p>
            <a:pPr>
              <a:spcAft>
                <a:spcPts val="1200"/>
              </a:spcAft>
            </a:pPr>
            <a:endParaRPr lang="en-US" sz="3400" kern="1200" dirty="0" smtClean="0">
              <a:solidFill>
                <a:schemeClr val="bg2"/>
              </a:solidFill>
              <a:latin typeface="Helvetica"/>
              <a:ea typeface="+mn-ea"/>
              <a:cs typeface="Helvetica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Shared caches are vulnerable to timing channel attacks due to interference among concurrently running applications.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1038680" y="36087061"/>
            <a:ext cx="12829720" cy="1138753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Use gem5 simulator to evaluate performance</a:t>
            </a:r>
          </a:p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Multi-program workloads constructed from SPEC CPU2006</a:t>
            </a:r>
            <a:endParaRPr lang="en-US" sz="3400" kern="1200" dirty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15541262" y="36087061"/>
            <a:ext cx="18872200" cy="1138753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b="1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Left</a:t>
            </a: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: </a:t>
            </a: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Performance</a:t>
            </a:r>
            <a:r>
              <a:rPr lang="zh-CN" alt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altLang="zh-CN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comparison</a:t>
            </a:r>
            <a:r>
              <a:rPr lang="zh-CN" alt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altLang="zh-CN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among</a:t>
            </a:r>
            <a:r>
              <a:rPr lang="zh-CN" alt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altLang="zh-CN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four</a:t>
            </a:r>
            <a:r>
              <a:rPr lang="zh-CN" alt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altLang="zh-CN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cache</a:t>
            </a:r>
            <a:r>
              <a:rPr lang="zh-CN" alt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altLang="zh-CN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schemes</a:t>
            </a:r>
            <a:endParaRPr lang="en-US" sz="3400" kern="1200" dirty="0" smtClean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b="1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Right</a:t>
            </a:r>
            <a:r>
              <a:rPr lang="en-US" sz="3400" kern="1200" dirty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: </a:t>
            </a: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Performance impact of different threshold values</a:t>
            </a:r>
            <a:endParaRPr lang="en-US" sz="3400" kern="1200" dirty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5343" y="8684165"/>
            <a:ext cx="158041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Helvetica Neue Light"/>
                <a:cs typeface="Helvetica Neue Light"/>
              </a:rPr>
              <a:t>Victim’s</a:t>
            </a:r>
          </a:p>
          <a:p>
            <a:pPr algn="ctr"/>
            <a:r>
              <a:rPr lang="en-US" sz="3200" dirty="0" smtClean="0">
                <a:latin typeface="Helvetica Neue Light"/>
                <a:cs typeface="Helvetica Neue Light"/>
              </a:rPr>
              <a:t>secret</a:t>
            </a:r>
            <a:endParaRPr lang="en-US" sz="3200" dirty="0">
              <a:latin typeface="Helvetica Neue Light"/>
              <a:cs typeface="Helvetica Neue Light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8039305" y="8677817"/>
            <a:ext cx="1983799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Helvetica Neue Light"/>
                <a:cs typeface="Helvetica Neue Light"/>
              </a:rPr>
              <a:t>Attacker’s</a:t>
            </a:r>
          </a:p>
          <a:p>
            <a:pPr algn="ctr"/>
            <a:r>
              <a:rPr lang="en-US" sz="3200" dirty="0" smtClean="0">
                <a:latin typeface="Helvetica Neue Light"/>
                <a:cs typeface="Helvetica Neue Light"/>
              </a:rPr>
              <a:t>timing</a:t>
            </a:r>
            <a:endParaRPr lang="en-US" sz="3200" dirty="0">
              <a:latin typeface="Helvetica Neue Light"/>
              <a:cs typeface="Helvetica Neue Ligh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69033" y="8936989"/>
            <a:ext cx="4115902" cy="0"/>
          </a:xfrm>
          <a:prstGeom prst="straightConnector1">
            <a:avLst/>
          </a:prstGeom>
          <a:ln w="57150" cmpd="sng">
            <a:solidFill>
              <a:srgbClr val="3A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Arrow Connector 264"/>
          <p:cNvCxnSpPr/>
          <p:nvPr/>
        </p:nvCxnSpPr>
        <p:spPr>
          <a:xfrm flipH="1">
            <a:off x="3680316" y="9489201"/>
            <a:ext cx="4115902" cy="0"/>
          </a:xfrm>
          <a:prstGeom prst="straightConnector1">
            <a:avLst/>
          </a:prstGeom>
          <a:ln w="57150" cmpd="sng">
            <a:solidFill>
              <a:srgbClr val="3A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56681" y="8325511"/>
            <a:ext cx="13550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Helvetica Neue Light"/>
                <a:cs typeface="Helvetica Neue Light"/>
              </a:rPr>
              <a:t>affects</a:t>
            </a:r>
            <a:endParaRPr lang="en-US" sz="3200" dirty="0">
              <a:latin typeface="Helvetica Neue Light"/>
              <a:cs typeface="Helvetica Neue Light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5138522" y="9512720"/>
            <a:ext cx="1126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Helvetica Neue Light"/>
                <a:cs typeface="Helvetica Neue Light"/>
              </a:rPr>
              <a:t>infers</a:t>
            </a:r>
            <a:endParaRPr lang="en-US" sz="3200" dirty="0">
              <a:latin typeface="Helvetica Neue Light"/>
              <a:cs typeface="Helvetica Neue Light"/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11401368" y="6383412"/>
            <a:ext cx="9836689" cy="5324514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800" b="1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</a:t>
            </a:r>
            <a:endParaRPr lang="en-US" sz="3400" b="1" kern="1200" dirty="0">
              <a:solidFill>
                <a:schemeClr val="bg2"/>
              </a:solidFill>
              <a:latin typeface="Helvetica"/>
              <a:ea typeface="+mn-ea"/>
              <a:cs typeface="Helvetica"/>
            </a:endParaRPr>
          </a:p>
          <a:p>
            <a:pPr marL="571500" indent="-5715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Randomization-based techniques</a:t>
            </a:r>
          </a:p>
          <a:p>
            <a:pPr lvl="4">
              <a:spcAft>
                <a:spcPts val="1200"/>
              </a:spcAft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    - </a:t>
            </a:r>
            <a:r>
              <a:rPr lang="en-US" sz="3400" kern="1200" dirty="0" smtClean="0">
                <a:solidFill>
                  <a:srgbClr val="008000"/>
                </a:solidFill>
                <a:latin typeface="Helvetica"/>
                <a:ea typeface="+mn-ea"/>
                <a:cs typeface="Helvetica"/>
              </a:rPr>
              <a:t>Idea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: randomize the cache mapping</a:t>
            </a:r>
          </a:p>
          <a:p>
            <a:pPr lvl="4">
              <a:spcAft>
                <a:spcPts val="1200"/>
              </a:spcAft>
            </a:pPr>
            <a:r>
              <a:rPr lang="en-US" sz="3400" kern="1200" dirty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   - </a:t>
            </a:r>
            <a:r>
              <a:rPr lang="en-US" sz="34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Con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: do not hide the number of accesses</a:t>
            </a:r>
          </a:p>
          <a:p>
            <a:pPr marL="571500" indent="-5715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Partition-based techniques</a:t>
            </a:r>
          </a:p>
          <a:p>
            <a:pPr>
              <a:spcAft>
                <a:spcPts val="1200"/>
              </a:spcAft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    - </a:t>
            </a:r>
            <a:r>
              <a:rPr lang="en-US" sz="3400" kern="1200" dirty="0" smtClean="0">
                <a:solidFill>
                  <a:srgbClr val="008000"/>
                </a:solidFill>
                <a:latin typeface="Helvetica"/>
                <a:ea typeface="+mn-ea"/>
                <a:cs typeface="Helvetica"/>
              </a:rPr>
              <a:t>Idea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: statically divide the cache into multiple 	partitions</a:t>
            </a:r>
          </a:p>
          <a:p>
            <a:pPr>
              <a:spcAft>
                <a:spcPts val="1200"/>
              </a:spcAft>
            </a:pPr>
            <a:r>
              <a:rPr lang="en-US" sz="3400" kern="1200" dirty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   - </a:t>
            </a:r>
            <a:r>
              <a:rPr lang="en-US" sz="34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Con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: incur high performance overhead</a:t>
            </a:r>
            <a:endParaRPr lang="en-US" sz="3800" kern="1200" dirty="0" smtClean="0">
              <a:solidFill>
                <a:schemeClr val="bg2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71" name="Rounded Rectangle 270"/>
          <p:cNvSpPr/>
          <p:nvPr/>
        </p:nvSpPr>
        <p:spPr>
          <a:xfrm>
            <a:off x="6897858" y="14580833"/>
            <a:ext cx="1161624" cy="588935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core</a:t>
            </a:r>
            <a:r>
              <a:rPr lang="zh-CN" alt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0</a:t>
            </a:r>
            <a:endParaRPr lang="en-US" sz="24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72" name="TextBox 271"/>
          <p:cNvSpPr txBox="1"/>
          <p:nvPr/>
        </p:nvSpPr>
        <p:spPr>
          <a:xfrm>
            <a:off x="6723792" y="14091214"/>
            <a:ext cx="1560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Light"/>
                <a:cs typeface="Helvetica Neue Light"/>
              </a:rPr>
              <a:t>Attacker</a:t>
            </a:r>
            <a:r>
              <a:rPr lang="zh-CN" altLang="en-US" sz="2400" dirty="0" smtClean="0">
                <a:latin typeface="Helvetica Neue Light"/>
                <a:cs typeface="Helvetica Neue Light"/>
              </a:rPr>
              <a:t> </a:t>
            </a:r>
            <a:r>
              <a:rPr lang="en-US" altLang="zh-CN" sz="2400" dirty="0" smtClean="0">
                <a:latin typeface="Helvetica Neue Light"/>
                <a:cs typeface="Helvetica Neue Light"/>
              </a:rPr>
              <a:t>0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273" name="Rounded Rectangle 272"/>
          <p:cNvSpPr/>
          <p:nvPr/>
        </p:nvSpPr>
        <p:spPr>
          <a:xfrm>
            <a:off x="9269861" y="14580833"/>
            <a:ext cx="1161624" cy="588935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core</a:t>
            </a:r>
            <a:r>
              <a:rPr lang="zh-CN" alt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zh-CN" altLang="zh-CN" sz="2400" dirty="0">
                <a:solidFill>
                  <a:schemeClr val="tx1"/>
                </a:solidFill>
                <a:latin typeface="Helvetica Neue Light"/>
                <a:cs typeface="Helvetica Neue Light"/>
              </a:rPr>
              <a:t>1</a:t>
            </a:r>
            <a:endParaRPr lang="en-US" sz="24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74" name="TextBox 273"/>
          <p:cNvSpPr txBox="1"/>
          <p:nvPr/>
        </p:nvSpPr>
        <p:spPr>
          <a:xfrm>
            <a:off x="9134229" y="14098187"/>
            <a:ext cx="1560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Light"/>
                <a:cs typeface="Helvetica Neue Light"/>
              </a:rPr>
              <a:t>Attacker</a:t>
            </a:r>
            <a:r>
              <a:rPr lang="zh-CN" altLang="en-US" sz="2400" dirty="0" smtClean="0">
                <a:latin typeface="Helvetica Neue Light"/>
                <a:cs typeface="Helvetica Neue Light"/>
              </a:rPr>
              <a:t> </a:t>
            </a:r>
            <a:r>
              <a:rPr lang="en-US" altLang="zh-CN" sz="2400" dirty="0" smtClean="0">
                <a:latin typeface="Helvetica Neue Light"/>
                <a:cs typeface="Helvetica Neue Light"/>
              </a:rPr>
              <a:t>1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275" name="Rounded Rectangle 274"/>
          <p:cNvSpPr/>
          <p:nvPr/>
        </p:nvSpPr>
        <p:spPr>
          <a:xfrm>
            <a:off x="7243851" y="15756193"/>
            <a:ext cx="2853117" cy="2846927"/>
          </a:xfrm>
          <a:prstGeom prst="roundRect">
            <a:avLst>
              <a:gd name="adj" fmla="val 185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Shared</a:t>
            </a:r>
            <a:r>
              <a:rPr lang="zh-CN" alt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sz="24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76" name="Rounded Rectangle 275"/>
          <p:cNvSpPr/>
          <p:nvPr/>
        </p:nvSpPr>
        <p:spPr>
          <a:xfrm>
            <a:off x="6916306" y="19124388"/>
            <a:ext cx="3515178" cy="1101430"/>
          </a:xfrm>
          <a:prstGeom prst="roundRect">
            <a:avLst>
              <a:gd name="adj" fmla="val 1854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Memory</a:t>
            </a:r>
            <a:endParaRPr lang="en-US" sz="24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277" name="Straight Connector 276"/>
          <p:cNvCxnSpPr>
            <a:stCxn id="271" idx="2"/>
          </p:cNvCxnSpPr>
          <p:nvPr/>
        </p:nvCxnSpPr>
        <p:spPr>
          <a:xfrm flipH="1">
            <a:off x="7478669" y="15169767"/>
            <a:ext cx="1" cy="300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 flipH="1">
            <a:off x="9842068" y="15169767"/>
            <a:ext cx="1" cy="300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>
            <a:off x="7478669" y="15470498"/>
            <a:ext cx="236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 flipH="1">
            <a:off x="8680447" y="15470498"/>
            <a:ext cx="1" cy="300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endCxn id="276" idx="0"/>
          </p:cNvCxnSpPr>
          <p:nvPr/>
        </p:nvCxnSpPr>
        <p:spPr>
          <a:xfrm flipH="1">
            <a:off x="8673895" y="18603121"/>
            <a:ext cx="6553" cy="521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2" name="Rounded Rectangle 281"/>
          <p:cNvSpPr/>
          <p:nvPr/>
        </p:nvSpPr>
        <p:spPr>
          <a:xfrm>
            <a:off x="7269666" y="15771230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83" name="Rounded Rectangle 282"/>
          <p:cNvSpPr/>
          <p:nvPr/>
        </p:nvSpPr>
        <p:spPr>
          <a:xfrm>
            <a:off x="7982417" y="15771231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84" name="Rounded Rectangle 283"/>
          <p:cNvSpPr/>
          <p:nvPr/>
        </p:nvSpPr>
        <p:spPr>
          <a:xfrm>
            <a:off x="8694788" y="15771232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85" name="Rounded Rectangle 284"/>
          <p:cNvSpPr/>
          <p:nvPr/>
        </p:nvSpPr>
        <p:spPr>
          <a:xfrm>
            <a:off x="9407539" y="15771233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86" name="Rounded Rectangle 285"/>
          <p:cNvSpPr/>
          <p:nvPr/>
        </p:nvSpPr>
        <p:spPr>
          <a:xfrm>
            <a:off x="7269666" y="16132107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87" name="Rounded Rectangle 286"/>
          <p:cNvSpPr/>
          <p:nvPr/>
        </p:nvSpPr>
        <p:spPr>
          <a:xfrm>
            <a:off x="7982417" y="16132108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89" name="Rounded Rectangle 288"/>
          <p:cNvSpPr/>
          <p:nvPr/>
        </p:nvSpPr>
        <p:spPr>
          <a:xfrm>
            <a:off x="8694788" y="16132110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96" name="Rounded Rectangle 295"/>
          <p:cNvSpPr/>
          <p:nvPr/>
        </p:nvSpPr>
        <p:spPr>
          <a:xfrm>
            <a:off x="9407539" y="16132111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97" name="Rounded Rectangle 296"/>
          <p:cNvSpPr/>
          <p:nvPr/>
        </p:nvSpPr>
        <p:spPr>
          <a:xfrm>
            <a:off x="7269666" y="16492990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98" name="Rounded Rectangle 297"/>
          <p:cNvSpPr/>
          <p:nvPr/>
        </p:nvSpPr>
        <p:spPr>
          <a:xfrm>
            <a:off x="7982417" y="16492991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99" name="Rounded Rectangle 298"/>
          <p:cNvSpPr/>
          <p:nvPr/>
        </p:nvSpPr>
        <p:spPr>
          <a:xfrm>
            <a:off x="8694788" y="16492992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0" name="Rounded Rectangle 299"/>
          <p:cNvSpPr/>
          <p:nvPr/>
        </p:nvSpPr>
        <p:spPr>
          <a:xfrm>
            <a:off x="9407539" y="16492993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1" name="Rounded Rectangle 300"/>
          <p:cNvSpPr/>
          <p:nvPr/>
        </p:nvSpPr>
        <p:spPr>
          <a:xfrm>
            <a:off x="7255324" y="17555565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2" name="Rounded Rectangle 301"/>
          <p:cNvSpPr/>
          <p:nvPr/>
        </p:nvSpPr>
        <p:spPr>
          <a:xfrm>
            <a:off x="7968075" y="17555566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3" name="Rounded Rectangle 302"/>
          <p:cNvSpPr/>
          <p:nvPr/>
        </p:nvSpPr>
        <p:spPr>
          <a:xfrm>
            <a:off x="8680447" y="17555567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7" name="Rounded Rectangle 306"/>
          <p:cNvSpPr/>
          <p:nvPr/>
        </p:nvSpPr>
        <p:spPr>
          <a:xfrm>
            <a:off x="9393198" y="17555568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8" name="Rounded Rectangle 307"/>
          <p:cNvSpPr/>
          <p:nvPr/>
        </p:nvSpPr>
        <p:spPr>
          <a:xfrm>
            <a:off x="7255324" y="17916443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9" name="Rounded Rectangle 308"/>
          <p:cNvSpPr/>
          <p:nvPr/>
        </p:nvSpPr>
        <p:spPr>
          <a:xfrm>
            <a:off x="7968075" y="17916444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0" name="Rounded Rectangle 309"/>
          <p:cNvSpPr/>
          <p:nvPr/>
        </p:nvSpPr>
        <p:spPr>
          <a:xfrm>
            <a:off x="8680447" y="17916445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1" name="Rounded Rectangle 310"/>
          <p:cNvSpPr/>
          <p:nvPr/>
        </p:nvSpPr>
        <p:spPr>
          <a:xfrm>
            <a:off x="9393198" y="17916446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2" name="Rounded Rectangle 311"/>
          <p:cNvSpPr/>
          <p:nvPr/>
        </p:nvSpPr>
        <p:spPr>
          <a:xfrm>
            <a:off x="7255324" y="18277325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3" name="Rounded Rectangle 312"/>
          <p:cNvSpPr/>
          <p:nvPr/>
        </p:nvSpPr>
        <p:spPr>
          <a:xfrm>
            <a:off x="7968075" y="18277326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4" name="Rounded Rectangle 313"/>
          <p:cNvSpPr/>
          <p:nvPr/>
        </p:nvSpPr>
        <p:spPr>
          <a:xfrm>
            <a:off x="8680447" y="18277327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5" name="Rounded Rectangle 314"/>
          <p:cNvSpPr/>
          <p:nvPr/>
        </p:nvSpPr>
        <p:spPr>
          <a:xfrm>
            <a:off x="9393198" y="18277328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6" name="Rounded Rectangle 315"/>
          <p:cNvSpPr/>
          <p:nvPr/>
        </p:nvSpPr>
        <p:spPr>
          <a:xfrm>
            <a:off x="7968075" y="16132107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7" name="Rounded Rectangle 316"/>
          <p:cNvSpPr/>
          <p:nvPr/>
        </p:nvSpPr>
        <p:spPr>
          <a:xfrm>
            <a:off x="9393198" y="17916446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8" name="Rounded Rectangle 317"/>
          <p:cNvSpPr/>
          <p:nvPr/>
        </p:nvSpPr>
        <p:spPr>
          <a:xfrm>
            <a:off x="9407539" y="16492993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9" name="Rounded Rectangle 318"/>
          <p:cNvSpPr/>
          <p:nvPr/>
        </p:nvSpPr>
        <p:spPr>
          <a:xfrm>
            <a:off x="8680447" y="17916443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20" name="Rounded Rectangle 319"/>
          <p:cNvSpPr/>
          <p:nvPr/>
        </p:nvSpPr>
        <p:spPr>
          <a:xfrm>
            <a:off x="8703770" y="15771233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17654937" y="13373126"/>
            <a:ext cx="7275672" cy="677088"/>
          </a:xfrm>
          <a:prstGeom prst="rect">
            <a:avLst/>
          </a:prstGeom>
          <a:solidFill>
            <a:srgbClr val="FFFFB4"/>
          </a:solidFill>
          <a:ln>
            <a:solidFill>
              <a:srgbClr val="000000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Hierarchical Security Policy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25568754" y="13337379"/>
            <a:ext cx="6041377" cy="677088"/>
          </a:xfrm>
          <a:prstGeom prst="rect">
            <a:avLst/>
          </a:prstGeom>
          <a:solidFill>
            <a:srgbClr val="FFFFB4"/>
          </a:solidFill>
          <a:ln>
            <a:solidFill>
              <a:srgbClr val="000000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Security Implications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826298" y="13360896"/>
            <a:ext cx="5453392" cy="67708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Target Platforms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sp>
        <p:nvSpPr>
          <p:cNvPr id="255" name="Cloud 254"/>
          <p:cNvSpPr/>
          <p:nvPr/>
        </p:nvSpPr>
        <p:spPr>
          <a:xfrm>
            <a:off x="1387081" y="14715175"/>
            <a:ext cx="3904795" cy="2429731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pic>
        <p:nvPicPr>
          <p:cNvPr id="256" name="Picture 255" descr="googlecloudlogo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372" y="14998428"/>
            <a:ext cx="1540454" cy="995763"/>
          </a:xfrm>
          <a:prstGeom prst="rect">
            <a:avLst/>
          </a:prstGeom>
        </p:spPr>
      </p:pic>
      <p:pic>
        <p:nvPicPr>
          <p:cNvPr id="257" name="Picture 256" descr="gpu_amazon_ec2_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553" y="16029417"/>
            <a:ext cx="2169986" cy="650996"/>
          </a:xfrm>
          <a:prstGeom prst="rect">
            <a:avLst/>
          </a:prstGeom>
        </p:spPr>
      </p:pic>
      <p:pic>
        <p:nvPicPr>
          <p:cNvPr id="258" name="Picture 257" descr="samsung-galaxy-s5-vs-iphone-6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143" y="18126376"/>
            <a:ext cx="2790861" cy="2093145"/>
          </a:xfrm>
          <a:prstGeom prst="rect">
            <a:avLst/>
          </a:prstGeom>
        </p:spPr>
      </p:pic>
      <p:sp>
        <p:nvSpPr>
          <p:cNvPr id="259" name="TextBox 258"/>
          <p:cNvSpPr txBox="1"/>
          <p:nvPr/>
        </p:nvSpPr>
        <p:spPr>
          <a:xfrm>
            <a:off x="2527863" y="13976722"/>
            <a:ext cx="1799714" cy="615533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Cloud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2492108" y="17351140"/>
            <a:ext cx="1799714" cy="615533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Mobile</a:t>
            </a:r>
          </a:p>
        </p:txBody>
      </p:sp>
      <p:sp>
        <p:nvSpPr>
          <p:cNvPr id="321" name="TextBox 320"/>
          <p:cNvSpPr txBox="1"/>
          <p:nvPr/>
        </p:nvSpPr>
        <p:spPr>
          <a:xfrm>
            <a:off x="10865030" y="14293749"/>
            <a:ext cx="6068969" cy="4370406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Attacker 1 loads the cache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To send a bit ‘0’, 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Attacker 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0 does not access the cache</a:t>
            </a:r>
          </a:p>
          <a:p>
            <a:pPr>
              <a:spcAft>
                <a:spcPts val="1200"/>
              </a:spcAft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   </a:t>
            </a:r>
            <a:r>
              <a:rPr lang="en-US" sz="28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- </a:t>
            </a:r>
            <a:r>
              <a:rPr lang="en-US" sz="2800" kern="1200" dirty="0" smtClean="0">
                <a:solidFill>
                  <a:srgbClr val="FF6600"/>
                </a:solidFill>
                <a:latin typeface="Helvetica"/>
                <a:ea typeface="+mn-ea"/>
                <a:cs typeface="Helvetica"/>
              </a:rPr>
              <a:t>Attacker 1 gets cache hits</a:t>
            </a:r>
            <a:endParaRPr lang="en-US" sz="3400" kern="1200" dirty="0">
              <a:solidFill>
                <a:srgbClr val="FF6600"/>
              </a:solidFill>
              <a:latin typeface="Helvetica"/>
              <a:ea typeface="+mn-ea"/>
              <a:cs typeface="Helvetica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To send a bit ‘1’, 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Attacker 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0 sends a bunch of accesses</a:t>
            </a:r>
          </a:p>
          <a:p>
            <a:pPr>
              <a:spcAft>
                <a:spcPts val="1200"/>
              </a:spcAft>
            </a:pPr>
            <a:r>
              <a:rPr lang="en-US" sz="3400" kern="1200" dirty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   </a:t>
            </a:r>
            <a:r>
              <a:rPr lang="en-US" sz="2800" kern="1200" dirty="0" smtClean="0">
                <a:solidFill>
                  <a:schemeClr val="bg2"/>
                </a:solidFill>
                <a:latin typeface="Helvetica"/>
                <a:cs typeface="Helvetica"/>
              </a:rPr>
              <a:t>- </a:t>
            </a:r>
            <a:r>
              <a:rPr lang="en-US" sz="2800" kern="1200" dirty="0">
                <a:solidFill>
                  <a:srgbClr val="FF6600"/>
                </a:solidFill>
                <a:latin typeface="Helvetica"/>
                <a:cs typeface="Helvetica"/>
              </a:rPr>
              <a:t>Attacker 1 gets </a:t>
            </a:r>
            <a:r>
              <a:rPr lang="en-US" sz="2800" kern="1200" dirty="0" smtClean="0">
                <a:solidFill>
                  <a:srgbClr val="FF6600"/>
                </a:solidFill>
                <a:latin typeface="Helvetica"/>
                <a:cs typeface="Helvetica"/>
              </a:rPr>
              <a:t>cache misses</a:t>
            </a:r>
            <a:endParaRPr lang="en-US" sz="2800" kern="1200" dirty="0" smtClean="0">
              <a:solidFill>
                <a:srgbClr val="FF6600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322" name="Rounded Rectangle 321"/>
          <p:cNvSpPr/>
          <p:nvPr/>
        </p:nvSpPr>
        <p:spPr>
          <a:xfrm>
            <a:off x="19477507" y="15154491"/>
            <a:ext cx="4647120" cy="760854"/>
          </a:xfrm>
          <a:prstGeom prst="roundRect">
            <a:avLst/>
          </a:prstGeom>
          <a:solidFill>
            <a:srgbClr val="FFD1D2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23" name="Rectangle 322"/>
          <p:cNvSpPr/>
          <p:nvPr/>
        </p:nvSpPr>
        <p:spPr>
          <a:xfrm>
            <a:off x="19736580" y="15330073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24" name="Rectangle 323"/>
          <p:cNvSpPr/>
          <p:nvPr/>
        </p:nvSpPr>
        <p:spPr>
          <a:xfrm>
            <a:off x="20899170" y="15330073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25" name="Rectangle 324"/>
          <p:cNvSpPr/>
          <p:nvPr/>
        </p:nvSpPr>
        <p:spPr>
          <a:xfrm>
            <a:off x="23020329" y="15330073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21885264" y="14766325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6000" dirty="0" smtClean="0">
                <a:latin typeface="Helvetica Neue Light"/>
                <a:cs typeface="Helvetica Neue Light"/>
              </a:rPr>
              <a:t>…</a:t>
            </a:r>
            <a:endParaRPr lang="en-US" sz="6000" dirty="0">
              <a:latin typeface="Helvetica Neue Light"/>
              <a:cs typeface="Helvetica Neue Light"/>
            </a:endParaRPr>
          </a:p>
        </p:txBody>
      </p:sp>
      <p:sp>
        <p:nvSpPr>
          <p:cNvPr id="327" name="Rectangle 326"/>
          <p:cNvSpPr/>
          <p:nvPr/>
        </p:nvSpPr>
        <p:spPr>
          <a:xfrm>
            <a:off x="19976222" y="14396155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28" name="TextBox 327"/>
          <p:cNvSpPr txBox="1"/>
          <p:nvPr/>
        </p:nvSpPr>
        <p:spPr>
          <a:xfrm>
            <a:off x="20918344" y="14369602"/>
            <a:ext cx="2312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Security class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cxnSp>
        <p:nvCxnSpPr>
          <p:cNvPr id="329" name="Straight Arrow Connector 328"/>
          <p:cNvCxnSpPr/>
          <p:nvPr/>
        </p:nvCxnSpPr>
        <p:spPr>
          <a:xfrm flipV="1">
            <a:off x="21869071" y="15915345"/>
            <a:ext cx="0" cy="599905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0" name="Rounded Rectangle 329"/>
          <p:cNvSpPr/>
          <p:nvPr/>
        </p:nvSpPr>
        <p:spPr>
          <a:xfrm>
            <a:off x="19483829" y="17798465"/>
            <a:ext cx="4647120" cy="760854"/>
          </a:xfrm>
          <a:prstGeom prst="roundRect">
            <a:avLst/>
          </a:prstGeom>
          <a:solidFill>
            <a:srgbClr val="66CCFF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31" name="Rectangle 330"/>
          <p:cNvSpPr/>
          <p:nvPr/>
        </p:nvSpPr>
        <p:spPr>
          <a:xfrm>
            <a:off x="19742903" y="17974047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A</a:t>
            </a:r>
            <a:endParaRPr lang="en-US" sz="28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32" name="Rectangle 331"/>
          <p:cNvSpPr/>
          <p:nvPr/>
        </p:nvSpPr>
        <p:spPr>
          <a:xfrm>
            <a:off x="20905493" y="17974047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Helvetica Neue Light"/>
                <a:cs typeface="Helvetica Neue Light"/>
              </a:rPr>
              <a:t>B</a:t>
            </a:r>
          </a:p>
        </p:txBody>
      </p:sp>
      <p:sp>
        <p:nvSpPr>
          <p:cNvPr id="333" name="Rectangle 332"/>
          <p:cNvSpPr/>
          <p:nvPr/>
        </p:nvSpPr>
        <p:spPr>
          <a:xfrm>
            <a:off x="23026651" y="17974047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cxnSp>
        <p:nvCxnSpPr>
          <p:cNvPr id="335" name="Straight Arrow Connector 334"/>
          <p:cNvCxnSpPr/>
          <p:nvPr/>
        </p:nvCxnSpPr>
        <p:spPr>
          <a:xfrm flipV="1">
            <a:off x="21875393" y="18559320"/>
            <a:ext cx="0" cy="599905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6" name="Rounded Rectangle 335"/>
          <p:cNvSpPr/>
          <p:nvPr/>
        </p:nvSpPr>
        <p:spPr>
          <a:xfrm>
            <a:off x="19483829" y="19159225"/>
            <a:ext cx="4647120" cy="760854"/>
          </a:xfrm>
          <a:prstGeom prst="roundRect">
            <a:avLst/>
          </a:prstGeom>
          <a:solidFill>
            <a:srgbClr val="CCFFCC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37" name="Rectangle 336"/>
          <p:cNvSpPr/>
          <p:nvPr/>
        </p:nvSpPr>
        <p:spPr>
          <a:xfrm>
            <a:off x="19742903" y="19334807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Helvetica Neue Light"/>
                <a:cs typeface="Helvetica Neue Light"/>
              </a:rPr>
              <a:t>C</a:t>
            </a:r>
          </a:p>
        </p:txBody>
      </p:sp>
      <p:sp>
        <p:nvSpPr>
          <p:cNvPr id="338" name="Rectangle 337"/>
          <p:cNvSpPr/>
          <p:nvPr/>
        </p:nvSpPr>
        <p:spPr>
          <a:xfrm>
            <a:off x="20905493" y="19334807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39" name="Rectangle 338"/>
          <p:cNvSpPr/>
          <p:nvPr/>
        </p:nvSpPr>
        <p:spPr>
          <a:xfrm>
            <a:off x="23026651" y="19334807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41" name="TextBox 340"/>
          <p:cNvSpPr txBox="1"/>
          <p:nvPr/>
        </p:nvSpPr>
        <p:spPr>
          <a:xfrm>
            <a:off x="18376448" y="15294328"/>
            <a:ext cx="1102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Tier N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42" name="TextBox 341"/>
          <p:cNvSpPr txBox="1"/>
          <p:nvPr/>
        </p:nvSpPr>
        <p:spPr>
          <a:xfrm>
            <a:off x="18382770" y="17930154"/>
            <a:ext cx="1049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Tier 2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18389093" y="19290913"/>
            <a:ext cx="1049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Tier 1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cxnSp>
        <p:nvCxnSpPr>
          <p:cNvPr id="344" name="Straight Arrow Connector 343"/>
          <p:cNvCxnSpPr/>
          <p:nvPr/>
        </p:nvCxnSpPr>
        <p:spPr>
          <a:xfrm flipV="1">
            <a:off x="21875393" y="17204419"/>
            <a:ext cx="0" cy="599905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5" name="Oval 344"/>
          <p:cNvSpPr>
            <a:spLocks noChangeAspect="1"/>
          </p:cNvSpPr>
          <p:nvPr/>
        </p:nvSpPr>
        <p:spPr>
          <a:xfrm>
            <a:off x="21818229" y="16619135"/>
            <a:ext cx="93849" cy="84806"/>
          </a:xfrm>
          <a:prstGeom prst="ellipse">
            <a:avLst/>
          </a:prstGeom>
          <a:solidFill>
            <a:schemeClr val="tx1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46" name="Oval 345"/>
          <p:cNvSpPr>
            <a:spLocks noChangeAspect="1"/>
          </p:cNvSpPr>
          <p:nvPr/>
        </p:nvSpPr>
        <p:spPr>
          <a:xfrm>
            <a:off x="21829563" y="16821054"/>
            <a:ext cx="93849" cy="84806"/>
          </a:xfrm>
          <a:prstGeom prst="ellipse">
            <a:avLst/>
          </a:prstGeom>
          <a:solidFill>
            <a:schemeClr val="tx1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47" name="Oval 346"/>
          <p:cNvSpPr>
            <a:spLocks noChangeAspect="1"/>
          </p:cNvSpPr>
          <p:nvPr/>
        </p:nvSpPr>
        <p:spPr>
          <a:xfrm>
            <a:off x="21827963" y="17022973"/>
            <a:ext cx="93849" cy="84806"/>
          </a:xfrm>
          <a:prstGeom prst="ellipse">
            <a:avLst/>
          </a:prstGeom>
          <a:solidFill>
            <a:schemeClr val="tx1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cxnSp>
        <p:nvCxnSpPr>
          <p:cNvPr id="351" name="Straight Arrow Connector 350"/>
          <p:cNvCxnSpPr/>
          <p:nvPr/>
        </p:nvCxnSpPr>
        <p:spPr>
          <a:xfrm flipH="1">
            <a:off x="28079276" y="15352654"/>
            <a:ext cx="1289879" cy="0"/>
          </a:xfrm>
          <a:prstGeom prst="straightConnector1">
            <a:avLst/>
          </a:prstGeom>
          <a:ln w="38100" cmpd="sng">
            <a:solidFill>
              <a:srgbClr val="292934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2" name="Multiply 351"/>
          <p:cNvSpPr/>
          <p:nvPr/>
        </p:nvSpPr>
        <p:spPr>
          <a:xfrm>
            <a:off x="28283909" y="14794015"/>
            <a:ext cx="914400" cy="914400"/>
          </a:xfrm>
          <a:prstGeom prst="mathMultiply">
            <a:avLst>
              <a:gd name="adj1" fmla="val 4196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26574744" y="14326046"/>
            <a:ext cx="2139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Implication 1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26860088" y="15735415"/>
            <a:ext cx="1441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Banking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60" name="TextBox 359"/>
          <p:cNvSpPr txBox="1"/>
          <p:nvPr/>
        </p:nvSpPr>
        <p:spPr>
          <a:xfrm>
            <a:off x="29127422" y="15735415"/>
            <a:ext cx="1377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Medical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61" name="TextBox 360"/>
          <p:cNvSpPr txBox="1"/>
          <p:nvPr/>
        </p:nvSpPr>
        <p:spPr>
          <a:xfrm>
            <a:off x="26616477" y="16918863"/>
            <a:ext cx="2139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Implication 2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29038267" y="17525240"/>
            <a:ext cx="1441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Banking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29202904" y="19297947"/>
            <a:ext cx="1122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Game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66" name="Rectangle 365"/>
          <p:cNvSpPr/>
          <p:nvPr/>
        </p:nvSpPr>
        <p:spPr>
          <a:xfrm>
            <a:off x="27256889" y="15045538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A</a:t>
            </a:r>
            <a:endParaRPr lang="en-US" sz="28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67" name="Rectangle 366"/>
          <p:cNvSpPr/>
          <p:nvPr/>
        </p:nvSpPr>
        <p:spPr>
          <a:xfrm>
            <a:off x="29383775" y="15045538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Helvetica Neue Light"/>
                <a:cs typeface="Helvetica Neue Light"/>
              </a:rPr>
              <a:t>B</a:t>
            </a:r>
          </a:p>
        </p:txBody>
      </p:sp>
      <p:cxnSp>
        <p:nvCxnSpPr>
          <p:cNvPr id="368" name="Straight Arrow Connector 367"/>
          <p:cNvCxnSpPr/>
          <p:nvPr/>
        </p:nvCxnSpPr>
        <p:spPr>
          <a:xfrm>
            <a:off x="28090559" y="15175797"/>
            <a:ext cx="1289879" cy="0"/>
          </a:xfrm>
          <a:prstGeom prst="straightConnector1">
            <a:avLst/>
          </a:prstGeom>
          <a:ln w="38100" cmpd="sng">
            <a:solidFill>
              <a:srgbClr val="292934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9" name="Rectangle 368"/>
          <p:cNvSpPr/>
          <p:nvPr/>
        </p:nvSpPr>
        <p:spPr>
          <a:xfrm>
            <a:off x="27938953" y="17632562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A</a:t>
            </a:r>
            <a:endParaRPr lang="en-US" sz="28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70" name="Rectangle 369"/>
          <p:cNvSpPr/>
          <p:nvPr/>
        </p:nvSpPr>
        <p:spPr>
          <a:xfrm>
            <a:off x="27938952" y="19369616"/>
            <a:ext cx="809603" cy="4535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Helvetica Neue Light"/>
                <a:cs typeface="Helvetica Neue Light"/>
              </a:rPr>
              <a:t>C</a:t>
            </a:r>
          </a:p>
        </p:txBody>
      </p:sp>
      <p:cxnSp>
        <p:nvCxnSpPr>
          <p:cNvPr id="371" name="Straight Arrow Connector 370"/>
          <p:cNvCxnSpPr/>
          <p:nvPr/>
        </p:nvCxnSpPr>
        <p:spPr>
          <a:xfrm rot="5400000">
            <a:off x="27866648" y="18738367"/>
            <a:ext cx="1289879" cy="0"/>
          </a:xfrm>
          <a:prstGeom prst="straightConnector1">
            <a:avLst/>
          </a:prstGeom>
          <a:ln w="38100" cmpd="sng">
            <a:solidFill>
              <a:srgbClr val="292934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Arrow Connector 371"/>
          <p:cNvCxnSpPr/>
          <p:nvPr/>
        </p:nvCxnSpPr>
        <p:spPr>
          <a:xfrm rot="16200000" flipV="1">
            <a:off x="27525140" y="18726137"/>
            <a:ext cx="1289879" cy="0"/>
          </a:xfrm>
          <a:prstGeom prst="straightConnector1">
            <a:avLst/>
          </a:prstGeom>
          <a:ln w="38100" cmpd="sng">
            <a:solidFill>
              <a:srgbClr val="292934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3" name="Multiply 372"/>
          <p:cNvSpPr/>
          <p:nvPr/>
        </p:nvSpPr>
        <p:spPr>
          <a:xfrm>
            <a:off x="28201114" y="18450656"/>
            <a:ext cx="633723" cy="599243"/>
          </a:xfrm>
          <a:prstGeom prst="mathMultiply">
            <a:avLst>
              <a:gd name="adj1" fmla="val 4196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876313" y="18985199"/>
            <a:ext cx="5987128" cy="1138753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4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Number of cache accesses leaks information!</a:t>
            </a:r>
            <a:endParaRPr lang="en-US" sz="2800" kern="1200" dirty="0" smtClean="0">
              <a:solidFill>
                <a:srgbClr val="FF0000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21920066" y="17458712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6000" dirty="0" smtClean="0">
                <a:latin typeface="Helvetica Neue Light"/>
                <a:cs typeface="Helvetica Neue Light"/>
              </a:rPr>
              <a:t>…</a:t>
            </a:r>
            <a:endParaRPr lang="en-US" sz="6000" dirty="0">
              <a:latin typeface="Helvetica Neue Light"/>
              <a:cs typeface="Helvetica Neue Light"/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21920066" y="18822778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6000" dirty="0" smtClean="0">
                <a:latin typeface="Helvetica Neue Light"/>
                <a:cs typeface="Helvetica Neue Light"/>
              </a:rPr>
              <a:t>…</a:t>
            </a:r>
            <a:endParaRPr lang="en-US" sz="6000" dirty="0">
              <a:latin typeface="Helvetica Neue Light"/>
              <a:cs typeface="Helvetica Neue Light"/>
            </a:endParaRPr>
          </a:p>
        </p:txBody>
      </p:sp>
      <p:sp>
        <p:nvSpPr>
          <p:cNvPr id="244" name="Shape 236"/>
          <p:cNvSpPr txBox="1"/>
          <p:nvPr/>
        </p:nvSpPr>
        <p:spPr>
          <a:xfrm>
            <a:off x="635003" y="20802997"/>
            <a:ext cx="31741454" cy="817762"/>
          </a:xfrm>
          <a:prstGeom prst="rect">
            <a:avLst/>
          </a:prstGeom>
          <a:solidFill>
            <a:srgbClr val="B31B1B"/>
          </a:solidFill>
          <a:ln w="2857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21656" tIns="60816" rIns="121656" bIns="60816" anchor="t" anchorCtr="0">
            <a:noAutofit/>
          </a:bodyPr>
          <a:lstStyle/>
          <a:p>
            <a:pPr algn="ctr">
              <a:buSzPct val="25000"/>
            </a:pPr>
            <a:r>
              <a:rPr lang="en-US" sz="4800" b="1" dirty="0" err="1" smtClean="0">
                <a:solidFill>
                  <a:srgbClr val="F8F8F8"/>
                </a:solidFill>
                <a:latin typeface="Calibri"/>
                <a:ea typeface="Calibri"/>
                <a:cs typeface="Calibri"/>
                <a:sym typeface="Calibri"/>
              </a:rPr>
              <a:t>SecDCP</a:t>
            </a:r>
            <a:r>
              <a:rPr lang="en-US" sz="4800" b="1" dirty="0" smtClean="0">
                <a:solidFill>
                  <a:srgbClr val="F8F8F8"/>
                </a:solidFill>
                <a:latin typeface="Calibri"/>
                <a:ea typeface="Calibri"/>
                <a:cs typeface="Calibri"/>
                <a:sym typeface="Calibri"/>
              </a:rPr>
              <a:t> Implementation</a:t>
            </a:r>
            <a:endParaRPr lang="en-US" sz="4800" b="1" dirty="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1114880" y="22701261"/>
            <a:ext cx="7587314" cy="2708414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Key idea: </a:t>
            </a:r>
            <a:r>
              <a:rPr lang="en-US" sz="34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use the runtime demand </a:t>
            </a:r>
          </a:p>
          <a:p>
            <a:pPr defTabSz="457128">
              <a:buClr>
                <a:srgbClr val="C0504D"/>
              </a:buClr>
              <a:defRPr/>
            </a:pPr>
            <a:r>
              <a:rPr lang="en-US" sz="34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of public applications to guide dynamic </a:t>
            </a:r>
          </a:p>
          <a:p>
            <a:pPr defTabSz="457128">
              <a:buClr>
                <a:srgbClr val="C0504D"/>
              </a:buClr>
              <a:defRPr/>
            </a:pPr>
            <a:r>
              <a:rPr lang="en-US" sz="34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cache partitioning</a:t>
            </a:r>
          </a:p>
          <a:p>
            <a:pPr defTabSz="457128">
              <a:buClr>
                <a:srgbClr val="C0504D"/>
              </a:buClr>
              <a:defRPr/>
            </a:pPr>
            <a:endParaRPr lang="en-US" sz="3400" kern="1200" dirty="0" smtClean="0">
              <a:solidFill>
                <a:srgbClr val="FF0000"/>
              </a:solidFill>
              <a:latin typeface="Helvetica"/>
              <a:ea typeface="+mn-ea"/>
              <a:cs typeface="Helvetica"/>
            </a:endParaRPr>
          </a:p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Two components:</a:t>
            </a:r>
            <a:endParaRPr lang="en-US" sz="3400" kern="1200" dirty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1293568" y="33207971"/>
            <a:ext cx="1362800" cy="964653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Helvetica Neue Light"/>
                <a:cs typeface="Helvetica Neue Light"/>
              </a:rPr>
              <a:t>PAA</a:t>
            </a:r>
            <a:endParaRPr lang="en-US" sz="2800" dirty="0">
              <a:solidFill>
                <a:srgbClr val="0000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269" name="Rectangle 268"/>
          <p:cNvSpPr/>
          <p:nvPr/>
        </p:nvSpPr>
        <p:spPr>
          <a:xfrm>
            <a:off x="1223010" y="28429053"/>
            <a:ext cx="6820638" cy="1321715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2"/>
                </a:solidFill>
                <a:latin typeface="Helvetica Neue Light"/>
                <a:cs typeface="Helvetica Neue Light"/>
              </a:rPr>
              <a:t>Cache</a:t>
            </a:r>
            <a:endParaRPr lang="en-US" sz="2800" dirty="0">
              <a:solidFill>
                <a:schemeClr val="bg2"/>
              </a:solidFill>
              <a:latin typeface="Helvetica Neue Light"/>
              <a:cs typeface="Helvetica Neue Light"/>
            </a:endParaRPr>
          </a:p>
        </p:txBody>
      </p:sp>
      <p:sp>
        <p:nvSpPr>
          <p:cNvPr id="340" name="TextBox 339"/>
          <p:cNvSpPr txBox="1"/>
          <p:nvPr/>
        </p:nvSpPr>
        <p:spPr>
          <a:xfrm rot="16200000">
            <a:off x="704943" y="31112910"/>
            <a:ext cx="1816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Monitoring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48" name="Rectangle 347"/>
          <p:cNvSpPr>
            <a:spLocks/>
          </p:cNvSpPr>
          <p:nvPr/>
        </p:nvSpPr>
        <p:spPr>
          <a:xfrm>
            <a:off x="6454986" y="33202150"/>
            <a:ext cx="1362456" cy="969263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Helvetica Neue Light"/>
                <a:cs typeface="Helvetica Neue Light"/>
              </a:rPr>
              <a:t>PEM</a:t>
            </a:r>
            <a:endParaRPr lang="en-US" sz="2800" dirty="0">
              <a:solidFill>
                <a:srgbClr val="0000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353" name="TextBox 352"/>
          <p:cNvSpPr txBox="1"/>
          <p:nvPr/>
        </p:nvSpPr>
        <p:spPr>
          <a:xfrm>
            <a:off x="3141827" y="33119975"/>
            <a:ext cx="292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New partition size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54" name="TextBox 353"/>
          <p:cNvSpPr txBox="1"/>
          <p:nvPr/>
        </p:nvSpPr>
        <p:spPr>
          <a:xfrm rot="16200000">
            <a:off x="5754643" y="31224447"/>
            <a:ext cx="3202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Adjust partition size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55" name="TextBox 354"/>
          <p:cNvSpPr txBox="1"/>
          <p:nvPr/>
        </p:nvSpPr>
        <p:spPr>
          <a:xfrm>
            <a:off x="2889432" y="27638037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Helvetica Neue Light"/>
                <a:cs typeface="Helvetica Neue Light"/>
              </a:rPr>
              <a:t>In each time period T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8730" y="25410876"/>
            <a:ext cx="73962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4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>
                <a:solidFill>
                  <a:sysClr val="windowText" lastClr="000000"/>
                </a:solidFill>
                <a:latin typeface="Helvetica"/>
                <a:cs typeface="Helvetica"/>
              </a:rPr>
              <a:t>Partitioning Allocation Algorithm (PAA)</a:t>
            </a:r>
          </a:p>
          <a:p>
            <a:pPr lvl="4" defTabSz="457128">
              <a:buClr>
                <a:srgbClr val="C0504D"/>
              </a:buClr>
              <a:defRPr/>
            </a:pPr>
            <a:r>
              <a:rPr lang="en-US" sz="2800" kern="1200" dirty="0">
                <a:solidFill>
                  <a:sysClr val="windowText" lastClr="000000"/>
                </a:solidFill>
                <a:latin typeface="Helvetica"/>
                <a:cs typeface="Helvetica"/>
              </a:rPr>
              <a:t>	- 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cs typeface="Helvetica"/>
              </a:rPr>
              <a:t>Determines </a:t>
            </a:r>
            <a:r>
              <a:rPr lang="en-US" sz="2800" kern="1200" dirty="0">
                <a:solidFill>
                  <a:sysClr val="windowText" lastClr="000000"/>
                </a:solidFill>
                <a:latin typeface="Helvetica"/>
                <a:cs typeface="Helvetica"/>
              </a:rPr>
              <a:t>the size of each partition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>
                <a:solidFill>
                  <a:sysClr val="windowText" lastClr="000000"/>
                </a:solidFill>
                <a:latin typeface="Helvetica"/>
                <a:cs typeface="Helvetica"/>
              </a:rPr>
              <a:t>Partition Enforcement Mechanism (PEM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cs typeface="Helvetica"/>
              </a:rPr>
              <a:t>) </a:t>
            </a:r>
            <a:endParaRPr lang="en-US" sz="2800" kern="1200" dirty="0">
              <a:solidFill>
                <a:sysClr val="windowText" lastClr="000000"/>
              </a:solidFill>
              <a:latin typeface="Helvetica"/>
              <a:cs typeface="Helvetica"/>
            </a:endParaRPr>
          </a:p>
          <a:p>
            <a:pPr lvl="2" defTabSz="457128">
              <a:buClr>
                <a:srgbClr val="C0504D"/>
              </a:buClr>
              <a:defRPr/>
            </a:pPr>
            <a:r>
              <a:rPr lang="en-US" sz="2800" kern="1200" dirty="0">
                <a:solidFill>
                  <a:sysClr val="windowText" lastClr="000000"/>
                </a:solidFill>
                <a:latin typeface="Helvetica"/>
                <a:cs typeface="Helvetica"/>
              </a:rPr>
              <a:t>	- 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cs typeface="Helvetica"/>
              </a:rPr>
              <a:t>Enforces </a:t>
            </a:r>
            <a:r>
              <a:rPr lang="en-US" sz="2800" kern="1200" dirty="0">
                <a:solidFill>
                  <a:sysClr val="windowText" lastClr="000000"/>
                </a:solidFill>
                <a:latin typeface="Helvetica"/>
                <a:cs typeface="Helvetica"/>
              </a:rPr>
              <a:t>the new partition 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cs typeface="Helvetica"/>
              </a:rPr>
              <a:t>size</a:t>
            </a:r>
            <a:endParaRPr lang="en-US" sz="2800" kern="1200" dirty="0">
              <a:solidFill>
                <a:sysClr val="windowText" lastClr="000000"/>
              </a:solidFill>
              <a:latin typeface="Helvetica"/>
              <a:cs typeface="Helvetica"/>
            </a:endParaRPr>
          </a:p>
        </p:txBody>
      </p:sp>
      <p:sp>
        <p:nvSpPr>
          <p:cNvPr id="374" name="TextBox 373"/>
          <p:cNvSpPr txBox="1"/>
          <p:nvPr/>
        </p:nvSpPr>
        <p:spPr>
          <a:xfrm>
            <a:off x="1199492" y="21918814"/>
            <a:ext cx="7502702" cy="677088"/>
          </a:xfrm>
          <a:prstGeom prst="rect">
            <a:avLst/>
          </a:prstGeom>
          <a:solidFill>
            <a:srgbClr val="FFFFB4"/>
          </a:solidFill>
          <a:ln>
            <a:solidFill>
              <a:srgbClr val="000000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High-Level Structure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pic>
        <p:nvPicPr>
          <p:cNvPr id="375" name="Picture 374" descr="miss_rate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3038" y="23687908"/>
            <a:ext cx="4903117" cy="3367798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376" name="TextBox 375"/>
          <p:cNvSpPr txBox="1"/>
          <p:nvPr/>
        </p:nvSpPr>
        <p:spPr>
          <a:xfrm>
            <a:off x="9407776" y="21920696"/>
            <a:ext cx="15475793" cy="677088"/>
          </a:xfrm>
          <a:prstGeom prst="rect">
            <a:avLst/>
          </a:prstGeom>
          <a:solidFill>
            <a:srgbClr val="FFFFB4"/>
          </a:solidFill>
          <a:ln>
            <a:solidFill>
              <a:srgbClr val="000000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PAA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sp>
        <p:nvSpPr>
          <p:cNvPr id="377" name="TextBox 376"/>
          <p:cNvSpPr txBox="1"/>
          <p:nvPr/>
        </p:nvSpPr>
        <p:spPr>
          <a:xfrm>
            <a:off x="25645877" y="21931153"/>
            <a:ext cx="6115056" cy="677088"/>
          </a:xfrm>
          <a:prstGeom prst="rect">
            <a:avLst/>
          </a:prstGeom>
          <a:solidFill>
            <a:srgbClr val="FFFFB4"/>
          </a:solidFill>
          <a:ln>
            <a:solidFill>
              <a:srgbClr val="000000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PEM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pic>
        <p:nvPicPr>
          <p:cNvPr id="21" name="Picture 20" descr="CFG.pd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7233" y="24283338"/>
            <a:ext cx="5834739" cy="4720238"/>
          </a:xfrm>
          <a:prstGeom prst="rect">
            <a:avLst/>
          </a:prstGeom>
          <a:ln>
            <a:noFill/>
          </a:ln>
        </p:spPr>
      </p:pic>
      <p:sp>
        <p:nvSpPr>
          <p:cNvPr id="378" name="TextBox 377"/>
          <p:cNvSpPr txBox="1"/>
          <p:nvPr/>
        </p:nvSpPr>
        <p:spPr>
          <a:xfrm>
            <a:off x="9254967" y="22734187"/>
            <a:ext cx="13676490" cy="615533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Use utility monitors (UMON) to monitor the runtime cache demand</a:t>
            </a:r>
            <a:endParaRPr lang="en-US" sz="3400" kern="1200" dirty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379" name="TextBox 378"/>
          <p:cNvSpPr txBox="1"/>
          <p:nvPr/>
        </p:nvSpPr>
        <p:spPr>
          <a:xfrm>
            <a:off x="12193302" y="27900599"/>
            <a:ext cx="4312887" cy="1107975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6" tIns="45710" rIns="91426" bIns="4571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gain = MR(X) – MR(X+1)</a:t>
            </a:r>
          </a:p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loss = MR(X-1) – MR(X)</a:t>
            </a:r>
          </a:p>
        </p:txBody>
      </p:sp>
      <p:sp>
        <p:nvSpPr>
          <p:cNvPr id="380" name="TextBox 379"/>
          <p:cNvSpPr txBox="1"/>
          <p:nvPr/>
        </p:nvSpPr>
        <p:spPr>
          <a:xfrm>
            <a:off x="10938293" y="28988097"/>
            <a:ext cx="6842402" cy="52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6" tIns="45710" rIns="91426" bIns="4571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chemeClr val="bg2"/>
                </a:solidFill>
                <a:latin typeface="Helvetica Neue Light"/>
                <a:cs typeface="Helvetica Neue Light"/>
              </a:rPr>
              <a:t>X: current number of cache ways for L</a:t>
            </a:r>
            <a:endParaRPr lang="en-US" sz="2800" kern="1200" dirty="0" smtClean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sp>
        <p:nvSpPr>
          <p:cNvPr id="381" name="Rounded Rectangle 380"/>
          <p:cNvSpPr/>
          <p:nvPr/>
        </p:nvSpPr>
        <p:spPr>
          <a:xfrm>
            <a:off x="9915184" y="24501580"/>
            <a:ext cx="901253" cy="574261"/>
          </a:xfrm>
          <a:prstGeom prst="roundRect">
            <a:avLst/>
          </a:prstGeom>
          <a:solidFill>
            <a:srgbClr val="FFD1D2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82" name="Rectangle 381"/>
          <p:cNvSpPr/>
          <p:nvPr/>
        </p:nvSpPr>
        <p:spPr>
          <a:xfrm>
            <a:off x="10091880" y="24634102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Helvetica Neue Light"/>
                <a:cs typeface="Helvetica Neue Light"/>
              </a:rPr>
              <a:t>H</a:t>
            </a:r>
          </a:p>
        </p:txBody>
      </p:sp>
      <p:cxnSp>
        <p:nvCxnSpPr>
          <p:cNvPr id="383" name="Straight Arrow Connector 382"/>
          <p:cNvCxnSpPr/>
          <p:nvPr/>
        </p:nvCxnSpPr>
        <p:spPr>
          <a:xfrm flipV="1">
            <a:off x="10375695" y="25075841"/>
            <a:ext cx="0" cy="452783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4" name="Rounded Rectangle 383"/>
          <p:cNvSpPr/>
          <p:nvPr/>
        </p:nvSpPr>
        <p:spPr>
          <a:xfrm>
            <a:off x="9915184" y="25528624"/>
            <a:ext cx="901253" cy="574261"/>
          </a:xfrm>
          <a:prstGeom prst="roundRect">
            <a:avLst/>
          </a:prstGeom>
          <a:solidFill>
            <a:srgbClr val="CCFFCC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85" name="Rectangle 384"/>
          <p:cNvSpPr/>
          <p:nvPr/>
        </p:nvSpPr>
        <p:spPr>
          <a:xfrm>
            <a:off x="10091880" y="25661146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Helvetica Neue Light"/>
                <a:cs typeface="Helvetica Neue Light"/>
              </a:rPr>
              <a:t>L</a:t>
            </a:r>
          </a:p>
        </p:txBody>
      </p:sp>
      <p:pic>
        <p:nvPicPr>
          <p:cNvPr id="22" name="Picture 21" descr="general_classes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134" y="30098077"/>
            <a:ext cx="4602321" cy="2285506"/>
          </a:xfrm>
          <a:prstGeom prst="rect">
            <a:avLst/>
          </a:prstGeom>
        </p:spPr>
      </p:pic>
      <p:sp>
        <p:nvSpPr>
          <p:cNvPr id="386" name="TextBox 385"/>
          <p:cNvSpPr txBox="1"/>
          <p:nvPr/>
        </p:nvSpPr>
        <p:spPr>
          <a:xfrm>
            <a:off x="9336922" y="32487803"/>
            <a:ext cx="4563067" cy="2246749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PAA decides the action</a:t>
            </a:r>
          </a:p>
          <a:p>
            <a:pPr defTabSz="457128">
              <a:buClr>
                <a:srgbClr val="C0504D"/>
              </a:buClr>
              <a:defRPr/>
            </a:pP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for each security class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Increase: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Decrease: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Keep:</a:t>
            </a:r>
            <a:endParaRPr lang="en-US" sz="2800" kern="1200" dirty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387" name="TextBox 386"/>
          <p:cNvSpPr txBox="1"/>
          <p:nvPr/>
        </p:nvSpPr>
        <p:spPr>
          <a:xfrm>
            <a:off x="13846003" y="30100268"/>
            <a:ext cx="11837227" cy="4678184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Case 1: L</a:t>
            </a:r>
            <a:r>
              <a:rPr lang="en-US" sz="34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1</a:t>
            </a: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 , M</a:t>
            </a:r>
            <a:r>
              <a:rPr lang="en-US" sz="34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1   </a:t>
            </a: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, M</a:t>
            </a:r>
            <a:r>
              <a:rPr lang="en-US" sz="34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2</a:t>
            </a:r>
            <a:endParaRPr lang="en-US" sz="3400" kern="1200" dirty="0" smtClean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Wrong design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: 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allocate 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one cache way from M</a:t>
            </a:r>
            <a:r>
              <a:rPr lang="en-US" sz="28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1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to 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L</a:t>
            </a:r>
            <a:r>
              <a:rPr lang="en-US" sz="28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1</a:t>
            </a:r>
            <a:r>
              <a:rPr lang="zh-CN" altLang="en-US" sz="28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endParaRPr lang="en-US" altLang="zh-CN" sz="2800" kern="1200" baseline="-25000" dirty="0" smtClean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  <a:p>
            <a:pPr defTabSz="457128">
              <a:buClr>
                <a:srgbClr val="C0504D"/>
              </a:buClr>
              <a:defRPr/>
            </a:pPr>
            <a:r>
              <a:rPr lang="en-US" sz="2800" kern="1200" baseline="-25000" dirty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	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based</a:t>
            </a:r>
            <a:r>
              <a:rPr lang="zh-CN" alt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altLang="zh-CN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on</a:t>
            </a:r>
            <a:r>
              <a:rPr lang="zh-CN" alt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altLang="zh-CN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runtime</a:t>
            </a:r>
            <a:r>
              <a:rPr lang="zh-CN" alt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altLang="zh-CN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demand</a:t>
            </a:r>
            <a:endParaRPr lang="en-US" sz="2800" kern="1200" dirty="0" smtClean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Illegal information flow from M</a:t>
            </a:r>
            <a:r>
              <a:rPr lang="en-US" sz="28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1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to M</a:t>
            </a:r>
            <a:r>
              <a:rPr lang="en-US" sz="28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2</a:t>
            </a:r>
            <a:endParaRPr lang="en-US" sz="2800" kern="1200" dirty="0" smtClean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rgbClr val="008000"/>
                </a:solidFill>
                <a:latin typeface="Helvetica"/>
                <a:ea typeface="+mn-ea"/>
                <a:cs typeface="Helvetica"/>
              </a:rPr>
              <a:t>Solution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: round-robin arbitration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endParaRPr lang="en-US" sz="3400" kern="1200" dirty="0" smtClean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Case 2: M</a:t>
            </a:r>
            <a:r>
              <a:rPr lang="en-US" sz="34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1   </a:t>
            </a:r>
            <a:r>
              <a:rPr lang="en-US" sz="34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, M</a:t>
            </a:r>
            <a:r>
              <a:rPr lang="en-US" sz="34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2 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Wrong design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: M</a:t>
            </a:r>
            <a:r>
              <a:rPr lang="en-US" sz="28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1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takes 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cache ways from H without any restriction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Illegal information flow from M</a:t>
            </a:r>
            <a:r>
              <a:rPr lang="en-US" sz="28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1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 to M</a:t>
            </a:r>
            <a:r>
              <a:rPr lang="en-US" sz="2800" kern="1200" baseline="-250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2</a:t>
            </a:r>
            <a:endParaRPr lang="en-US" sz="2800" kern="1200" dirty="0" smtClean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rgbClr val="008000"/>
                </a:solidFill>
                <a:latin typeface="Helvetica"/>
                <a:ea typeface="+mn-ea"/>
                <a:cs typeface="Helvetica"/>
              </a:rPr>
              <a:t>Solution</a:t>
            </a:r>
            <a:r>
              <a:rPr lang="en-US" sz="2800" kern="1200" dirty="0" smtClean="0">
                <a:solidFill>
                  <a:sysClr val="windowText" lastClr="000000"/>
                </a:solidFill>
                <a:latin typeface="Helvetica"/>
                <a:ea typeface="+mn-ea"/>
                <a:cs typeface="Helvetica"/>
              </a:rPr>
              <a:t>: reserve cache ways for each lower security class</a:t>
            </a:r>
            <a:endParaRPr lang="en-US" sz="2800" kern="1200" dirty="0">
              <a:solidFill>
                <a:sysClr val="windowText" lastClr="000000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388" name="TextBox 387"/>
          <p:cNvSpPr txBox="1"/>
          <p:nvPr/>
        </p:nvSpPr>
        <p:spPr>
          <a:xfrm>
            <a:off x="22727187" y="30464762"/>
            <a:ext cx="2639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H’s cache ways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89" name="Rectangle 388"/>
          <p:cNvSpPr/>
          <p:nvPr/>
        </p:nvSpPr>
        <p:spPr>
          <a:xfrm>
            <a:off x="23022649" y="31118682"/>
            <a:ext cx="2019104" cy="1377848"/>
          </a:xfrm>
          <a:prstGeom prst="rect">
            <a:avLst/>
          </a:prstGeom>
          <a:noFill/>
          <a:ln w="19050" cmpd="sng"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cxnSp>
        <p:nvCxnSpPr>
          <p:cNvPr id="390" name="Straight Connector 389"/>
          <p:cNvCxnSpPr>
            <a:stCxn id="389" idx="0"/>
            <a:endCxn id="389" idx="2"/>
          </p:cNvCxnSpPr>
          <p:nvPr/>
        </p:nvCxnSpPr>
        <p:spPr>
          <a:xfrm>
            <a:off x="24032201" y="31118682"/>
            <a:ext cx="0" cy="1377848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 flipH="1">
            <a:off x="23513057" y="31106923"/>
            <a:ext cx="18242" cy="1377848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>
            <a:off x="24532584" y="31130441"/>
            <a:ext cx="3523" cy="1366089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3" name="TextBox 392"/>
          <p:cNvSpPr txBox="1"/>
          <p:nvPr/>
        </p:nvSpPr>
        <p:spPr>
          <a:xfrm>
            <a:off x="23079612" y="31511102"/>
            <a:ext cx="384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0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394" name="TextBox 393"/>
          <p:cNvSpPr txBox="1"/>
          <p:nvPr/>
        </p:nvSpPr>
        <p:spPr>
          <a:xfrm>
            <a:off x="23609887" y="31511102"/>
            <a:ext cx="384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Helvetica Neue Light"/>
                <a:cs typeface="Helvetica Neue Light"/>
              </a:rPr>
              <a:t>1</a:t>
            </a:r>
          </a:p>
        </p:txBody>
      </p:sp>
      <p:sp>
        <p:nvSpPr>
          <p:cNvPr id="395" name="TextBox 394"/>
          <p:cNvSpPr txBox="1"/>
          <p:nvPr/>
        </p:nvSpPr>
        <p:spPr>
          <a:xfrm>
            <a:off x="24086778" y="31511103"/>
            <a:ext cx="384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Helvetica Neue Light"/>
                <a:cs typeface="Helvetica Neue Light"/>
              </a:rPr>
              <a:t>2</a:t>
            </a:r>
          </a:p>
        </p:txBody>
      </p:sp>
      <p:sp>
        <p:nvSpPr>
          <p:cNvPr id="396" name="TextBox 395"/>
          <p:cNvSpPr txBox="1"/>
          <p:nvPr/>
        </p:nvSpPr>
        <p:spPr>
          <a:xfrm>
            <a:off x="24607331" y="31511102"/>
            <a:ext cx="384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Helvetica Neue Light"/>
                <a:cs typeface="Helvetica Neue Light"/>
              </a:rPr>
              <a:t>3</a:t>
            </a:r>
          </a:p>
        </p:txBody>
      </p:sp>
      <p:sp>
        <p:nvSpPr>
          <p:cNvPr id="398" name="TextBox 397"/>
          <p:cNvSpPr txBox="1"/>
          <p:nvPr/>
        </p:nvSpPr>
        <p:spPr>
          <a:xfrm>
            <a:off x="23269260" y="32898044"/>
            <a:ext cx="612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M</a:t>
            </a:r>
            <a:r>
              <a:rPr lang="en-US" sz="2800" baseline="-25000" dirty="0" smtClean="0">
                <a:latin typeface="Helvetica Neue Light"/>
                <a:cs typeface="Helvetica Neue Light"/>
              </a:rPr>
              <a:t>1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400" name="TextBox 399"/>
          <p:cNvSpPr txBox="1"/>
          <p:nvPr/>
        </p:nvSpPr>
        <p:spPr>
          <a:xfrm>
            <a:off x="24335567" y="32886285"/>
            <a:ext cx="612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Light"/>
                <a:cs typeface="Helvetica Neue Light"/>
              </a:rPr>
              <a:t>M</a:t>
            </a:r>
            <a:r>
              <a:rPr lang="en-US" sz="2800" baseline="-25000" dirty="0">
                <a:latin typeface="Helvetica Neue Light"/>
                <a:cs typeface="Helvetica Neue Light"/>
              </a:rPr>
              <a:t>2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  <p:sp>
        <p:nvSpPr>
          <p:cNvPr id="401" name="Left Brace 400"/>
          <p:cNvSpPr/>
          <p:nvPr/>
        </p:nvSpPr>
        <p:spPr>
          <a:xfrm rot="16200000">
            <a:off x="24379661" y="32186676"/>
            <a:ext cx="339418" cy="1020043"/>
          </a:xfrm>
          <a:prstGeom prst="leftBrace">
            <a:avLst/>
          </a:prstGeom>
          <a:ln w="38100" cmpd="sng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402" name="Left Brace 401"/>
          <p:cNvSpPr/>
          <p:nvPr/>
        </p:nvSpPr>
        <p:spPr>
          <a:xfrm rot="16200000">
            <a:off x="23347088" y="32183503"/>
            <a:ext cx="345764" cy="1020043"/>
          </a:xfrm>
          <a:prstGeom prst="leftBrace">
            <a:avLst/>
          </a:prstGeom>
          <a:ln w="38100" cmpd="sng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403" name="Rounded Rectangle 402"/>
          <p:cNvSpPr/>
          <p:nvPr/>
        </p:nvSpPr>
        <p:spPr>
          <a:xfrm>
            <a:off x="28727447" y="22881681"/>
            <a:ext cx="2853117" cy="2846927"/>
          </a:xfrm>
          <a:prstGeom prst="roundRect">
            <a:avLst>
              <a:gd name="adj" fmla="val 185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Shared</a:t>
            </a:r>
            <a:r>
              <a:rPr lang="zh-CN" alt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sz="24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05" name="Rounded Rectangle 404"/>
          <p:cNvSpPr/>
          <p:nvPr/>
        </p:nvSpPr>
        <p:spPr>
          <a:xfrm>
            <a:off x="28753262" y="22896718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06" name="Rounded Rectangle 405"/>
          <p:cNvSpPr/>
          <p:nvPr/>
        </p:nvSpPr>
        <p:spPr>
          <a:xfrm>
            <a:off x="29466013" y="22896719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07" name="Rounded Rectangle 406"/>
          <p:cNvSpPr/>
          <p:nvPr/>
        </p:nvSpPr>
        <p:spPr>
          <a:xfrm>
            <a:off x="30178384" y="22896720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08" name="Rounded Rectangle 407"/>
          <p:cNvSpPr/>
          <p:nvPr/>
        </p:nvSpPr>
        <p:spPr>
          <a:xfrm>
            <a:off x="30891135" y="22896721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09" name="Rounded Rectangle 408"/>
          <p:cNvSpPr/>
          <p:nvPr/>
        </p:nvSpPr>
        <p:spPr>
          <a:xfrm>
            <a:off x="28753262" y="23257595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0" name="Rounded Rectangle 409"/>
          <p:cNvSpPr/>
          <p:nvPr/>
        </p:nvSpPr>
        <p:spPr>
          <a:xfrm>
            <a:off x="29466013" y="23257596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1" name="Rounded Rectangle 410"/>
          <p:cNvSpPr/>
          <p:nvPr/>
        </p:nvSpPr>
        <p:spPr>
          <a:xfrm>
            <a:off x="30178384" y="23257598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2" name="Rounded Rectangle 411"/>
          <p:cNvSpPr/>
          <p:nvPr/>
        </p:nvSpPr>
        <p:spPr>
          <a:xfrm>
            <a:off x="30891135" y="23257599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3" name="Rounded Rectangle 412"/>
          <p:cNvSpPr/>
          <p:nvPr/>
        </p:nvSpPr>
        <p:spPr>
          <a:xfrm>
            <a:off x="28753262" y="23618478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4" name="Rounded Rectangle 413"/>
          <p:cNvSpPr/>
          <p:nvPr/>
        </p:nvSpPr>
        <p:spPr>
          <a:xfrm>
            <a:off x="29466013" y="23618479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5" name="Rounded Rectangle 414"/>
          <p:cNvSpPr/>
          <p:nvPr/>
        </p:nvSpPr>
        <p:spPr>
          <a:xfrm>
            <a:off x="30178384" y="23618480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6" name="Rounded Rectangle 415"/>
          <p:cNvSpPr/>
          <p:nvPr/>
        </p:nvSpPr>
        <p:spPr>
          <a:xfrm>
            <a:off x="30891135" y="23618481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7" name="Rounded Rectangle 416"/>
          <p:cNvSpPr/>
          <p:nvPr/>
        </p:nvSpPr>
        <p:spPr>
          <a:xfrm>
            <a:off x="28738920" y="24681053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8" name="Rounded Rectangle 417"/>
          <p:cNvSpPr/>
          <p:nvPr/>
        </p:nvSpPr>
        <p:spPr>
          <a:xfrm>
            <a:off x="29451671" y="24681054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9" name="Rounded Rectangle 418"/>
          <p:cNvSpPr/>
          <p:nvPr/>
        </p:nvSpPr>
        <p:spPr>
          <a:xfrm>
            <a:off x="30164043" y="24681055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0" name="Rounded Rectangle 419"/>
          <p:cNvSpPr/>
          <p:nvPr/>
        </p:nvSpPr>
        <p:spPr>
          <a:xfrm>
            <a:off x="30876794" y="24681056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1" name="Rounded Rectangle 420"/>
          <p:cNvSpPr/>
          <p:nvPr/>
        </p:nvSpPr>
        <p:spPr>
          <a:xfrm>
            <a:off x="28738920" y="25041931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2" name="Rounded Rectangle 421"/>
          <p:cNvSpPr/>
          <p:nvPr/>
        </p:nvSpPr>
        <p:spPr>
          <a:xfrm>
            <a:off x="29451671" y="25041932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3" name="Rounded Rectangle 422"/>
          <p:cNvSpPr/>
          <p:nvPr/>
        </p:nvSpPr>
        <p:spPr>
          <a:xfrm>
            <a:off x="30164043" y="25041933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4" name="Rounded Rectangle 423"/>
          <p:cNvSpPr/>
          <p:nvPr/>
        </p:nvSpPr>
        <p:spPr>
          <a:xfrm>
            <a:off x="30876794" y="25041934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5" name="Rounded Rectangle 424"/>
          <p:cNvSpPr/>
          <p:nvPr/>
        </p:nvSpPr>
        <p:spPr>
          <a:xfrm>
            <a:off x="28738920" y="25402813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6" name="Rounded Rectangle 425"/>
          <p:cNvSpPr/>
          <p:nvPr/>
        </p:nvSpPr>
        <p:spPr>
          <a:xfrm>
            <a:off x="29451671" y="25402814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7" name="Rounded Rectangle 426"/>
          <p:cNvSpPr/>
          <p:nvPr/>
        </p:nvSpPr>
        <p:spPr>
          <a:xfrm>
            <a:off x="30164043" y="25402815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8" name="Rounded Rectangle 427"/>
          <p:cNvSpPr/>
          <p:nvPr/>
        </p:nvSpPr>
        <p:spPr>
          <a:xfrm>
            <a:off x="30876794" y="25402816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9" name="Rounded Rectangle 428"/>
          <p:cNvSpPr/>
          <p:nvPr/>
        </p:nvSpPr>
        <p:spPr>
          <a:xfrm>
            <a:off x="29451671" y="23257595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0" name="Rounded Rectangle 429"/>
          <p:cNvSpPr/>
          <p:nvPr/>
        </p:nvSpPr>
        <p:spPr>
          <a:xfrm>
            <a:off x="30876794" y="25041934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1" name="Rounded Rectangle 430"/>
          <p:cNvSpPr/>
          <p:nvPr/>
        </p:nvSpPr>
        <p:spPr>
          <a:xfrm>
            <a:off x="30891135" y="23618481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2" name="Rounded Rectangle 431"/>
          <p:cNvSpPr/>
          <p:nvPr/>
        </p:nvSpPr>
        <p:spPr>
          <a:xfrm>
            <a:off x="30164043" y="25041931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3" name="Rounded Rectangle 432"/>
          <p:cNvSpPr/>
          <p:nvPr/>
        </p:nvSpPr>
        <p:spPr>
          <a:xfrm>
            <a:off x="30187366" y="22896721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434" name="Straight Connector 433"/>
          <p:cNvCxnSpPr/>
          <p:nvPr/>
        </p:nvCxnSpPr>
        <p:spPr>
          <a:xfrm>
            <a:off x="30164046" y="22606594"/>
            <a:ext cx="4187" cy="348662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5" name="Rounded Rectangle 434"/>
          <p:cNvSpPr/>
          <p:nvPr/>
        </p:nvSpPr>
        <p:spPr>
          <a:xfrm>
            <a:off x="28715217" y="26979224"/>
            <a:ext cx="2853117" cy="2846927"/>
          </a:xfrm>
          <a:prstGeom prst="roundRect">
            <a:avLst>
              <a:gd name="adj" fmla="val 185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Shared</a:t>
            </a:r>
            <a:r>
              <a:rPr lang="zh-CN" altLang="en-US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sz="24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6" name="Rounded Rectangle 435"/>
          <p:cNvSpPr/>
          <p:nvPr/>
        </p:nvSpPr>
        <p:spPr>
          <a:xfrm>
            <a:off x="28741032" y="26994261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7" name="Rounded Rectangle 436"/>
          <p:cNvSpPr/>
          <p:nvPr/>
        </p:nvSpPr>
        <p:spPr>
          <a:xfrm>
            <a:off x="29453783" y="26994262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8" name="Rounded Rectangle 437"/>
          <p:cNvSpPr/>
          <p:nvPr/>
        </p:nvSpPr>
        <p:spPr>
          <a:xfrm>
            <a:off x="30166154" y="26994263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9" name="Rounded Rectangle 438"/>
          <p:cNvSpPr/>
          <p:nvPr/>
        </p:nvSpPr>
        <p:spPr>
          <a:xfrm>
            <a:off x="30878905" y="26994264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0" name="Rounded Rectangle 439"/>
          <p:cNvSpPr/>
          <p:nvPr/>
        </p:nvSpPr>
        <p:spPr>
          <a:xfrm>
            <a:off x="28741032" y="27355138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1" name="Rounded Rectangle 440"/>
          <p:cNvSpPr/>
          <p:nvPr/>
        </p:nvSpPr>
        <p:spPr>
          <a:xfrm>
            <a:off x="29453783" y="27355139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2" name="Rounded Rectangle 441"/>
          <p:cNvSpPr/>
          <p:nvPr/>
        </p:nvSpPr>
        <p:spPr>
          <a:xfrm>
            <a:off x="30166154" y="27355141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3" name="Rounded Rectangle 442"/>
          <p:cNvSpPr/>
          <p:nvPr/>
        </p:nvSpPr>
        <p:spPr>
          <a:xfrm>
            <a:off x="30878905" y="27355142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4" name="Rounded Rectangle 443"/>
          <p:cNvSpPr/>
          <p:nvPr/>
        </p:nvSpPr>
        <p:spPr>
          <a:xfrm>
            <a:off x="28741032" y="27716021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5" name="Rounded Rectangle 444"/>
          <p:cNvSpPr/>
          <p:nvPr/>
        </p:nvSpPr>
        <p:spPr>
          <a:xfrm>
            <a:off x="29453783" y="27716022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6" name="Rounded Rectangle 445"/>
          <p:cNvSpPr/>
          <p:nvPr/>
        </p:nvSpPr>
        <p:spPr>
          <a:xfrm>
            <a:off x="30166154" y="27716023"/>
            <a:ext cx="689428" cy="325793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7" name="Rounded Rectangle 446"/>
          <p:cNvSpPr/>
          <p:nvPr/>
        </p:nvSpPr>
        <p:spPr>
          <a:xfrm>
            <a:off x="30878905" y="27716024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8" name="Rounded Rectangle 447"/>
          <p:cNvSpPr/>
          <p:nvPr/>
        </p:nvSpPr>
        <p:spPr>
          <a:xfrm>
            <a:off x="28726690" y="28778596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9" name="Rounded Rectangle 448"/>
          <p:cNvSpPr/>
          <p:nvPr/>
        </p:nvSpPr>
        <p:spPr>
          <a:xfrm>
            <a:off x="29439441" y="28778597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0" name="Rounded Rectangle 449"/>
          <p:cNvSpPr/>
          <p:nvPr/>
        </p:nvSpPr>
        <p:spPr>
          <a:xfrm>
            <a:off x="30151813" y="28778598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1" name="Rounded Rectangle 450"/>
          <p:cNvSpPr/>
          <p:nvPr/>
        </p:nvSpPr>
        <p:spPr>
          <a:xfrm>
            <a:off x="30864564" y="28778599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2" name="Rounded Rectangle 451"/>
          <p:cNvSpPr/>
          <p:nvPr/>
        </p:nvSpPr>
        <p:spPr>
          <a:xfrm>
            <a:off x="28726690" y="29139474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3" name="Rounded Rectangle 452"/>
          <p:cNvSpPr/>
          <p:nvPr/>
        </p:nvSpPr>
        <p:spPr>
          <a:xfrm>
            <a:off x="29439441" y="29139475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4" name="Rounded Rectangle 453"/>
          <p:cNvSpPr/>
          <p:nvPr/>
        </p:nvSpPr>
        <p:spPr>
          <a:xfrm>
            <a:off x="30151813" y="29139476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5" name="Rounded Rectangle 454"/>
          <p:cNvSpPr/>
          <p:nvPr/>
        </p:nvSpPr>
        <p:spPr>
          <a:xfrm>
            <a:off x="30864564" y="29139477"/>
            <a:ext cx="689428" cy="325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6" name="Rounded Rectangle 455"/>
          <p:cNvSpPr/>
          <p:nvPr/>
        </p:nvSpPr>
        <p:spPr>
          <a:xfrm>
            <a:off x="28726690" y="29500356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7" name="Rounded Rectangle 456"/>
          <p:cNvSpPr/>
          <p:nvPr/>
        </p:nvSpPr>
        <p:spPr>
          <a:xfrm>
            <a:off x="29439441" y="29500357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8" name="Rounded Rectangle 457"/>
          <p:cNvSpPr/>
          <p:nvPr/>
        </p:nvSpPr>
        <p:spPr>
          <a:xfrm>
            <a:off x="30151813" y="29500358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9" name="Rounded Rectangle 458"/>
          <p:cNvSpPr/>
          <p:nvPr/>
        </p:nvSpPr>
        <p:spPr>
          <a:xfrm>
            <a:off x="30864564" y="29500359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60" name="Rounded Rectangle 459"/>
          <p:cNvSpPr/>
          <p:nvPr/>
        </p:nvSpPr>
        <p:spPr>
          <a:xfrm>
            <a:off x="29439441" y="27355138"/>
            <a:ext cx="689428" cy="32579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61" name="Rounded Rectangle 460"/>
          <p:cNvSpPr/>
          <p:nvPr/>
        </p:nvSpPr>
        <p:spPr>
          <a:xfrm>
            <a:off x="30864564" y="29139477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62" name="Rounded Rectangle 461"/>
          <p:cNvSpPr/>
          <p:nvPr/>
        </p:nvSpPr>
        <p:spPr>
          <a:xfrm>
            <a:off x="30878905" y="27716024"/>
            <a:ext cx="689428" cy="325793"/>
          </a:xfrm>
          <a:prstGeom prst="roundRect">
            <a:avLst/>
          </a:prstGeom>
          <a:solidFill>
            <a:srgbClr val="FFD1D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63" name="Rounded Rectangle 462"/>
          <p:cNvSpPr/>
          <p:nvPr/>
        </p:nvSpPr>
        <p:spPr>
          <a:xfrm>
            <a:off x="30151813" y="29139474"/>
            <a:ext cx="689428" cy="325793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64" name="Rounded Rectangle 463"/>
          <p:cNvSpPr/>
          <p:nvPr/>
        </p:nvSpPr>
        <p:spPr>
          <a:xfrm>
            <a:off x="30175136" y="26994264"/>
            <a:ext cx="689428" cy="325793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465" name="Straight Connector 464"/>
          <p:cNvCxnSpPr/>
          <p:nvPr/>
        </p:nvCxnSpPr>
        <p:spPr>
          <a:xfrm>
            <a:off x="30857368" y="26686498"/>
            <a:ext cx="4187" cy="348662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0038879" y="26440110"/>
            <a:ext cx="952495" cy="3721723"/>
          </a:xfrm>
          <a:prstGeom prst="ellipse">
            <a:avLst/>
          </a:prstGeom>
          <a:noFill/>
          <a:ln w="3810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2" name="Straight Arrow Connector 131"/>
          <p:cNvCxnSpPr>
            <a:endCxn id="249" idx="0"/>
          </p:cNvCxnSpPr>
          <p:nvPr/>
        </p:nvCxnSpPr>
        <p:spPr>
          <a:xfrm flipH="1">
            <a:off x="1974968" y="29750767"/>
            <a:ext cx="664" cy="345720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Arrow Connector 466"/>
          <p:cNvCxnSpPr/>
          <p:nvPr/>
        </p:nvCxnSpPr>
        <p:spPr>
          <a:xfrm flipV="1">
            <a:off x="7089971" y="29762056"/>
            <a:ext cx="664" cy="345720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>
            <a:endCxn id="348" idx="1"/>
          </p:cNvCxnSpPr>
          <p:nvPr/>
        </p:nvCxnSpPr>
        <p:spPr>
          <a:xfrm flipV="1">
            <a:off x="2656964" y="33686782"/>
            <a:ext cx="3798022" cy="1427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0" name="TextBox 469"/>
          <p:cNvSpPr txBox="1"/>
          <p:nvPr/>
        </p:nvSpPr>
        <p:spPr>
          <a:xfrm>
            <a:off x="9102823" y="23719037"/>
            <a:ext cx="2445223" cy="52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6" tIns="45710" rIns="91426" bIns="4571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chemeClr val="bg2"/>
                </a:solidFill>
                <a:latin typeface="Helvetica Neue Light"/>
                <a:cs typeface="Helvetica Neue Light"/>
              </a:rPr>
              <a:t>Simple policy</a:t>
            </a:r>
            <a:endParaRPr lang="en-US" sz="2800" kern="1200" dirty="0" smtClean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cxnSp>
        <p:nvCxnSpPr>
          <p:cNvPr id="471" name="Straight Arrow Connector 470"/>
          <p:cNvCxnSpPr/>
          <p:nvPr/>
        </p:nvCxnSpPr>
        <p:spPr>
          <a:xfrm flipV="1">
            <a:off x="12064521" y="33348141"/>
            <a:ext cx="0" cy="49482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Arrow Connector 471"/>
          <p:cNvCxnSpPr/>
          <p:nvPr/>
        </p:nvCxnSpPr>
        <p:spPr>
          <a:xfrm>
            <a:off x="12075804" y="33900354"/>
            <a:ext cx="0" cy="49482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Arrow Connector 472"/>
          <p:cNvCxnSpPr/>
          <p:nvPr/>
        </p:nvCxnSpPr>
        <p:spPr>
          <a:xfrm rot="16200000">
            <a:off x="12134126" y="34264420"/>
            <a:ext cx="0" cy="49482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Arrow Connector 473"/>
          <p:cNvCxnSpPr/>
          <p:nvPr/>
        </p:nvCxnSpPr>
        <p:spPr>
          <a:xfrm flipV="1">
            <a:off x="16497460" y="30184448"/>
            <a:ext cx="0" cy="49482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Arrow Connector 474"/>
          <p:cNvCxnSpPr/>
          <p:nvPr/>
        </p:nvCxnSpPr>
        <p:spPr>
          <a:xfrm>
            <a:off x="17520081" y="30172220"/>
            <a:ext cx="0" cy="49482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Arrow Connector 475"/>
          <p:cNvCxnSpPr/>
          <p:nvPr/>
        </p:nvCxnSpPr>
        <p:spPr>
          <a:xfrm rot="16200000">
            <a:off x="18683816" y="30159991"/>
            <a:ext cx="0" cy="49482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Arrow Connector 476"/>
          <p:cNvCxnSpPr/>
          <p:nvPr/>
        </p:nvCxnSpPr>
        <p:spPr>
          <a:xfrm flipV="1">
            <a:off x="16602822" y="32865065"/>
            <a:ext cx="0" cy="49482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Arrow Connector 477"/>
          <p:cNvCxnSpPr/>
          <p:nvPr/>
        </p:nvCxnSpPr>
        <p:spPr>
          <a:xfrm flipV="1">
            <a:off x="17684715" y="32865065"/>
            <a:ext cx="0" cy="49482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9" name="TextBox 478"/>
          <p:cNvSpPr txBox="1"/>
          <p:nvPr/>
        </p:nvSpPr>
        <p:spPr>
          <a:xfrm>
            <a:off x="9372819" y="29586406"/>
            <a:ext cx="2445223" cy="5232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6" tIns="45710" rIns="91426" bIns="4571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chemeClr val="bg2"/>
                </a:solidFill>
                <a:latin typeface="Helvetica Neue Light"/>
                <a:cs typeface="Helvetica Neue Light"/>
              </a:rPr>
              <a:t>General policy</a:t>
            </a:r>
            <a:endParaRPr lang="en-US" sz="2800" kern="1200" dirty="0" smtClean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cxnSp>
        <p:nvCxnSpPr>
          <p:cNvPr id="480" name="Straight Arrow Connector 479"/>
          <p:cNvCxnSpPr/>
          <p:nvPr/>
        </p:nvCxnSpPr>
        <p:spPr>
          <a:xfrm>
            <a:off x="14262162" y="27079081"/>
            <a:ext cx="0" cy="79021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Arrow Connector 480"/>
          <p:cNvCxnSpPr/>
          <p:nvPr/>
        </p:nvCxnSpPr>
        <p:spPr>
          <a:xfrm>
            <a:off x="16472053" y="28490185"/>
            <a:ext cx="1943671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Arrow Connector 481"/>
          <p:cNvCxnSpPr/>
          <p:nvPr/>
        </p:nvCxnSpPr>
        <p:spPr>
          <a:xfrm flipV="1">
            <a:off x="19743144" y="23871168"/>
            <a:ext cx="1236199" cy="146943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Arrow Connector 482"/>
          <p:cNvCxnSpPr/>
          <p:nvPr/>
        </p:nvCxnSpPr>
        <p:spPr>
          <a:xfrm flipH="1" flipV="1">
            <a:off x="21424308" y="23882458"/>
            <a:ext cx="1236199" cy="146943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4" name="TextBox 483"/>
          <p:cNvSpPr txBox="1"/>
          <p:nvPr/>
        </p:nvSpPr>
        <p:spPr>
          <a:xfrm>
            <a:off x="20426958" y="23353763"/>
            <a:ext cx="1516682" cy="52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6" tIns="45710" rIns="91426" bIns="4571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20%</a:t>
            </a:r>
          </a:p>
        </p:txBody>
      </p:sp>
      <p:cxnSp>
        <p:nvCxnSpPr>
          <p:cNvPr id="141" name="Straight Connector 140"/>
          <p:cNvCxnSpPr/>
          <p:nvPr/>
        </p:nvCxnSpPr>
        <p:spPr>
          <a:xfrm>
            <a:off x="9384258" y="29562617"/>
            <a:ext cx="15687468" cy="0"/>
          </a:xfrm>
          <a:prstGeom prst="line">
            <a:avLst/>
          </a:prstGeom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5" name="TextBox 484"/>
          <p:cNvSpPr txBox="1"/>
          <p:nvPr/>
        </p:nvSpPr>
        <p:spPr>
          <a:xfrm>
            <a:off x="25648276" y="23565698"/>
            <a:ext cx="2880809" cy="110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6" tIns="45710" rIns="91426" bIns="4571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chemeClr val="bg2"/>
                </a:solidFill>
                <a:latin typeface="Helvetica Neue Light"/>
                <a:cs typeface="Helvetica Neue Light"/>
              </a:rPr>
              <a:t>L: 2 cache ways</a:t>
            </a:r>
          </a:p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H: 2 cache ways</a:t>
            </a:r>
          </a:p>
        </p:txBody>
      </p:sp>
      <p:sp>
        <p:nvSpPr>
          <p:cNvPr id="486" name="TextBox 485"/>
          <p:cNvSpPr txBox="1"/>
          <p:nvPr/>
        </p:nvSpPr>
        <p:spPr>
          <a:xfrm>
            <a:off x="25659560" y="27692712"/>
            <a:ext cx="2880809" cy="110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6" tIns="45710" rIns="91426" bIns="4571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chemeClr val="bg2"/>
                </a:solidFill>
                <a:latin typeface="Helvetica Neue Light"/>
                <a:cs typeface="Helvetica Neue Light"/>
              </a:rPr>
              <a:t>L: 3 cache ways</a:t>
            </a:r>
          </a:p>
          <a:p>
            <a:pPr algn="ctr">
              <a:spcAft>
                <a:spcPts val="1200"/>
              </a:spcAft>
            </a:pPr>
            <a:r>
              <a:rPr lang="en-US" sz="2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H: 1 cache way</a:t>
            </a:r>
          </a:p>
        </p:txBody>
      </p:sp>
      <p:cxnSp>
        <p:nvCxnSpPr>
          <p:cNvPr id="487" name="Straight Arrow Connector 486"/>
          <p:cNvCxnSpPr/>
          <p:nvPr/>
        </p:nvCxnSpPr>
        <p:spPr>
          <a:xfrm>
            <a:off x="28762372" y="25985948"/>
            <a:ext cx="0" cy="80150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8" name="TextBox 487"/>
          <p:cNvSpPr txBox="1"/>
          <p:nvPr/>
        </p:nvSpPr>
        <p:spPr>
          <a:xfrm>
            <a:off x="26299076" y="30111559"/>
            <a:ext cx="5099385" cy="4585851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L’s partition increases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Does not flush the adjusted cache ways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Information flow from L to H is benign</a:t>
            </a:r>
            <a:endParaRPr lang="en-US" sz="3400" kern="1200" dirty="0" smtClean="0">
              <a:solidFill>
                <a:srgbClr val="FF0000"/>
              </a:solidFill>
              <a:latin typeface="Helvetica"/>
              <a:ea typeface="+mn-ea"/>
              <a:cs typeface="Helvetica"/>
            </a:endParaRPr>
          </a:p>
          <a:p>
            <a:pPr marL="457128" indent="-457128" defTabSz="457128">
              <a:buClr>
                <a:srgbClr val="C0504D"/>
              </a:buClr>
              <a:buFont typeface="Andale Mono"/>
              <a:buChar char="▸"/>
              <a:defRPr/>
            </a:pPr>
            <a:r>
              <a:rPr lang="en-US" sz="34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L’s partition decreases</a:t>
            </a:r>
            <a:endParaRPr lang="en-US" sz="3400" kern="1200" baseline="-25000" dirty="0" smtClean="0">
              <a:solidFill>
                <a:schemeClr val="bg2"/>
              </a:solidFill>
              <a:latin typeface="Helvetica"/>
              <a:ea typeface="+mn-ea"/>
              <a:cs typeface="Helvetica"/>
            </a:endParaRP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dirty="0" smtClean="0">
                <a:solidFill>
                  <a:schemeClr val="bg2"/>
                </a:solidFill>
                <a:latin typeface="Helvetica"/>
                <a:ea typeface="+mn-ea"/>
                <a:cs typeface="Helvetica"/>
              </a:rPr>
              <a:t>Only flushes the cache lines that belong to L</a:t>
            </a:r>
          </a:p>
          <a:p>
            <a:pPr marL="457200" indent="-457200" defTabSz="457128">
              <a:buClr>
                <a:srgbClr val="C0504D"/>
              </a:buClr>
              <a:buFont typeface="Arial"/>
              <a:buChar char="•"/>
              <a:defRPr/>
            </a:pPr>
            <a:r>
              <a:rPr lang="en-US" sz="2800" kern="120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Prevents </a:t>
            </a:r>
            <a:r>
              <a:rPr lang="en-US" sz="2800" kern="1200" dirty="0" smtClean="0">
                <a:solidFill>
                  <a:srgbClr val="FF0000"/>
                </a:solidFill>
                <a:latin typeface="Helvetica"/>
                <a:ea typeface="+mn-ea"/>
                <a:cs typeface="Helvetica"/>
              </a:rPr>
              <a:t>information flow from H to L</a:t>
            </a:r>
            <a:endParaRPr lang="en-US" sz="2800" kern="1200" dirty="0">
              <a:solidFill>
                <a:srgbClr val="FF0000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490" name="TextBox 489"/>
          <p:cNvSpPr txBox="1"/>
          <p:nvPr/>
        </p:nvSpPr>
        <p:spPr>
          <a:xfrm>
            <a:off x="964297" y="6363705"/>
            <a:ext cx="10042802" cy="67708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Problem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sp>
        <p:nvSpPr>
          <p:cNvPr id="491" name="TextBox 490"/>
          <p:cNvSpPr txBox="1"/>
          <p:nvPr/>
        </p:nvSpPr>
        <p:spPr>
          <a:xfrm>
            <a:off x="11406929" y="6363704"/>
            <a:ext cx="9384257" cy="67708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Previous Approaches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sp>
        <p:nvSpPr>
          <p:cNvPr id="492" name="TextBox 491"/>
          <p:cNvSpPr txBox="1"/>
          <p:nvPr/>
        </p:nvSpPr>
        <p:spPr>
          <a:xfrm>
            <a:off x="21332134" y="6363706"/>
            <a:ext cx="10419113" cy="67708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 lIns="91426" tIns="45710" rIns="91426" bIns="45710" rtlCol="0">
            <a:spAutoFit/>
          </a:bodyPr>
          <a:lstStyle/>
          <a:p>
            <a:pPr algn="ctr"/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Our approach (</a:t>
            </a:r>
            <a:r>
              <a:rPr lang="en-US" sz="3800" kern="1200" dirty="0" err="1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SecDCP</a:t>
            </a:r>
            <a:r>
              <a:rPr lang="en-US" sz="3800" kern="1200" dirty="0" smtClean="0">
                <a:solidFill>
                  <a:schemeClr val="bg2"/>
                </a:solidFill>
                <a:latin typeface="Helvetica Neue Light"/>
                <a:ea typeface="+mn-ea"/>
                <a:cs typeface="Helvetica Neue Light"/>
              </a:rPr>
              <a:t>)</a:t>
            </a:r>
            <a:endParaRPr lang="en-US" sz="3800" kern="1200" dirty="0">
              <a:solidFill>
                <a:schemeClr val="bg2"/>
              </a:solidFill>
              <a:latin typeface="Helvetica Neue Light"/>
              <a:ea typeface="+mn-ea"/>
              <a:cs typeface="Helvetica Neue Ligh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397262" y="23388650"/>
            <a:ext cx="6579271" cy="569723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H_workloads_Y.pd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386" y="37429566"/>
            <a:ext cx="10455195" cy="5751576"/>
          </a:xfrm>
          <a:prstGeom prst="rect">
            <a:avLst/>
          </a:prstGeom>
        </p:spPr>
      </p:pic>
      <p:pic>
        <p:nvPicPr>
          <p:cNvPr id="9" name="Picture 8" descr="thresholds_Y.pdf"/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7616" y="37354064"/>
            <a:ext cx="19677888" cy="610819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/>
      <p:bldP spid="353" grpId="0"/>
      <p:bldP spid="354" grpId="0"/>
      <p:bldP spid="355" grpId="0"/>
      <p:bldP spid="388" grpId="0"/>
      <p:bldP spid="389" grpId="0" animBg="1"/>
      <p:bldP spid="393" grpId="0"/>
      <p:bldP spid="394" grpId="0"/>
      <p:bldP spid="395" grpId="0"/>
      <p:bldP spid="396" grpId="0"/>
      <p:bldP spid="398" grpId="0"/>
      <p:bldP spid="400" grpId="0"/>
      <p:bldP spid="401" grpId="0" animBg="1"/>
      <p:bldP spid="402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Custom Design 4">
      <a:dk1>
        <a:srgbClr val="3A0000"/>
      </a:dk1>
      <a:lt1>
        <a:srgbClr val="FFFFFF"/>
      </a:lt1>
      <a:dk2>
        <a:srgbClr val="000000"/>
      </a:dk2>
      <a:lt2>
        <a:srgbClr val="808080"/>
      </a:lt2>
      <a:accent1>
        <a:srgbClr val="FFFFCF"/>
      </a:accent1>
      <a:accent2>
        <a:srgbClr val="9F0000"/>
      </a:accent2>
      <a:accent3>
        <a:srgbClr val="FFFFFF"/>
      </a:accent3>
      <a:accent4>
        <a:srgbClr val="300000"/>
      </a:accent4>
      <a:accent5>
        <a:srgbClr val="FFFFE4"/>
      </a:accent5>
      <a:accent6>
        <a:srgbClr val="900000"/>
      </a:accent6>
      <a:hlink>
        <a:srgbClr val="028418"/>
      </a:hlink>
      <a:folHlink>
        <a:srgbClr val="6600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4047</TotalTime>
  <Words>534</Words>
  <Application>Microsoft Macintosh PowerPoint</Application>
  <PresentationFormat>Custom</PresentationFormat>
  <Paragraphs>140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Custom Design</vt:lpstr>
      <vt:lpstr>1_Custom Design</vt:lpstr>
      <vt:lpstr>2_Custom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rzhao</dc:creator>
  <cp:lastModifiedBy>Yao Wang</cp:lastModifiedBy>
  <cp:revision>301</cp:revision>
  <dcterms:modified xsi:type="dcterms:W3CDTF">2016-06-03T15:33:11Z</dcterms:modified>
</cp:coreProperties>
</file>