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9" r:id="rId4"/>
    <p:sldId id="266" r:id="rId5"/>
    <p:sldId id="258" r:id="rId6"/>
    <p:sldId id="270" r:id="rId7"/>
    <p:sldId id="259" r:id="rId8"/>
    <p:sldId id="261" r:id="rId9"/>
    <p:sldId id="262" r:id="rId10"/>
    <p:sldId id="271" r:id="rId11"/>
    <p:sldId id="272" r:id="rId12"/>
    <p:sldId id="264"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EC6D035-EEB2-C147-8A66-59E1B475CFB0}">
          <p14:sldIdLst>
            <p14:sldId id="256"/>
            <p14:sldId id="257"/>
            <p14:sldId id="269"/>
            <p14:sldId id="266"/>
            <p14:sldId id="258"/>
            <p14:sldId id="270"/>
            <p14:sldId id="259"/>
            <p14:sldId id="261"/>
            <p14:sldId id="262"/>
            <p14:sldId id="271"/>
            <p14:sldId id="272"/>
            <p14:sldId id="264"/>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B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snapToGrid="0">
      <p:cViewPr>
        <p:scale>
          <a:sx n="94" d="100"/>
          <a:sy n="94" d="100"/>
        </p:scale>
        <p:origin x="-1744" y="-664"/>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5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yaowang:Desktop:Research:Nithin:cos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yaowang:Desktop:Research:Nithin:Pow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yaowang:Desktop:Research:Nithin:co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1"/>
    <c:plotArea>
      <c:layout/>
      <c:barChart>
        <c:barDir val="col"/>
        <c:grouping val="stacked"/>
        <c:varyColors val="0"/>
        <c:ser>
          <c:idx val="0"/>
          <c:order val="0"/>
          <c:tx>
            <c:strRef>
              <c:f>Sheet1!$A$28</c:f>
              <c:strCache>
                <c:ptCount val="1"/>
                <c:pt idx="0">
                  <c:v>Average Cost (Normalized to Quadrisection)</c:v>
                </c:pt>
              </c:strCache>
            </c:strRef>
          </c:tx>
          <c:invertIfNegative val="0"/>
          <c:cat>
            <c:strRef>
              <c:f>Sheet1!$B$27:$E$27</c:f>
              <c:strCache>
                <c:ptCount val="4"/>
                <c:pt idx="0">
                  <c:v>NMAP</c:v>
                </c:pt>
                <c:pt idx="1">
                  <c:v>BMAP</c:v>
                </c:pt>
                <c:pt idx="2">
                  <c:v>Bisection</c:v>
                </c:pt>
                <c:pt idx="3">
                  <c:v>Quadrisection</c:v>
                </c:pt>
              </c:strCache>
            </c:strRef>
          </c:cat>
          <c:val>
            <c:numRef>
              <c:f>Sheet1!$B$28:$E$28</c:f>
              <c:numCache>
                <c:formatCode>General</c:formatCode>
                <c:ptCount val="4"/>
                <c:pt idx="0">
                  <c:v>1.2081</c:v>
                </c:pt>
                <c:pt idx="1">
                  <c:v>1.275</c:v>
                </c:pt>
                <c:pt idx="2">
                  <c:v>1.0631</c:v>
                </c:pt>
                <c:pt idx="3">
                  <c:v>1.0</c:v>
                </c:pt>
              </c:numCache>
            </c:numRef>
          </c:val>
        </c:ser>
        <c:dLbls>
          <c:showLegendKey val="0"/>
          <c:showVal val="0"/>
          <c:showCatName val="0"/>
          <c:showSerName val="0"/>
          <c:showPercent val="0"/>
          <c:showBubbleSize val="0"/>
        </c:dLbls>
        <c:gapWidth val="150"/>
        <c:overlap val="100"/>
        <c:axId val="2055022232"/>
        <c:axId val="2054616728"/>
      </c:barChart>
      <c:catAx>
        <c:axId val="2055022232"/>
        <c:scaling>
          <c:orientation val="minMax"/>
        </c:scaling>
        <c:delete val="0"/>
        <c:axPos val="b"/>
        <c:majorTickMark val="out"/>
        <c:minorTickMark val="none"/>
        <c:tickLblPos val="nextTo"/>
        <c:txPr>
          <a:bodyPr/>
          <a:lstStyle/>
          <a:p>
            <a:pPr>
              <a:defRPr sz="1500"/>
            </a:pPr>
            <a:endParaRPr lang="en-US"/>
          </a:p>
        </c:txPr>
        <c:crossAx val="2054616728"/>
        <c:crosses val="autoZero"/>
        <c:auto val="1"/>
        <c:lblAlgn val="ctr"/>
        <c:lblOffset val="100"/>
        <c:noMultiLvlLbl val="0"/>
      </c:catAx>
      <c:valAx>
        <c:axId val="2054616728"/>
        <c:scaling>
          <c:orientation val="minMax"/>
          <c:min val="0.8"/>
        </c:scaling>
        <c:delete val="0"/>
        <c:axPos val="l"/>
        <c:majorGridlines/>
        <c:numFmt formatCode="General" sourceLinked="1"/>
        <c:majorTickMark val="out"/>
        <c:minorTickMark val="none"/>
        <c:tickLblPos val="nextTo"/>
        <c:txPr>
          <a:bodyPr/>
          <a:lstStyle/>
          <a:p>
            <a:pPr>
              <a:defRPr sz="1500"/>
            </a:pPr>
            <a:endParaRPr lang="en-US"/>
          </a:p>
        </c:txPr>
        <c:crossAx val="2055022232"/>
        <c:crosses val="autoZero"/>
        <c:crossBetween val="between"/>
        <c:majorUnit val="0.1"/>
      </c:valAx>
    </c:plotArea>
    <c:legend>
      <c:legendPos val="t"/>
      <c:layout/>
      <c:overlay val="0"/>
      <c:txPr>
        <a:bodyPr/>
        <a:lstStyle/>
        <a:p>
          <a:pPr>
            <a:defRPr sz="15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Sheet1!$I$51</c:f>
              <c:strCache>
                <c:ptCount val="1"/>
                <c:pt idx="0">
                  <c:v>NMAP</c:v>
                </c:pt>
              </c:strCache>
            </c:strRef>
          </c:tx>
          <c:spPr>
            <a:solidFill>
              <a:schemeClr val="bg1">
                <a:lumMod val="75000"/>
              </a:schemeClr>
            </a:solidFill>
          </c:spPr>
          <c:invertIfNegative val="0"/>
          <c:cat>
            <c:strRef>
              <c:f>(Sheet1!$H$52:$H$57,Sheet1!$H$59)</c:f>
              <c:strCache>
                <c:ptCount val="7"/>
                <c:pt idx="0">
                  <c:v>DSP</c:v>
                </c:pt>
                <c:pt idx="1">
                  <c:v>MWD</c:v>
                </c:pt>
                <c:pt idx="2">
                  <c:v>MPEG4</c:v>
                </c:pt>
                <c:pt idx="3">
                  <c:v>VOPD</c:v>
                </c:pt>
                <c:pt idx="4">
                  <c:v>Radio</c:v>
                </c:pt>
                <c:pt idx="5">
                  <c:v>A/V</c:v>
                </c:pt>
                <c:pt idx="6">
                  <c:v>Avg</c:v>
                </c:pt>
              </c:strCache>
            </c:strRef>
          </c:cat>
          <c:val>
            <c:numRef>
              <c:f>(Sheet1!$I$52:$I$57,Sheet1!$I$59)</c:f>
              <c:numCache>
                <c:formatCode>General</c:formatCode>
                <c:ptCount val="7"/>
                <c:pt idx="0">
                  <c:v>1.0</c:v>
                </c:pt>
                <c:pt idx="1">
                  <c:v>1.301270417422867</c:v>
                </c:pt>
                <c:pt idx="2">
                  <c:v>1.054038004750594</c:v>
                </c:pt>
                <c:pt idx="3">
                  <c:v>1.124608967674661</c:v>
                </c:pt>
                <c:pt idx="4">
                  <c:v>1.021917808219178</c:v>
                </c:pt>
                <c:pt idx="5">
                  <c:v>1.043956043956044</c:v>
                </c:pt>
                <c:pt idx="6">
                  <c:v>1.095287843074983</c:v>
                </c:pt>
              </c:numCache>
            </c:numRef>
          </c:val>
        </c:ser>
        <c:ser>
          <c:idx val="1"/>
          <c:order val="1"/>
          <c:tx>
            <c:strRef>
              <c:f>Sheet1!$J$51</c:f>
              <c:strCache>
                <c:ptCount val="1"/>
                <c:pt idx="0">
                  <c:v>BMAP</c:v>
                </c:pt>
              </c:strCache>
            </c:strRef>
          </c:tx>
          <c:spPr>
            <a:solidFill>
              <a:schemeClr val="tx1">
                <a:lumMod val="85000"/>
                <a:lumOff val="15000"/>
              </a:schemeClr>
            </a:solidFill>
          </c:spPr>
          <c:invertIfNegative val="0"/>
          <c:cat>
            <c:strRef>
              <c:f>(Sheet1!$H$52:$H$57,Sheet1!$H$59)</c:f>
              <c:strCache>
                <c:ptCount val="7"/>
                <c:pt idx="0">
                  <c:v>DSP</c:v>
                </c:pt>
                <c:pt idx="1">
                  <c:v>MWD</c:v>
                </c:pt>
                <c:pt idx="2">
                  <c:v>MPEG4</c:v>
                </c:pt>
                <c:pt idx="3">
                  <c:v>VOPD</c:v>
                </c:pt>
                <c:pt idx="4">
                  <c:v>Radio</c:v>
                </c:pt>
                <c:pt idx="5">
                  <c:v>A/V</c:v>
                </c:pt>
                <c:pt idx="6">
                  <c:v>Avg</c:v>
                </c:pt>
              </c:strCache>
            </c:strRef>
          </c:cat>
          <c:val>
            <c:numRef>
              <c:f>(Sheet1!$J$52:$J$57,Sheet1!$J$59)</c:f>
              <c:numCache>
                <c:formatCode>General</c:formatCode>
                <c:ptCount val="7"/>
                <c:pt idx="0">
                  <c:v>1.16035242290749</c:v>
                </c:pt>
                <c:pt idx="1">
                  <c:v>1.263157894736842</c:v>
                </c:pt>
                <c:pt idx="2">
                  <c:v>1.210807600950119</c:v>
                </c:pt>
                <c:pt idx="3">
                  <c:v>1.235662148070907</c:v>
                </c:pt>
                <c:pt idx="4">
                  <c:v>1.101369863013699</c:v>
                </c:pt>
                <c:pt idx="5">
                  <c:v>1.052197802197802</c:v>
                </c:pt>
                <c:pt idx="6">
                  <c:v>1.19286452987846</c:v>
                </c:pt>
              </c:numCache>
            </c:numRef>
          </c:val>
        </c:ser>
        <c:ser>
          <c:idx val="2"/>
          <c:order val="2"/>
          <c:tx>
            <c:strRef>
              <c:f>Sheet1!$K$51</c:f>
              <c:strCache>
                <c:ptCount val="1"/>
                <c:pt idx="0">
                  <c:v>Bisection</c:v>
                </c:pt>
              </c:strCache>
            </c:strRef>
          </c:tx>
          <c:spPr>
            <a:solidFill>
              <a:schemeClr val="tx1">
                <a:lumMod val="65000"/>
                <a:lumOff val="35000"/>
              </a:schemeClr>
            </a:solidFill>
          </c:spPr>
          <c:invertIfNegative val="0"/>
          <c:cat>
            <c:strRef>
              <c:f>(Sheet1!$H$52:$H$57,Sheet1!$H$59)</c:f>
              <c:strCache>
                <c:ptCount val="7"/>
                <c:pt idx="0">
                  <c:v>DSP</c:v>
                </c:pt>
                <c:pt idx="1">
                  <c:v>MWD</c:v>
                </c:pt>
                <c:pt idx="2">
                  <c:v>MPEG4</c:v>
                </c:pt>
                <c:pt idx="3">
                  <c:v>VOPD</c:v>
                </c:pt>
                <c:pt idx="4">
                  <c:v>Radio</c:v>
                </c:pt>
                <c:pt idx="5">
                  <c:v>A/V</c:v>
                </c:pt>
                <c:pt idx="6">
                  <c:v>Avg</c:v>
                </c:pt>
              </c:strCache>
            </c:strRef>
          </c:cat>
          <c:val>
            <c:numRef>
              <c:f>(Sheet1!$K$52:$K$57,Sheet1!$K$59)</c:f>
              <c:numCache>
                <c:formatCode>General</c:formatCode>
                <c:ptCount val="7"/>
                <c:pt idx="0">
                  <c:v>1.16035242290749</c:v>
                </c:pt>
                <c:pt idx="1">
                  <c:v>1.0</c:v>
                </c:pt>
                <c:pt idx="2">
                  <c:v>1.078681710213777</c:v>
                </c:pt>
                <c:pt idx="3">
                  <c:v>1.016162669447341</c:v>
                </c:pt>
                <c:pt idx="4">
                  <c:v>1.101369863013699</c:v>
                </c:pt>
                <c:pt idx="5">
                  <c:v>1.0</c:v>
                </c:pt>
                <c:pt idx="6">
                  <c:v>1.069734323188254</c:v>
                </c:pt>
              </c:numCache>
            </c:numRef>
          </c:val>
        </c:ser>
        <c:ser>
          <c:idx val="3"/>
          <c:order val="3"/>
          <c:tx>
            <c:strRef>
              <c:f>Sheet1!$L$51</c:f>
              <c:strCache>
                <c:ptCount val="1"/>
                <c:pt idx="0">
                  <c:v>Quadrisection</c:v>
                </c:pt>
              </c:strCache>
            </c:strRef>
          </c:tx>
          <c:spPr>
            <a:solidFill>
              <a:schemeClr val="bg1">
                <a:lumMod val="50000"/>
              </a:schemeClr>
            </a:solidFill>
          </c:spPr>
          <c:invertIfNegative val="0"/>
          <c:cat>
            <c:strRef>
              <c:f>(Sheet1!$H$52:$H$57,Sheet1!$H$59)</c:f>
              <c:strCache>
                <c:ptCount val="7"/>
                <c:pt idx="0">
                  <c:v>DSP</c:v>
                </c:pt>
                <c:pt idx="1">
                  <c:v>MWD</c:v>
                </c:pt>
                <c:pt idx="2">
                  <c:v>MPEG4</c:v>
                </c:pt>
                <c:pt idx="3">
                  <c:v>VOPD</c:v>
                </c:pt>
                <c:pt idx="4">
                  <c:v>Radio</c:v>
                </c:pt>
                <c:pt idx="5">
                  <c:v>A/V</c:v>
                </c:pt>
                <c:pt idx="6">
                  <c:v>Avg</c:v>
                </c:pt>
              </c:strCache>
            </c:strRef>
          </c:cat>
          <c:val>
            <c:numRef>
              <c:f>(Sheet1!$L$52:$L$57,Sheet1!$L$59)</c:f>
              <c:numCache>
                <c:formatCode>General</c:formatCode>
                <c:ptCount val="7"/>
                <c:pt idx="0">
                  <c:v>1.0</c:v>
                </c:pt>
                <c:pt idx="1">
                  <c:v>1.009074410163339</c:v>
                </c:pt>
                <c:pt idx="2">
                  <c:v>1.010688836104513</c:v>
                </c:pt>
                <c:pt idx="3">
                  <c:v>1.0</c:v>
                </c:pt>
                <c:pt idx="4">
                  <c:v>1.032328767123288</c:v>
                </c:pt>
                <c:pt idx="5">
                  <c:v>1.014194139194139</c:v>
                </c:pt>
                <c:pt idx="6">
                  <c:v>1.010349749667954</c:v>
                </c:pt>
              </c:numCache>
            </c:numRef>
          </c:val>
        </c:ser>
        <c:ser>
          <c:idx val="4"/>
          <c:order val="4"/>
          <c:tx>
            <c:strRef>
              <c:f>Sheet1!$M$51</c:f>
              <c:strCache>
                <c:ptCount val="1"/>
                <c:pt idx="0">
                  <c:v>Optimal</c:v>
                </c:pt>
              </c:strCache>
            </c:strRef>
          </c:tx>
          <c:spPr>
            <a:solidFill>
              <a:schemeClr val="tx1"/>
            </a:solidFill>
          </c:spPr>
          <c:invertIfNegative val="0"/>
          <c:cat>
            <c:strRef>
              <c:f>(Sheet1!$H$52:$H$57,Sheet1!$H$59)</c:f>
              <c:strCache>
                <c:ptCount val="7"/>
                <c:pt idx="0">
                  <c:v>DSP</c:v>
                </c:pt>
                <c:pt idx="1">
                  <c:v>MWD</c:v>
                </c:pt>
                <c:pt idx="2">
                  <c:v>MPEG4</c:v>
                </c:pt>
                <c:pt idx="3">
                  <c:v>VOPD</c:v>
                </c:pt>
                <c:pt idx="4">
                  <c:v>Radio</c:v>
                </c:pt>
                <c:pt idx="5">
                  <c:v>A/V</c:v>
                </c:pt>
                <c:pt idx="6">
                  <c:v>Avg</c:v>
                </c:pt>
              </c:strCache>
            </c:strRef>
          </c:cat>
          <c:val>
            <c:numRef>
              <c:f>(Sheet1!$M$52:$M$57,Sheet1!$M$59)</c:f>
              <c:numCache>
                <c:formatCode>General</c:formatCode>
                <c:ptCount val="7"/>
                <c:pt idx="0">
                  <c:v>1.0</c:v>
                </c:pt>
                <c:pt idx="1">
                  <c:v>1.0</c:v>
                </c:pt>
                <c:pt idx="2">
                  <c:v>1.0</c:v>
                </c:pt>
                <c:pt idx="3">
                  <c:v>1.0</c:v>
                </c:pt>
                <c:pt idx="4">
                  <c:v>1.0</c:v>
                </c:pt>
                <c:pt idx="6">
                  <c:v>1.0</c:v>
                </c:pt>
              </c:numCache>
            </c:numRef>
          </c:val>
        </c:ser>
        <c:dLbls>
          <c:showLegendKey val="0"/>
          <c:showVal val="0"/>
          <c:showCatName val="0"/>
          <c:showSerName val="0"/>
          <c:showPercent val="0"/>
          <c:showBubbleSize val="0"/>
        </c:dLbls>
        <c:gapWidth val="150"/>
        <c:axId val="2112209448"/>
        <c:axId val="2112212504"/>
      </c:barChart>
      <c:catAx>
        <c:axId val="2112209448"/>
        <c:scaling>
          <c:orientation val="minMax"/>
        </c:scaling>
        <c:delete val="0"/>
        <c:axPos val="b"/>
        <c:majorTickMark val="out"/>
        <c:minorTickMark val="none"/>
        <c:tickLblPos val="nextTo"/>
        <c:crossAx val="2112212504"/>
        <c:crosses val="autoZero"/>
        <c:auto val="1"/>
        <c:lblAlgn val="ctr"/>
        <c:lblOffset val="100"/>
        <c:noMultiLvlLbl val="0"/>
      </c:catAx>
      <c:valAx>
        <c:axId val="2112212504"/>
        <c:scaling>
          <c:orientation val="minMax"/>
          <c:min val="0.8"/>
        </c:scaling>
        <c:delete val="0"/>
        <c:axPos val="l"/>
        <c:majorGridlines/>
        <c:numFmt formatCode="General" sourceLinked="1"/>
        <c:majorTickMark val="out"/>
        <c:minorTickMark val="none"/>
        <c:tickLblPos val="nextTo"/>
        <c:crossAx val="2112209448"/>
        <c:crosses val="autoZero"/>
        <c:crossBetween val="between"/>
      </c:valAx>
    </c:plotArea>
    <c:legend>
      <c:legendPos val="t"/>
      <c:layout/>
      <c:overlay val="0"/>
    </c:legend>
    <c:plotVisOnly val="1"/>
    <c:dispBlanksAs val="gap"/>
    <c:showDLblsOverMax val="0"/>
  </c:chart>
  <c:txPr>
    <a:bodyPr/>
    <a:lstStyle/>
    <a:p>
      <a:pPr>
        <a:defRPr sz="15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barChart>
        <c:barDir val="col"/>
        <c:grouping val="clustered"/>
        <c:varyColors val="0"/>
        <c:ser>
          <c:idx val="0"/>
          <c:order val="0"/>
          <c:tx>
            <c:strRef>
              <c:f>Sheet1!$B$10</c:f>
              <c:strCache>
                <c:ptCount val="1"/>
                <c:pt idx="0">
                  <c:v>NMAP</c:v>
                </c:pt>
              </c:strCache>
            </c:strRef>
          </c:tx>
          <c:spPr>
            <a:solidFill>
              <a:schemeClr val="bg1">
                <a:lumMod val="75000"/>
              </a:schemeClr>
            </a:solidFill>
            <a:effectLst>
              <a:outerShdw blurRad="40005" dist="22987" dir="5400000" algn="tl" rotWithShape="0">
                <a:srgbClr val="000000">
                  <a:alpha val="35000"/>
                </a:srgbClr>
              </a:outerShdw>
            </a:effectLst>
          </c:spPr>
          <c:invertIfNegative val="0"/>
          <c:cat>
            <c:strRef>
              <c:f>(Sheet1!$A$11:$A$16,Sheet1!$A$18)</c:f>
              <c:strCache>
                <c:ptCount val="7"/>
                <c:pt idx="0">
                  <c:v>DSP</c:v>
                </c:pt>
                <c:pt idx="1">
                  <c:v>MWD</c:v>
                </c:pt>
                <c:pt idx="2">
                  <c:v>MPEG4</c:v>
                </c:pt>
                <c:pt idx="3">
                  <c:v>VOPD</c:v>
                </c:pt>
                <c:pt idx="4">
                  <c:v>Radio</c:v>
                </c:pt>
                <c:pt idx="5">
                  <c:v>A/V</c:v>
                </c:pt>
                <c:pt idx="6">
                  <c:v>Avg</c:v>
                </c:pt>
              </c:strCache>
            </c:strRef>
          </c:cat>
          <c:val>
            <c:numRef>
              <c:f>(Sheet1!$B$11:$B$16,Sheet1!$B$18)</c:f>
              <c:numCache>
                <c:formatCode>General</c:formatCode>
                <c:ptCount val="7"/>
                <c:pt idx="0">
                  <c:v>1.0</c:v>
                </c:pt>
                <c:pt idx="1">
                  <c:v>1.486486486486486</c:v>
                </c:pt>
                <c:pt idx="2">
                  <c:v>1.0878889823381</c:v>
                </c:pt>
                <c:pt idx="3">
                  <c:v>1.201072386058981</c:v>
                </c:pt>
                <c:pt idx="4">
                  <c:v>1.031746031746032</c:v>
                </c:pt>
                <c:pt idx="5">
                  <c:v>1.074338737201365</c:v>
                </c:pt>
                <c:pt idx="6">
                  <c:v>1.14915207779259</c:v>
                </c:pt>
              </c:numCache>
            </c:numRef>
          </c:val>
        </c:ser>
        <c:ser>
          <c:idx val="1"/>
          <c:order val="1"/>
          <c:tx>
            <c:strRef>
              <c:f>Sheet1!$C$10</c:f>
              <c:strCache>
                <c:ptCount val="1"/>
                <c:pt idx="0">
                  <c:v>BMAP</c:v>
                </c:pt>
              </c:strCache>
            </c:strRef>
          </c:tx>
          <c:spPr>
            <a:solidFill>
              <a:schemeClr val="tx1">
                <a:lumMod val="85000"/>
                <a:lumOff val="15000"/>
              </a:schemeClr>
            </a:solidFill>
          </c:spPr>
          <c:invertIfNegative val="0"/>
          <c:cat>
            <c:strRef>
              <c:f>(Sheet1!$A$11:$A$16,Sheet1!$A$18)</c:f>
              <c:strCache>
                <c:ptCount val="7"/>
                <c:pt idx="0">
                  <c:v>DSP</c:v>
                </c:pt>
                <c:pt idx="1">
                  <c:v>MWD</c:v>
                </c:pt>
                <c:pt idx="2">
                  <c:v>MPEG4</c:v>
                </c:pt>
                <c:pt idx="3">
                  <c:v>VOPD</c:v>
                </c:pt>
                <c:pt idx="4">
                  <c:v>Radio</c:v>
                </c:pt>
                <c:pt idx="5">
                  <c:v>A/V</c:v>
                </c:pt>
                <c:pt idx="6">
                  <c:v>Avg</c:v>
                </c:pt>
              </c:strCache>
            </c:strRef>
          </c:cat>
          <c:val>
            <c:numRef>
              <c:f>(Sheet1!$C$11:$C$16,Sheet1!$C$18)</c:f>
              <c:numCache>
                <c:formatCode>General</c:formatCode>
                <c:ptCount val="7"/>
                <c:pt idx="0">
                  <c:v>1.25</c:v>
                </c:pt>
                <c:pt idx="1">
                  <c:v>1.405405405405405</c:v>
                </c:pt>
                <c:pt idx="2">
                  <c:v>1.454022988505747</c:v>
                </c:pt>
                <c:pt idx="3">
                  <c:v>1.381671947355593</c:v>
                </c:pt>
                <c:pt idx="4">
                  <c:v>1.507936507936508</c:v>
                </c:pt>
                <c:pt idx="5">
                  <c:v>1.085750853242321</c:v>
                </c:pt>
                <c:pt idx="6">
                  <c:v>1.397057175485293</c:v>
                </c:pt>
              </c:numCache>
            </c:numRef>
          </c:val>
        </c:ser>
        <c:ser>
          <c:idx val="2"/>
          <c:order val="2"/>
          <c:tx>
            <c:strRef>
              <c:f>Sheet1!$D$10</c:f>
              <c:strCache>
                <c:ptCount val="1"/>
                <c:pt idx="0">
                  <c:v>Bisection</c:v>
                </c:pt>
              </c:strCache>
            </c:strRef>
          </c:tx>
          <c:spPr>
            <a:solidFill>
              <a:schemeClr val="tx1">
                <a:lumMod val="65000"/>
                <a:lumOff val="35000"/>
              </a:schemeClr>
            </a:solidFill>
            <a:effectLst>
              <a:outerShdw blurRad="40005" dist="22987" dir="5400000" algn="tl" rotWithShape="0">
                <a:srgbClr val="000000">
                  <a:alpha val="35000"/>
                </a:srgbClr>
              </a:outerShdw>
            </a:effectLst>
          </c:spPr>
          <c:invertIfNegative val="0"/>
          <c:cat>
            <c:strRef>
              <c:f>(Sheet1!$A$11:$A$16,Sheet1!$A$18)</c:f>
              <c:strCache>
                <c:ptCount val="7"/>
                <c:pt idx="0">
                  <c:v>DSP</c:v>
                </c:pt>
                <c:pt idx="1">
                  <c:v>MWD</c:v>
                </c:pt>
                <c:pt idx="2">
                  <c:v>MPEG4</c:v>
                </c:pt>
                <c:pt idx="3">
                  <c:v>VOPD</c:v>
                </c:pt>
                <c:pt idx="4">
                  <c:v>Radio</c:v>
                </c:pt>
                <c:pt idx="5">
                  <c:v>A/V</c:v>
                </c:pt>
                <c:pt idx="6">
                  <c:v>Avg</c:v>
                </c:pt>
              </c:strCache>
            </c:strRef>
          </c:cat>
          <c:val>
            <c:numRef>
              <c:f>(Sheet1!$D$11:$D$16,Sheet1!$D$18)</c:f>
              <c:numCache>
                <c:formatCode>General</c:formatCode>
                <c:ptCount val="7"/>
                <c:pt idx="0">
                  <c:v>1.25</c:v>
                </c:pt>
                <c:pt idx="1">
                  <c:v>1.0</c:v>
                </c:pt>
                <c:pt idx="2">
                  <c:v>1.13582842724979</c:v>
                </c:pt>
                <c:pt idx="3">
                  <c:v>1.026809651474531</c:v>
                </c:pt>
                <c:pt idx="4">
                  <c:v>1.161616161616162</c:v>
                </c:pt>
                <c:pt idx="5">
                  <c:v>1.0</c:v>
                </c:pt>
                <c:pt idx="6">
                  <c:v>1.111104910535625</c:v>
                </c:pt>
              </c:numCache>
            </c:numRef>
          </c:val>
        </c:ser>
        <c:ser>
          <c:idx val="3"/>
          <c:order val="3"/>
          <c:tx>
            <c:strRef>
              <c:f>Sheet1!$E$10</c:f>
              <c:strCache>
                <c:ptCount val="1"/>
                <c:pt idx="0">
                  <c:v>Quadrisection</c:v>
                </c:pt>
              </c:strCache>
            </c:strRef>
          </c:tx>
          <c:spPr>
            <a:solidFill>
              <a:schemeClr val="bg1">
                <a:lumMod val="50000"/>
              </a:schemeClr>
            </a:solidFill>
          </c:spPr>
          <c:invertIfNegative val="0"/>
          <c:cat>
            <c:strRef>
              <c:f>(Sheet1!$A$11:$A$16,Sheet1!$A$18)</c:f>
              <c:strCache>
                <c:ptCount val="7"/>
                <c:pt idx="0">
                  <c:v>DSP</c:v>
                </c:pt>
                <c:pt idx="1">
                  <c:v>MWD</c:v>
                </c:pt>
                <c:pt idx="2">
                  <c:v>MPEG4</c:v>
                </c:pt>
                <c:pt idx="3">
                  <c:v>VOPD</c:v>
                </c:pt>
                <c:pt idx="4">
                  <c:v>Radio</c:v>
                </c:pt>
                <c:pt idx="5">
                  <c:v>A/V</c:v>
                </c:pt>
                <c:pt idx="6">
                  <c:v>Avg</c:v>
                </c:pt>
              </c:strCache>
            </c:strRef>
          </c:cat>
          <c:val>
            <c:numRef>
              <c:f>(Sheet1!$E$11:$E$16,Sheet1!$E$18)</c:f>
              <c:numCache>
                <c:formatCode>General</c:formatCode>
                <c:ptCount val="7"/>
                <c:pt idx="0">
                  <c:v>1.0</c:v>
                </c:pt>
                <c:pt idx="1">
                  <c:v>1.027027027027027</c:v>
                </c:pt>
                <c:pt idx="2">
                  <c:v>1.02551163442669</c:v>
                </c:pt>
                <c:pt idx="3">
                  <c:v>1.0</c:v>
                </c:pt>
                <c:pt idx="4">
                  <c:v>1.04906204906205</c:v>
                </c:pt>
                <c:pt idx="5">
                  <c:v>1.02591723549488</c:v>
                </c:pt>
                <c:pt idx="6">
                  <c:v>1.020151630706915</c:v>
                </c:pt>
              </c:numCache>
            </c:numRef>
          </c:val>
        </c:ser>
        <c:ser>
          <c:idx val="4"/>
          <c:order val="4"/>
          <c:tx>
            <c:strRef>
              <c:f>Sheet1!$F$10</c:f>
              <c:strCache>
                <c:ptCount val="1"/>
                <c:pt idx="0">
                  <c:v>Optimal</c:v>
                </c:pt>
              </c:strCache>
            </c:strRef>
          </c:tx>
          <c:spPr>
            <a:solidFill>
              <a:schemeClr val="tx1"/>
            </a:solidFill>
          </c:spPr>
          <c:invertIfNegative val="0"/>
          <c:cat>
            <c:strRef>
              <c:f>(Sheet1!$A$11:$A$16,Sheet1!$A$18)</c:f>
              <c:strCache>
                <c:ptCount val="7"/>
                <c:pt idx="0">
                  <c:v>DSP</c:v>
                </c:pt>
                <c:pt idx="1">
                  <c:v>MWD</c:v>
                </c:pt>
                <c:pt idx="2">
                  <c:v>MPEG4</c:v>
                </c:pt>
                <c:pt idx="3">
                  <c:v>VOPD</c:v>
                </c:pt>
                <c:pt idx="4">
                  <c:v>Radio</c:v>
                </c:pt>
                <c:pt idx="5">
                  <c:v>A/V</c:v>
                </c:pt>
                <c:pt idx="6">
                  <c:v>Avg</c:v>
                </c:pt>
              </c:strCache>
            </c:strRef>
          </c:cat>
          <c:val>
            <c:numRef>
              <c:f>(Sheet1!$F$11:$F$16,Sheet1!$F$18)</c:f>
              <c:numCache>
                <c:formatCode>General</c:formatCode>
                <c:ptCount val="7"/>
                <c:pt idx="0">
                  <c:v>1.0</c:v>
                </c:pt>
                <c:pt idx="1">
                  <c:v>1.0</c:v>
                </c:pt>
                <c:pt idx="2">
                  <c:v>1.0</c:v>
                </c:pt>
                <c:pt idx="3">
                  <c:v>1.0</c:v>
                </c:pt>
                <c:pt idx="4">
                  <c:v>1.0</c:v>
                </c:pt>
                <c:pt idx="6">
                  <c:v>1.0</c:v>
                </c:pt>
              </c:numCache>
            </c:numRef>
          </c:val>
        </c:ser>
        <c:dLbls>
          <c:showLegendKey val="0"/>
          <c:showVal val="0"/>
          <c:showCatName val="0"/>
          <c:showSerName val="0"/>
          <c:showPercent val="0"/>
          <c:showBubbleSize val="0"/>
        </c:dLbls>
        <c:gapWidth val="150"/>
        <c:axId val="2083205688"/>
        <c:axId val="2115276808"/>
      </c:barChart>
      <c:catAx>
        <c:axId val="2083205688"/>
        <c:scaling>
          <c:orientation val="minMax"/>
        </c:scaling>
        <c:delete val="0"/>
        <c:axPos val="b"/>
        <c:majorTickMark val="out"/>
        <c:minorTickMark val="none"/>
        <c:tickLblPos val="nextTo"/>
        <c:txPr>
          <a:bodyPr/>
          <a:lstStyle/>
          <a:p>
            <a:pPr>
              <a:defRPr sz="1500"/>
            </a:pPr>
            <a:endParaRPr lang="en-US"/>
          </a:p>
        </c:txPr>
        <c:crossAx val="2115276808"/>
        <c:crosses val="autoZero"/>
        <c:auto val="1"/>
        <c:lblAlgn val="ctr"/>
        <c:lblOffset val="100"/>
        <c:noMultiLvlLbl val="0"/>
      </c:catAx>
      <c:valAx>
        <c:axId val="2115276808"/>
        <c:scaling>
          <c:orientation val="minMax"/>
        </c:scaling>
        <c:delete val="0"/>
        <c:axPos val="l"/>
        <c:majorGridlines/>
        <c:numFmt formatCode="General" sourceLinked="1"/>
        <c:majorTickMark val="out"/>
        <c:minorTickMark val="none"/>
        <c:tickLblPos val="nextTo"/>
        <c:txPr>
          <a:bodyPr/>
          <a:lstStyle/>
          <a:p>
            <a:pPr>
              <a:defRPr sz="1500"/>
            </a:pPr>
            <a:endParaRPr lang="en-US"/>
          </a:p>
        </c:txPr>
        <c:crossAx val="2083205688"/>
        <c:crosses val="autoZero"/>
        <c:crossBetween val="between"/>
      </c:valAx>
    </c:plotArea>
    <c:legend>
      <c:legendPos val="t"/>
      <c:layout/>
      <c:overlay val="0"/>
      <c:txPr>
        <a:bodyPr/>
        <a:lstStyle/>
        <a:p>
          <a:pPr>
            <a:defRPr sz="15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DA988-E50D-4059-B1EA-B636D9B246B4}" type="datetimeFigureOut">
              <a:rPr lang="en-US" smtClean="0"/>
              <a:pPr/>
              <a:t>2/27/14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A7AC8E-72A3-4392-983F-0DBD5FD73EB3}" type="slidenum">
              <a:rPr lang="en-US" smtClean="0"/>
              <a:pPr/>
              <a:t>‹#›</a:t>
            </a:fld>
            <a:endParaRPr lang="en-US"/>
          </a:p>
        </p:txBody>
      </p:sp>
    </p:spTree>
    <p:extLst>
      <p:ext uri="{BB962C8B-B14F-4D97-AF65-F5344CB8AC3E}">
        <p14:creationId xmlns:p14="http://schemas.microsoft.com/office/powerpoint/2010/main" val="1475733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the introduction. Good afternoon</a:t>
            </a:r>
            <a:r>
              <a:rPr lang="en-US" baseline="0" dirty="0" smtClean="0"/>
              <a:t> everyone. In </a:t>
            </a:r>
            <a:r>
              <a:rPr lang="en-US" baseline="0" smtClean="0"/>
              <a:t>this talk, </a:t>
            </a:r>
            <a:r>
              <a:rPr lang="en-US" baseline="0" dirty="0" smtClean="0"/>
              <a:t>I’m going to talk about a task mapping algorithm called </a:t>
            </a:r>
            <a:r>
              <a:rPr lang="en-US" baseline="0" dirty="0" err="1" smtClean="0"/>
              <a:t>Quadrisection</a:t>
            </a:r>
            <a:r>
              <a:rPr lang="en-US" baseline="0" dirty="0" smtClean="0"/>
              <a:t> which targets for energy-efficient on-chip communication.</a:t>
            </a:r>
            <a:r>
              <a:rPr lang="en-US" dirty="0" smtClean="0"/>
              <a:t> This is joint work with Nithin Michael, Professor Edward </a:t>
            </a:r>
            <a:r>
              <a:rPr lang="en-US" dirty="0" err="1" smtClean="0"/>
              <a:t>Suh</a:t>
            </a:r>
            <a:r>
              <a:rPr lang="en-US" dirty="0" smtClean="0"/>
              <a:t> and Professor Kevin Tang at Cornell University</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1</a:t>
            </a:fld>
            <a:endParaRPr lang="en-US"/>
          </a:p>
        </p:txBody>
      </p:sp>
    </p:spTree>
    <p:extLst>
      <p:ext uri="{BB962C8B-B14F-4D97-AF65-F5344CB8AC3E}">
        <p14:creationId xmlns:p14="http://schemas.microsoft.com/office/powerpoint/2010/main" val="554011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Next is the result for communication power consumption of multimedia benchmarks. We collected</a:t>
            </a:r>
            <a:r>
              <a:rPr lang="en-US" baseline="0" dirty="0" smtClean="0"/>
              <a:t> the network traffic using a cycle-level network simulator and then derive the power consumption using Orion2 power models. Because some task graphs are small enough, we are able to derive the optimal mapping. So the optimal mapping provides a reference of how well our algorithm can achieve. </a:t>
            </a:r>
            <a:r>
              <a:rPr lang="en-US" baseline="0" dirty="0" err="1" smtClean="0"/>
              <a:t>Qudrisection</a:t>
            </a:r>
            <a:r>
              <a:rPr lang="en-US" baseline="0" dirty="0" smtClean="0"/>
              <a:t> achieves about 7% less power consumption compared with Bisection, and achieves 10%-20% less power consumption than NMAP and BMAP. On average, it’s within 2% of the optimal mapping.</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Runtime</a:t>
            </a:r>
            <a:r>
              <a:rPr lang="en-US" baseline="0" dirty="0" smtClean="0"/>
              <a:t> of an algorithm is also an important metric to deal with this NP hard problem. </a:t>
            </a:r>
            <a:r>
              <a:rPr lang="en-US" baseline="0" dirty="0" err="1" smtClean="0"/>
              <a:t>Quadrisection</a:t>
            </a:r>
            <a:r>
              <a:rPr lang="en-US" baseline="0" dirty="0" smtClean="0"/>
              <a:t> has similar runtime with BMAP and Bisection, and is orders of magnitude faster than NMAP algorithm.</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Next</a:t>
            </a:r>
            <a:r>
              <a:rPr lang="en-US" baseline="0" dirty="0" smtClean="0"/>
              <a:t> is the result for multimedia benchmarks. Because some task graphs are small enough, we are able to derive the optimal mapping. So the optimal mapping provides a reference of how well our algorithm can achieve. As can be seen, </a:t>
            </a:r>
            <a:r>
              <a:rPr lang="en-US" baseline="0" dirty="0" err="1" smtClean="0"/>
              <a:t>Quadrisection</a:t>
            </a:r>
            <a:r>
              <a:rPr lang="en-US" baseline="0" dirty="0" smtClean="0"/>
              <a:t> performs well in most cases. On average, it’s within 2% of the optimal mapping and performs best out of the 4 algorithms.</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a:t>
            </a:r>
            <a:r>
              <a:rPr lang="en-US" baseline="0" dirty="0" smtClean="0"/>
              <a:t> technology scaling, more and more cores are integrated into a single chip. This creates a challenge for resource management and utilization. Task mapping is one of the problems. We define task mapping problem as follows. Given a set of tasks and communication requirement between them, we map the tasks to a many-core processor to achieve some certain goal. Here is one possible mapping to a many-core processor with mesh network. It’s obvious that different mappings will result in different performance and power consumption. And our goal in this work, is to find the mapping that can minimize the communication power consumption.</a:t>
            </a:r>
          </a:p>
          <a:p>
            <a:endParaRPr lang="en-US" dirty="0" smtClean="0"/>
          </a:p>
        </p:txBody>
      </p:sp>
      <p:sp>
        <p:nvSpPr>
          <p:cNvPr id="4" name="Slide Number Placeholder 3"/>
          <p:cNvSpPr>
            <a:spLocks noGrp="1"/>
          </p:cNvSpPr>
          <p:nvPr>
            <p:ph type="sldNum" sz="quarter" idx="10"/>
          </p:nvPr>
        </p:nvSpPr>
        <p:spPr/>
        <p:txBody>
          <a:bodyPr/>
          <a:lstStyle/>
          <a:p>
            <a:fld id="{08D6D5DA-1975-42EE-9268-CFCFC8F5362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made several basic assumptions. Firstly, the application consists of multiple tasks and communicate via message passing. The application is represented by a communication task graph, or CTG for short, which describes the set of tasks and the communication rate between them, as you can see in this DSP example. Secondly, we assume the number of tasks to be mapped are less than the number of cores because we are interested in mapping, not scheduling multiple tasks on a single core. Besides, we also assume a mesh network and dimension-ordered routing.</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here is how we formulate the problem mathematically.</a:t>
            </a:r>
            <a:r>
              <a:rPr lang="en-US" baseline="0" dirty="0" smtClean="0"/>
              <a:t> A(</a:t>
            </a:r>
            <a:r>
              <a:rPr lang="en-US" baseline="0" dirty="0" err="1" smtClean="0"/>
              <a:t>i</a:t>
            </a:r>
            <a:r>
              <a:rPr lang="en-US" baseline="0" dirty="0" smtClean="0"/>
              <a:t>, j) denotes the communication rate from task </a:t>
            </a:r>
            <a:r>
              <a:rPr lang="en-US" baseline="0" dirty="0" err="1" smtClean="0"/>
              <a:t>i</a:t>
            </a:r>
            <a:r>
              <a:rPr lang="en-US" baseline="0" dirty="0" smtClean="0"/>
              <a:t> to task j, and B(</a:t>
            </a:r>
            <a:r>
              <a:rPr lang="en-US" baseline="0" dirty="0" err="1" smtClean="0"/>
              <a:t>i</a:t>
            </a:r>
            <a:r>
              <a:rPr lang="en-US" baseline="0" dirty="0" smtClean="0"/>
              <a:t>, j) is the Manhattan-distance between node </a:t>
            </a:r>
            <a:r>
              <a:rPr lang="en-US" baseline="0" dirty="0" err="1" smtClean="0"/>
              <a:t>i</a:t>
            </a:r>
            <a:r>
              <a:rPr lang="en-US" baseline="0" dirty="0" smtClean="0"/>
              <a:t> and node j. Since we are using dimension-order routing, so B(</a:t>
            </a:r>
            <a:r>
              <a:rPr lang="en-US" baseline="0" dirty="0" err="1" smtClean="0"/>
              <a:t>i</a:t>
            </a:r>
            <a:r>
              <a:rPr lang="en-US" baseline="0" dirty="0" smtClean="0"/>
              <a:t>, j) is also the number of hops for communication flow between node </a:t>
            </a:r>
            <a:r>
              <a:rPr lang="en-US" baseline="0" dirty="0" err="1" smtClean="0"/>
              <a:t>i</a:t>
            </a:r>
            <a:r>
              <a:rPr lang="en-US" baseline="0" dirty="0" smtClean="0"/>
              <a:t> and node j. The cost function is defined as the sum of A(</a:t>
            </a:r>
            <a:r>
              <a:rPr lang="en-US" baseline="0" dirty="0" err="1" smtClean="0"/>
              <a:t>i</a:t>
            </a:r>
            <a:r>
              <a:rPr lang="en-US" baseline="0" dirty="0" smtClean="0"/>
              <a:t>, j) times B(p(</a:t>
            </a:r>
            <a:r>
              <a:rPr lang="en-US" baseline="0" dirty="0" err="1" smtClean="0"/>
              <a:t>i</a:t>
            </a:r>
            <a:r>
              <a:rPr lang="en-US" baseline="0" dirty="0" smtClean="0"/>
              <a:t>), p(j)), in which p(</a:t>
            </a:r>
            <a:r>
              <a:rPr lang="en-US" baseline="0" dirty="0" err="1" smtClean="0"/>
              <a:t>i</a:t>
            </a:r>
            <a:r>
              <a:rPr lang="en-US" baseline="0" dirty="0" smtClean="0"/>
              <a:t>) and p(j) means the nodes that task </a:t>
            </a:r>
            <a:r>
              <a:rPr lang="en-US" baseline="0" dirty="0" err="1" smtClean="0"/>
              <a:t>i</a:t>
            </a:r>
            <a:r>
              <a:rPr lang="en-US" baseline="0" dirty="0" smtClean="0"/>
              <a:t> and task j are mapped to. Basically, this means we multiply the communication rate between two tasks and the number of hops between where they are mapped. Intuitively, this can represent the communication power consumption, so the lower, the better. And our goal is find the mapping function p() that can minimize this cost. However, this is exactly the Quadratic assignment problem and it’s NP-Hard.</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There</a:t>
            </a:r>
            <a:r>
              <a:rPr lang="en-US" baseline="0" dirty="0" smtClean="0"/>
              <a:t> have been several existing approaches dealing with this task mapping problem. NMAP uses a initial greedy map and then does pair wise swaps to improve the mapping. The quality of the resulted mapping is fair but the algorithm is quite slow. Another approach BMAP tries to cluster communicating tasks together step by step, but the quality of resulted mapping is quite poor. Bisection approaches this problem by recursively dividing the task graph into halves and trying to minimize the communication between these halves. The operations are shown in this figure. Firstly, it divides the task graph into the left and right panel. Then for each subpanel, it further divides into a top and bottom panel. This is repeated until the size of a subpanel equals to a single node. Bisection achieves mapping with quite good quality and it’s much more efficient than NMAP.</a:t>
            </a:r>
            <a:endParaRPr lang="en-US" dirty="0" smtClean="0"/>
          </a:p>
        </p:txBody>
      </p:sp>
      <p:sp>
        <p:nvSpPr>
          <p:cNvPr id="4" name="Slide Number Placeholder 3"/>
          <p:cNvSpPr>
            <a:spLocks noGrp="1"/>
          </p:cNvSpPr>
          <p:nvPr>
            <p:ph type="sldNum" sz="quarter" idx="10"/>
          </p:nvPr>
        </p:nvSpPr>
        <p:spPr/>
        <p:txBody>
          <a:bodyPr/>
          <a:lstStyle/>
          <a:p>
            <a:fld id="{08D6D5DA-1975-42EE-9268-CFCFC8F5362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So, can we do better than Bisection? Our</a:t>
            </a:r>
            <a:r>
              <a:rPr lang="en-US" baseline="0" dirty="0" smtClean="0"/>
              <a:t> key observation is that mapping is a 2-dimension problem. Bisection approaches this 2D problem by using vertical and horizontal cut of a task graph. The cutting is based on </a:t>
            </a:r>
            <a:r>
              <a:rPr lang="en-US" baseline="0" dirty="0" err="1" smtClean="0"/>
              <a:t>Fiduccia-Mattheyses</a:t>
            </a:r>
            <a:r>
              <a:rPr lang="en-US" baseline="0" dirty="0" smtClean="0"/>
              <a:t> algorithm, or FM for short. Understand FM is very important, so I’m going to spend a little time explaining how FM works. Assume we have a communication task graph, the FM divides it into a left and right panel. The FM first divides the task graph randomly. Then it swaps one node between left and right panel that can reduce the communication cost between the two panels. This swap operation is repeated until no swap can further reduce the communication between two panels, which means the mapping has arrived at a local optimum. The next step is applying FM algorithm to each of the subpanels, and we do this recursively until the task graph is fully mapped. What’s the potential limitation here? As we can see, in each step, FM algorithm is only applied to 1D by dividing a panel into two subpanels, so the derived local optimum does not consider the 2D property of task mapping problem.</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Based on the previous observation, we came up with </a:t>
            </a:r>
            <a:r>
              <a:rPr lang="en-US" dirty="0" err="1" smtClean="0"/>
              <a:t>Quadrisection</a:t>
            </a:r>
            <a:r>
              <a:rPr lang="en-US" dirty="0" smtClean="0"/>
              <a:t>. The main idea is applying FM algorithm to 2D mapping. Again, assume we have a</a:t>
            </a:r>
            <a:r>
              <a:rPr lang="en-US" baseline="0" dirty="0" smtClean="0"/>
              <a:t> task graph, in </a:t>
            </a:r>
            <a:r>
              <a:rPr lang="en-US" baseline="0" dirty="0" err="1" smtClean="0"/>
              <a:t>Quadrisection</a:t>
            </a:r>
            <a:r>
              <a:rPr lang="en-US" baseline="0" dirty="0" smtClean="0"/>
              <a:t>, the graph is divided into 4 panels using FM algorithm. The FM works very similar to that in Bisection, it swaps one node between 2 panels out of the 4 to reduce the total communication cost among the 4 panels. and this swap operation is repeated until no swap can further reduce the communication cost. The main difference is how we calculate the communication cost. In </a:t>
            </a:r>
            <a:r>
              <a:rPr lang="en-US" baseline="0" dirty="0" err="1" smtClean="0"/>
              <a:t>Quadrisection</a:t>
            </a:r>
            <a:r>
              <a:rPr lang="en-US" baseline="0" dirty="0" smtClean="0"/>
              <a:t>, communication across the diagonal are counted as 2 hops, so the communication cost between diagonal panels will time a weight 2 while communication cost between neighboring panels only have a weight 1. This calculation of  communication cost exactly captures the 2D property of the task mapping problem, and we believe this heuristic will explore the design space better than the bisection algorithm. Furthermore, we optimize the subpanel placement by brute force search. For example, in the top left panel, we </a:t>
            </a:r>
            <a:r>
              <a:rPr lang="en-US" baseline="0" dirty="0" err="1" smtClean="0"/>
              <a:t>permutate</a:t>
            </a:r>
            <a:r>
              <a:rPr lang="en-US" baseline="0" dirty="0" smtClean="0"/>
              <a:t> the position of four subpanels to find out the best placement that minimize the communication cost to the other 3 panels.</a:t>
            </a:r>
            <a:endParaRPr lang="en-US" dirty="0" smtClean="0"/>
          </a:p>
        </p:txBody>
      </p:sp>
      <p:sp>
        <p:nvSpPr>
          <p:cNvPr id="4" name="Slide Number Placeholder 3"/>
          <p:cNvSpPr>
            <a:spLocks noGrp="1"/>
          </p:cNvSpPr>
          <p:nvPr>
            <p:ph type="sldNum" sz="quarter" idx="10"/>
          </p:nvPr>
        </p:nvSpPr>
        <p:spPr/>
        <p:txBody>
          <a:bodyPr/>
          <a:lstStyle/>
          <a:p>
            <a:fld id="{08D6D5DA-1975-42EE-9268-CFCFC8F5362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We</a:t>
            </a:r>
            <a:r>
              <a:rPr lang="en-US" baseline="0" dirty="0" smtClean="0"/>
              <a:t> evaluate the effectiveness of </a:t>
            </a:r>
            <a:r>
              <a:rPr lang="en-US" baseline="0" dirty="0" err="1" smtClean="0"/>
              <a:t>Quadrisection</a:t>
            </a:r>
            <a:r>
              <a:rPr lang="en-US" baseline="0" dirty="0" smtClean="0"/>
              <a:t> using both numerical result and simulation. For numerical result, we evaluate the cost function of mappings derived from different algorithms. The benchmarks we use include both synthetic task graphs and multimedia benchmarks. For simulation, we use a cycle level network simulator to simulate the network traffic based on the task mapping and derived the power using Orion2.</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dirty="0" smtClean="0"/>
              <a:t>Here is the numerical</a:t>
            </a:r>
            <a:r>
              <a:rPr lang="en-US" baseline="0" dirty="0" smtClean="0"/>
              <a:t> result for synthetic task graphs. We randomly generated 100 </a:t>
            </a:r>
            <a:r>
              <a:rPr lang="en-US" altLang="zh-CN" baseline="0" dirty="0" smtClean="0"/>
              <a:t>task graphs which are mapped to 4-by-4 mesh network using 4 different algorithms. The figure shows the average cost of each algorithm normalized to </a:t>
            </a:r>
            <a:r>
              <a:rPr lang="en-US" altLang="zh-CN" baseline="0" dirty="0" err="1" smtClean="0"/>
              <a:t>Quadrisection</a:t>
            </a:r>
            <a:r>
              <a:rPr lang="en-US" altLang="zh-CN" baseline="0" dirty="0" smtClean="0"/>
              <a:t>. As a reminder, the cost is the lower, the better. As can be seen, </a:t>
            </a:r>
            <a:r>
              <a:rPr lang="en-US" altLang="zh-CN" baseline="0" dirty="0" err="1" smtClean="0"/>
              <a:t>Quadrisection</a:t>
            </a:r>
            <a:r>
              <a:rPr lang="en-US" altLang="zh-CN" baseline="0" dirty="0" smtClean="0"/>
              <a:t> outperforms NMAP and BMAP by 20-30 percent, and outperforms Bisection by about 7%.</a:t>
            </a:r>
            <a:endParaRPr lang="en-US" dirty="0"/>
          </a:p>
        </p:txBody>
      </p:sp>
      <p:sp>
        <p:nvSpPr>
          <p:cNvPr id="4" name="Slide Number Placeholder 3"/>
          <p:cNvSpPr>
            <a:spLocks noGrp="1"/>
          </p:cNvSpPr>
          <p:nvPr>
            <p:ph type="sldNum" sz="quarter" idx="10"/>
          </p:nvPr>
        </p:nvSpPr>
        <p:spPr/>
        <p:txBody>
          <a:bodyPr/>
          <a:lstStyle/>
          <a:p>
            <a:fld id="{08D6D5DA-1975-42EE-9268-CFCFC8F5362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2/27/14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chart" Target="../charts/char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914400"/>
            <a:ext cx="9296400" cy="1470025"/>
          </a:xfrm>
        </p:spPr>
        <p:txBody>
          <a:bodyPr>
            <a:noAutofit/>
          </a:bodyPr>
          <a:lstStyle/>
          <a:p>
            <a:r>
              <a:rPr lang="en-US" sz="3000" dirty="0">
                <a:solidFill>
                  <a:srgbClr val="880B0E"/>
                </a:solidFill>
                <a:latin typeface="Georgia" pitchFamily="18" charset="0"/>
              </a:rPr>
              <a:t>Quadrisection-Based Task Mapping on </a:t>
            </a:r>
            <a:r>
              <a:rPr lang="en-US" sz="3000" dirty="0" smtClean="0">
                <a:solidFill>
                  <a:srgbClr val="880B0E"/>
                </a:solidFill>
                <a:latin typeface="Georgia" pitchFamily="18" charset="0"/>
              </a:rPr>
              <a:t/>
            </a:r>
            <a:br>
              <a:rPr lang="en-US" sz="3000" dirty="0" smtClean="0">
                <a:solidFill>
                  <a:srgbClr val="880B0E"/>
                </a:solidFill>
                <a:latin typeface="Georgia" pitchFamily="18" charset="0"/>
              </a:rPr>
            </a:br>
            <a:r>
              <a:rPr lang="en-US" sz="3000" dirty="0" smtClean="0">
                <a:solidFill>
                  <a:srgbClr val="880B0E"/>
                </a:solidFill>
                <a:latin typeface="Georgia" pitchFamily="18" charset="0"/>
              </a:rPr>
              <a:t>Many</a:t>
            </a:r>
            <a:r>
              <a:rPr lang="en-US" sz="3000" dirty="0">
                <a:solidFill>
                  <a:srgbClr val="880B0E"/>
                </a:solidFill>
                <a:latin typeface="Georgia" pitchFamily="18" charset="0"/>
              </a:rPr>
              <a:t>-Core Processors for Energy-Efficient</a:t>
            </a:r>
            <a:br>
              <a:rPr lang="en-US" sz="3000" dirty="0">
                <a:solidFill>
                  <a:srgbClr val="880B0E"/>
                </a:solidFill>
                <a:latin typeface="Georgia" pitchFamily="18" charset="0"/>
              </a:rPr>
            </a:br>
            <a:r>
              <a:rPr lang="en-US" sz="3000" dirty="0">
                <a:solidFill>
                  <a:srgbClr val="880B0E"/>
                </a:solidFill>
                <a:latin typeface="Georgia" pitchFamily="18" charset="0"/>
              </a:rPr>
              <a:t>On-Chip Communication</a:t>
            </a:r>
          </a:p>
        </p:txBody>
      </p:sp>
      <p:sp>
        <p:nvSpPr>
          <p:cNvPr id="3" name="Subtitle 2"/>
          <p:cNvSpPr>
            <a:spLocks noGrp="1"/>
          </p:cNvSpPr>
          <p:nvPr>
            <p:ph type="subTitle" idx="1"/>
          </p:nvPr>
        </p:nvSpPr>
        <p:spPr>
          <a:xfrm>
            <a:off x="685800" y="2971800"/>
            <a:ext cx="7924800" cy="2286000"/>
          </a:xfrm>
        </p:spPr>
        <p:txBody>
          <a:bodyPr>
            <a:normAutofit/>
          </a:bodyPr>
          <a:lstStyle/>
          <a:p>
            <a:r>
              <a:rPr lang="en-US" sz="2400" dirty="0" smtClean="0">
                <a:solidFill>
                  <a:schemeClr val="tx1"/>
                </a:solidFill>
                <a:latin typeface="Georgia" pitchFamily="18" charset="0"/>
              </a:rPr>
              <a:t>Nithin Michael, Yao Wang, G. Edward </a:t>
            </a:r>
            <a:r>
              <a:rPr lang="en-US" sz="2400" dirty="0" err="1" smtClean="0">
                <a:solidFill>
                  <a:schemeClr val="tx1"/>
                </a:solidFill>
                <a:latin typeface="Georgia" pitchFamily="18" charset="0"/>
              </a:rPr>
              <a:t>Suh</a:t>
            </a:r>
            <a:r>
              <a:rPr lang="en-US" sz="2400" dirty="0" smtClean="0">
                <a:solidFill>
                  <a:schemeClr val="tx1"/>
                </a:solidFill>
                <a:latin typeface="Georgia" pitchFamily="18" charset="0"/>
              </a:rPr>
              <a:t> and </a:t>
            </a:r>
            <a:r>
              <a:rPr lang="en-US" sz="2400" dirty="0" err="1" smtClean="0">
                <a:solidFill>
                  <a:schemeClr val="tx1"/>
                </a:solidFill>
                <a:latin typeface="Georgia" pitchFamily="18" charset="0"/>
              </a:rPr>
              <a:t>Ao</a:t>
            </a:r>
            <a:r>
              <a:rPr lang="en-US" sz="2400" dirty="0">
                <a:solidFill>
                  <a:schemeClr val="tx1"/>
                </a:solidFill>
                <a:latin typeface="Georgia" pitchFamily="18" charset="0"/>
              </a:rPr>
              <a:t> </a:t>
            </a:r>
            <a:r>
              <a:rPr lang="en-US" sz="2400" dirty="0" smtClean="0">
                <a:solidFill>
                  <a:schemeClr val="tx1"/>
                </a:solidFill>
                <a:latin typeface="Georgia" pitchFamily="18" charset="0"/>
              </a:rPr>
              <a:t>Tang</a:t>
            </a:r>
            <a:endParaRPr lang="en-US" sz="2400" dirty="0">
              <a:solidFill>
                <a:schemeClr val="tx1"/>
              </a:solidFill>
              <a:latin typeface="Georgia" pitchFamily="18" charset="0"/>
            </a:endParaRPr>
          </a:p>
          <a:p>
            <a:endParaRPr lang="en-US" sz="2400" dirty="0" smtClean="0">
              <a:solidFill>
                <a:schemeClr val="tx1"/>
              </a:solidFill>
              <a:latin typeface="Georgia" pitchFamily="18" charset="0"/>
            </a:endParaRPr>
          </a:p>
          <a:p>
            <a:r>
              <a:rPr lang="en-US" sz="2400" dirty="0" smtClean="0">
                <a:solidFill>
                  <a:schemeClr val="tx1"/>
                </a:solidFill>
                <a:latin typeface="Georgia" pitchFamily="18" charset="0"/>
              </a:rPr>
              <a:t>Cornell University</a:t>
            </a:r>
          </a:p>
          <a:p>
            <a:endParaRPr lang="en-US" sz="2400" dirty="0" smtClean="0">
              <a:solidFill>
                <a:schemeClr val="tx1"/>
              </a:solidFill>
              <a:latin typeface="Georgia" pitchFamily="18" charset="0"/>
            </a:endParaRPr>
          </a:p>
        </p:txBody>
      </p:sp>
      <p:graphicFrame>
        <p:nvGraphicFramePr>
          <p:cNvPr id="4" name="Content Placeholder 5"/>
          <p:cNvGraphicFramePr>
            <a:graphicFrameLocks/>
          </p:cNvGraphicFramePr>
          <p:nvPr>
            <p:extLst>
              <p:ext uri="{D42A27DB-BD31-4B8C-83A1-F6EECF244321}">
                <p14:modId xmlns:p14="http://schemas.microsoft.com/office/powerpoint/2010/main" val="675372998"/>
              </p:ext>
            </p:extLst>
          </p:nvPr>
        </p:nvGraphicFramePr>
        <p:xfrm>
          <a:off x="0" y="6553200"/>
          <a:ext cx="8686800" cy="3505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Suh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a:solidFill>
                          <a:srgbClr val="880B0E"/>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rPr>
              <a:t>1</a:t>
            </a:r>
            <a:endParaRPr lang="en-US" sz="1100"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10768187"/>
              </p:ext>
            </p:extLst>
          </p:nvPr>
        </p:nvGraphicFramePr>
        <p:xfrm>
          <a:off x="0" y="0"/>
          <a:ext cx="9144000" cy="370840"/>
        </p:xfrm>
        <a:graphic>
          <a:graphicData uri="http://schemas.openxmlformats.org/drawingml/2006/table">
            <a:tbl>
              <a:tblPr firstRow="1" bandRow="1">
                <a:tableStyleId>{2D5ABB26-0587-4C30-8999-92F81FD0307C}</a:tableStyleId>
              </a:tblPr>
              <a:tblGrid>
                <a:gridCol w="9144000"/>
              </a:tblGrid>
              <a:tr h="370840">
                <a:tc>
                  <a:txBody>
                    <a:bodyPr/>
                    <a:lstStyle/>
                    <a:p>
                      <a:endParaRPr lang="en-US" dirty="0"/>
                    </a:p>
                  </a:txBody>
                  <a:tcPr>
                    <a:solidFill>
                      <a:srgbClr val="880B0E"/>
                    </a:solidFill>
                  </a:tcPr>
                </a:tc>
              </a:tr>
            </a:tbl>
          </a:graphicData>
        </a:graphic>
      </p:graphicFrame>
    </p:spTree>
    <p:extLst>
      <p:ext uri="{BB962C8B-B14F-4D97-AF65-F5344CB8AC3E}">
        <p14:creationId xmlns:p14="http://schemas.microsoft.com/office/powerpoint/2010/main" val="11374073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Power: Multimedia Benchmarks </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91856967"/>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10</a:t>
            </a:r>
            <a:endParaRPr lang="en-US" sz="1100" dirty="0">
              <a:solidFill>
                <a:schemeClr val="bg1"/>
              </a:solidFill>
              <a:latin typeface="Georgia" pitchFamily="18" charset="0"/>
            </a:endParaRP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8" name="Table 7"/>
          <p:cNvGraphicFramePr>
            <a:graphicFrameLocks noGrp="1"/>
          </p:cNvGraphicFramePr>
          <p:nvPr>
            <p:extLst>
              <p:ext uri="{D42A27DB-BD31-4B8C-83A1-F6EECF244321}">
                <p14:modId xmlns:p14="http://schemas.microsoft.com/office/powerpoint/2010/main" val="1649351146"/>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~Evaluation~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sp>
        <p:nvSpPr>
          <p:cNvPr id="12" name="Content Placeholder 2"/>
          <p:cNvSpPr txBox="1">
            <a:spLocks/>
          </p:cNvSpPr>
          <p:nvPr/>
        </p:nvSpPr>
        <p:spPr>
          <a:xfrm>
            <a:off x="457200" y="1524000"/>
            <a:ext cx="8229600" cy="4525963"/>
          </a:xfrm>
          <a:prstGeom prst="rect">
            <a:avLst/>
          </a:prstGeom>
        </p:spPr>
        <p:txBody>
          <a:bodyPr vert="horz" lIns="91440" tIns="45720" rIns="91440" bIns="45720" rtlCol="0">
            <a:noAutofit/>
          </a:bodyPr>
          <a:lstStyle/>
          <a:p>
            <a:pPr marL="800100" lvl="1" indent="-342900">
              <a:spcBef>
                <a:spcPct val="20000"/>
              </a:spcBef>
              <a:buFont typeface="Wingdings" pitchFamily="2" charset="2"/>
              <a:buChar char="Ø"/>
              <a:defRPr/>
            </a:pPr>
            <a:endParaRPr lang="en-US" sz="2000" dirty="0" smtClean="0">
              <a:latin typeface="Georgia" pitchFamily="18" charset="0"/>
            </a:endParaRPr>
          </a:p>
        </p:txBody>
      </p:sp>
      <p:graphicFrame>
        <p:nvGraphicFramePr>
          <p:cNvPr id="14" name="Chart 13"/>
          <p:cNvGraphicFramePr>
            <a:graphicFrameLocks/>
          </p:cNvGraphicFramePr>
          <p:nvPr>
            <p:extLst>
              <p:ext uri="{D42A27DB-BD31-4B8C-83A1-F6EECF244321}">
                <p14:modId xmlns:p14="http://schemas.microsoft.com/office/powerpoint/2010/main" val="1392993754"/>
              </p:ext>
            </p:extLst>
          </p:nvPr>
        </p:nvGraphicFramePr>
        <p:xfrm>
          <a:off x="838200" y="1524000"/>
          <a:ext cx="75438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rot="16200000">
            <a:off x="-908774" y="3582582"/>
            <a:ext cx="3041217" cy="461665"/>
          </a:xfrm>
          <a:prstGeom prst="rect">
            <a:avLst/>
          </a:prstGeom>
          <a:noFill/>
        </p:spPr>
        <p:txBody>
          <a:bodyPr wrap="none" rtlCol="0">
            <a:spAutoFit/>
          </a:bodyPr>
          <a:lstStyle/>
          <a:p>
            <a:r>
              <a:rPr lang="en-US" sz="2400" dirty="0" smtClean="0"/>
              <a:t>Communication Power</a:t>
            </a:r>
            <a:endParaRPr lang="en-US" sz="2400" dirty="0"/>
          </a:p>
        </p:txBody>
      </p:sp>
    </p:spTree>
    <p:extLst>
      <p:ext uri="{BB962C8B-B14F-4D97-AF65-F5344CB8AC3E}">
        <p14:creationId xmlns:p14="http://schemas.microsoft.com/office/powerpoint/2010/main" val="41693711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Execution Time</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99353281"/>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10</a:t>
            </a:r>
            <a:endParaRPr lang="en-US" sz="1100" dirty="0">
              <a:solidFill>
                <a:schemeClr val="bg1"/>
              </a:solidFill>
              <a:latin typeface="Georgia" pitchFamily="18" charset="0"/>
            </a:endParaRP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8" name="Table 7"/>
          <p:cNvGraphicFramePr>
            <a:graphicFrameLocks noGrp="1"/>
          </p:cNvGraphicFramePr>
          <p:nvPr>
            <p:extLst>
              <p:ext uri="{D42A27DB-BD31-4B8C-83A1-F6EECF244321}">
                <p14:modId xmlns:p14="http://schemas.microsoft.com/office/powerpoint/2010/main" val="436523227"/>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~Evaluation~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sp>
        <p:nvSpPr>
          <p:cNvPr id="12" name="Content Placeholder 2"/>
          <p:cNvSpPr txBox="1">
            <a:spLocks/>
          </p:cNvSpPr>
          <p:nvPr/>
        </p:nvSpPr>
        <p:spPr>
          <a:xfrm>
            <a:off x="457200" y="1524000"/>
            <a:ext cx="8229600" cy="4525963"/>
          </a:xfrm>
          <a:prstGeom prst="rect">
            <a:avLst/>
          </a:prstGeom>
        </p:spPr>
        <p:txBody>
          <a:bodyPr vert="horz" lIns="91440" tIns="45720" rIns="91440" bIns="45720" rtlCol="0">
            <a:noAutofit/>
          </a:bodyPr>
          <a:lstStyle/>
          <a:p>
            <a:pPr marL="342900" indent="-342900">
              <a:spcBef>
                <a:spcPct val="20000"/>
              </a:spcBef>
              <a:buFont typeface="Wingdings" charset="2"/>
              <a:buChar char="§"/>
              <a:defRPr/>
            </a:pPr>
            <a:r>
              <a:rPr lang="en-US" sz="2000" dirty="0" err="1" smtClean="0">
                <a:latin typeface="Georgia" pitchFamily="18" charset="0"/>
              </a:rPr>
              <a:t>Quadrisection’s</a:t>
            </a:r>
            <a:r>
              <a:rPr lang="en-US" sz="2000" dirty="0" smtClean="0">
                <a:latin typeface="Georgia" pitchFamily="18" charset="0"/>
              </a:rPr>
              <a:t> runtime is comparable with previous approaches</a:t>
            </a:r>
          </a:p>
          <a:p>
            <a:pPr>
              <a:spcBef>
                <a:spcPct val="20000"/>
              </a:spcBef>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p:txBody>
      </p:sp>
      <p:pic>
        <p:nvPicPr>
          <p:cNvPr id="3" name="Picture 2" descr="execution tim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2133600"/>
            <a:ext cx="4572000" cy="1944736"/>
          </a:xfrm>
          <a:prstGeom prst="rect">
            <a:avLst/>
          </a:prstGeom>
        </p:spPr>
      </p:pic>
    </p:spTree>
    <p:extLst>
      <p:ext uri="{BB962C8B-B14F-4D97-AF65-F5344CB8AC3E}">
        <p14:creationId xmlns:p14="http://schemas.microsoft.com/office/powerpoint/2010/main" val="283136340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Conclusions</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98048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smtClean="0">
                <a:solidFill>
                  <a:schemeClr val="bg1"/>
                </a:solidFill>
                <a:latin typeface="Georgia" pitchFamily="18" charset="0"/>
              </a:rPr>
              <a:t>11</a:t>
            </a:r>
            <a:endParaRPr lang="en-US" sz="1100" dirty="0">
              <a:solidFill>
                <a:schemeClr val="bg1"/>
              </a:solidFill>
              <a:latin typeface="Georgia"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895450248"/>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Evaluation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~Conclusions~</a:t>
                      </a:r>
                      <a:endParaRPr lang="en-US" sz="1100" b="1" baseline="0" dirty="0">
                        <a:solidFill>
                          <a:schemeClr val="bg1"/>
                        </a:solidFill>
                        <a:latin typeface="Georgia" pitchFamily="18" charset="0"/>
                      </a:endParaRPr>
                    </a:p>
                  </a:txBody>
                  <a:tcPr>
                    <a:solidFill>
                      <a:srgbClr val="880B0E"/>
                    </a:solidFill>
                  </a:tcPr>
                </a:tc>
              </a:tr>
            </a:tbl>
          </a:graphicData>
        </a:graphic>
      </p:graphicFrame>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sp>
        <p:nvSpPr>
          <p:cNvPr id="8" name="Content Placeholder 2"/>
          <p:cNvSpPr txBox="1">
            <a:spLocks/>
          </p:cNvSpPr>
          <p:nvPr/>
        </p:nvSpPr>
        <p:spPr>
          <a:xfrm>
            <a:off x="452718" y="1752600"/>
            <a:ext cx="8229600" cy="4525963"/>
          </a:xfrm>
          <a:prstGeom prst="rect">
            <a:avLst/>
          </a:prstGeom>
        </p:spPr>
        <p:txBody>
          <a:bodyPr vert="horz" lIns="91440" tIns="45720" rIns="91440" bIns="45720" rtlCol="0">
            <a:noAutofit/>
          </a:bodyPr>
          <a:lstStyle/>
          <a:p>
            <a:pPr marL="342900" lvl="0" indent="-342900">
              <a:spcBef>
                <a:spcPct val="20000"/>
              </a:spcBef>
              <a:buFont typeface="Wingdings" charset="2"/>
              <a:buChar char="§"/>
              <a:defRPr/>
            </a:pPr>
            <a:r>
              <a:rPr lang="en-US" sz="2000" dirty="0" err="1" smtClean="0">
                <a:latin typeface="Georgia" pitchFamily="18" charset="0"/>
              </a:rPr>
              <a:t>Quadrisection</a:t>
            </a:r>
            <a:r>
              <a:rPr lang="en-US" sz="2000" dirty="0" smtClean="0">
                <a:latin typeface="Georgia" pitchFamily="18" charset="0"/>
              </a:rPr>
              <a:t> </a:t>
            </a:r>
            <a:r>
              <a:rPr lang="en-US" sz="2000" noProof="0" dirty="0" smtClean="0">
                <a:latin typeface="Georgia" pitchFamily="18" charset="0"/>
              </a:rPr>
              <a:t>outperforms commonly used mapping approaches by exploiting 2D structure</a:t>
            </a:r>
          </a:p>
          <a:p>
            <a:pPr marL="342900" lvl="0" indent="-342900">
              <a:spcBef>
                <a:spcPct val="20000"/>
              </a:spcBef>
              <a:buFont typeface="Wingdings" pitchFamily="2" charset="2"/>
              <a:buChar char="§"/>
              <a:defRPr/>
            </a:pPr>
            <a:endParaRPr lang="en-US" sz="2000" dirty="0">
              <a:latin typeface="Georgia" pitchFamily="18" charset="0"/>
            </a:endParaRPr>
          </a:p>
          <a:p>
            <a:pPr marL="342900" lvl="0" indent="-342900">
              <a:spcBef>
                <a:spcPct val="20000"/>
              </a:spcBef>
              <a:buFont typeface="Wingdings" pitchFamily="2" charset="2"/>
              <a:buChar char="§"/>
              <a:defRPr/>
            </a:pPr>
            <a:r>
              <a:rPr lang="en-US" sz="2000" noProof="0" dirty="0" smtClean="0">
                <a:latin typeface="Georgia" pitchFamily="18" charset="0"/>
              </a:rPr>
              <a:t>Run-time of </a:t>
            </a:r>
            <a:r>
              <a:rPr lang="en-US" sz="2000" dirty="0" err="1" smtClean="0">
                <a:latin typeface="Georgia" pitchFamily="18" charset="0"/>
              </a:rPr>
              <a:t>Quadrisection</a:t>
            </a:r>
            <a:r>
              <a:rPr lang="en-US" sz="2000" dirty="0" smtClean="0">
                <a:latin typeface="Georgia" pitchFamily="18" charset="0"/>
              </a:rPr>
              <a:t> </a:t>
            </a:r>
            <a:r>
              <a:rPr lang="en-US" sz="2000" noProof="0" dirty="0" smtClean="0">
                <a:latin typeface="Georgia" pitchFamily="18" charset="0"/>
              </a:rPr>
              <a:t>is comparable to the state-of-art</a:t>
            </a:r>
          </a:p>
          <a:p>
            <a:pPr marL="342900" lvl="0" indent="-342900">
              <a:spcBef>
                <a:spcPct val="20000"/>
              </a:spcBef>
              <a:buFont typeface="Wingdings" pitchFamily="2" charset="2"/>
              <a:buChar char="§"/>
              <a:defRPr/>
            </a:pPr>
            <a:endParaRPr lang="en-US" sz="2000" dirty="0">
              <a:latin typeface="Georgia" pitchFamily="18" charset="0"/>
            </a:endParaRPr>
          </a:p>
          <a:p>
            <a:pPr marL="342900" lvl="0" indent="-342900">
              <a:spcBef>
                <a:spcPct val="20000"/>
              </a:spcBef>
              <a:buFont typeface="Wingdings" pitchFamily="2" charset="2"/>
              <a:buChar char="§"/>
              <a:defRPr/>
            </a:pPr>
            <a:r>
              <a:rPr lang="en-US" sz="2000" noProof="0" dirty="0" smtClean="0">
                <a:latin typeface="Georgia" pitchFamily="18" charset="0"/>
              </a:rPr>
              <a:t>Useful addition to NoC designer’s toolkit.</a:t>
            </a:r>
          </a:p>
        </p:txBody>
      </p:sp>
    </p:spTree>
    <p:extLst>
      <p:ext uri="{BB962C8B-B14F-4D97-AF65-F5344CB8AC3E}">
        <p14:creationId xmlns:p14="http://schemas.microsoft.com/office/powerpoint/2010/main" val="90627708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Cost: Multimedia Benchmarks</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05950541"/>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10</a:t>
            </a:r>
            <a:endParaRPr lang="en-US" sz="1100" dirty="0">
              <a:solidFill>
                <a:schemeClr val="bg1"/>
              </a:solidFill>
              <a:latin typeface="Georgia" pitchFamily="18" charset="0"/>
            </a:endParaRP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8" name="Table 7"/>
          <p:cNvGraphicFramePr>
            <a:graphicFrameLocks noGrp="1"/>
          </p:cNvGraphicFramePr>
          <p:nvPr>
            <p:extLst>
              <p:ext uri="{D42A27DB-BD31-4B8C-83A1-F6EECF244321}">
                <p14:modId xmlns:p14="http://schemas.microsoft.com/office/powerpoint/2010/main" val="732433058"/>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~Evaluation~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graphicFrame>
        <p:nvGraphicFramePr>
          <p:cNvPr id="12" name="Chart 11"/>
          <p:cNvGraphicFramePr>
            <a:graphicFrameLocks/>
          </p:cNvGraphicFramePr>
          <p:nvPr>
            <p:extLst>
              <p:ext uri="{D42A27DB-BD31-4B8C-83A1-F6EECF244321}">
                <p14:modId xmlns:p14="http://schemas.microsoft.com/office/powerpoint/2010/main" val="1534708589"/>
              </p:ext>
            </p:extLst>
          </p:nvPr>
        </p:nvGraphicFramePr>
        <p:xfrm>
          <a:off x="762000" y="1524000"/>
          <a:ext cx="7620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rot="16200000">
            <a:off x="229515" y="3656686"/>
            <a:ext cx="826193" cy="523220"/>
          </a:xfrm>
          <a:prstGeom prst="rect">
            <a:avLst/>
          </a:prstGeom>
          <a:noFill/>
        </p:spPr>
        <p:txBody>
          <a:bodyPr wrap="none" rtlCol="0">
            <a:spAutoFit/>
          </a:bodyPr>
          <a:lstStyle/>
          <a:p>
            <a:r>
              <a:rPr lang="en-US" sz="2800" dirty="0" smtClean="0"/>
              <a:t>Cost</a:t>
            </a:r>
            <a:endParaRPr lang="en-US" sz="2800" dirty="0"/>
          </a:p>
        </p:txBody>
      </p:sp>
    </p:spTree>
    <p:extLst>
      <p:ext uri="{BB962C8B-B14F-4D97-AF65-F5344CB8AC3E}">
        <p14:creationId xmlns:p14="http://schemas.microsoft.com/office/powerpoint/2010/main" val="35717764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Task Mapping Problem</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003071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a:solidFill>
                  <a:schemeClr val="bg1"/>
                </a:solidFill>
                <a:latin typeface="Georgia" pitchFamily="18" charset="0"/>
              </a:rPr>
              <a:t>2</a:t>
            </a:r>
          </a:p>
        </p:txBody>
      </p:sp>
      <p:graphicFrame>
        <p:nvGraphicFramePr>
          <p:cNvPr id="7" name="Table 6"/>
          <p:cNvGraphicFramePr>
            <a:graphicFrameLocks noGrp="1"/>
          </p:cNvGraphicFramePr>
          <p:nvPr>
            <p:extLst>
              <p:ext uri="{D42A27DB-BD31-4B8C-83A1-F6EECF244321}">
                <p14:modId xmlns:p14="http://schemas.microsoft.com/office/powerpoint/2010/main" val="2947568366"/>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1" baseline="0" dirty="0" smtClean="0">
                          <a:solidFill>
                            <a:schemeClr val="bg1"/>
                          </a:solidFill>
                          <a:latin typeface="Georgia" pitchFamily="18" charset="0"/>
                        </a:rPr>
                        <a:t>~Introduction~</a:t>
                      </a:r>
                      <a:endParaRPr lang="en-US" sz="1100" b="1"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Evaluation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Conclusions</a:t>
                      </a:r>
                      <a:endParaRPr lang="en-US" sz="1100" baseline="0" dirty="0">
                        <a:solidFill>
                          <a:schemeClr val="bg1"/>
                        </a:solidFill>
                        <a:latin typeface="Georgia" pitchFamily="18" charset="0"/>
                      </a:endParaRPr>
                    </a:p>
                  </a:txBody>
                  <a:tcPr>
                    <a:solidFill>
                      <a:srgbClr val="880B0E"/>
                    </a:solidFill>
                  </a:tcPr>
                </a:tc>
              </a:tr>
            </a:tbl>
          </a:graphicData>
        </a:graphic>
      </p:graphicFrame>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sp>
        <p:nvSpPr>
          <p:cNvPr id="9" name="Content Placeholder 2"/>
          <p:cNvSpPr txBox="1">
            <a:spLocks/>
          </p:cNvSpPr>
          <p:nvPr/>
        </p:nvSpPr>
        <p:spPr>
          <a:xfrm>
            <a:off x="452718" y="1752600"/>
            <a:ext cx="8229600" cy="4525963"/>
          </a:xfrm>
          <a:prstGeom prst="rect">
            <a:avLst/>
          </a:prstGeom>
        </p:spPr>
        <p:txBody>
          <a:bodyPr vert="horz" lIns="91440" tIns="45720" rIns="91440" bIns="45720" rtlCol="0">
            <a:noAutofit/>
          </a:bodyPr>
          <a:lstStyle/>
          <a:p>
            <a:pPr marL="342900" indent="-342900">
              <a:spcBef>
                <a:spcPct val="20000"/>
              </a:spcBef>
              <a:buFont typeface="Wingdings" pitchFamily="2" charset="2"/>
              <a:buChar char="§"/>
              <a:defRPr/>
            </a:pPr>
            <a:r>
              <a:rPr lang="en-US" sz="2000" dirty="0" smtClean="0">
                <a:latin typeface="Georgia" pitchFamily="18" charset="0"/>
              </a:rPr>
              <a:t>Task mapping for many-core processor</a:t>
            </a: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r>
              <a:rPr lang="en-US" sz="2000" noProof="0" dirty="0" smtClean="0">
                <a:latin typeface="Georgia" pitchFamily="18" charset="0"/>
              </a:rPr>
              <a:t>Our </a:t>
            </a:r>
            <a:r>
              <a:rPr lang="en-US" sz="2000" dirty="0" smtClean="0">
                <a:latin typeface="Georgia" pitchFamily="18" charset="0"/>
              </a:rPr>
              <a:t>focus – m</a:t>
            </a:r>
            <a:r>
              <a:rPr lang="en-US" sz="2000" noProof="0" dirty="0" err="1" smtClean="0">
                <a:latin typeface="Georgia" pitchFamily="18" charset="0"/>
              </a:rPr>
              <a:t>apping</a:t>
            </a:r>
            <a:r>
              <a:rPr lang="en-US" sz="2000" noProof="0" dirty="0" smtClean="0">
                <a:latin typeface="Georgia" pitchFamily="18" charset="0"/>
              </a:rPr>
              <a:t> communicating application tasks to cores to </a:t>
            </a:r>
            <a:r>
              <a:rPr lang="en-US" sz="2000" b="1" noProof="0" dirty="0" smtClean="0">
                <a:latin typeface="Georgia" pitchFamily="18" charset="0"/>
              </a:rPr>
              <a:t>minimize communication power consumption</a:t>
            </a:r>
          </a:p>
        </p:txBody>
      </p:sp>
      <p:pic>
        <p:nvPicPr>
          <p:cNvPr id="3" name="Picture 2" descr="DS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2362200"/>
            <a:ext cx="2743200" cy="2053193"/>
          </a:xfrm>
          <a:prstGeom prst="rect">
            <a:avLst/>
          </a:prstGeom>
        </p:spPr>
      </p:pic>
      <p:sp>
        <p:nvSpPr>
          <p:cNvPr id="4" name="TextBox 3"/>
          <p:cNvSpPr txBox="1"/>
          <p:nvPr/>
        </p:nvSpPr>
        <p:spPr>
          <a:xfrm>
            <a:off x="2057400" y="4495800"/>
            <a:ext cx="551992" cy="369332"/>
          </a:xfrm>
          <a:prstGeom prst="rect">
            <a:avLst/>
          </a:prstGeom>
          <a:noFill/>
        </p:spPr>
        <p:txBody>
          <a:bodyPr wrap="none" rtlCol="0">
            <a:spAutoFit/>
          </a:bodyPr>
          <a:lstStyle/>
          <a:p>
            <a:r>
              <a:rPr lang="en-US" dirty="0" smtClean="0"/>
              <a:t>DSP</a:t>
            </a:r>
            <a:endParaRPr lang="en-US" dirty="0"/>
          </a:p>
        </p:txBody>
      </p:sp>
      <p:pic>
        <p:nvPicPr>
          <p:cNvPr id="8" name="Picture 7" descr="DSP_mappi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2438400"/>
            <a:ext cx="1828800" cy="1837678"/>
          </a:xfrm>
          <a:prstGeom prst="rect">
            <a:avLst/>
          </a:prstGeom>
        </p:spPr>
      </p:pic>
      <p:sp>
        <p:nvSpPr>
          <p:cNvPr id="10" name="Right Arrow 9"/>
          <p:cNvSpPr/>
          <p:nvPr/>
        </p:nvSpPr>
        <p:spPr>
          <a:xfrm>
            <a:off x="3962400" y="3124200"/>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82995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linds(horizontal)">
                                      <p:cBhvr>
                                        <p:cTn id="11" dur="500"/>
                                        <p:tgtEl>
                                          <p:spTgt spid="3"/>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linds(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par>
                                <p:cTn id="20" presetID="3"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Assumptions</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5071925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4</a:t>
            </a:r>
            <a:endParaRPr lang="en-US" sz="1100" dirty="0">
              <a:solidFill>
                <a:schemeClr val="bg1"/>
              </a:solidFill>
              <a:latin typeface="Georgia"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265894949"/>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Evaluation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Conclusions</a:t>
                      </a:r>
                      <a:endParaRPr lang="en-US" sz="1100" baseline="0" dirty="0">
                        <a:solidFill>
                          <a:schemeClr val="bg1"/>
                        </a:solidFill>
                        <a:latin typeface="Georgia" pitchFamily="18" charset="0"/>
                      </a:endParaRPr>
                    </a:p>
                  </a:txBody>
                  <a:tcPr>
                    <a:solidFill>
                      <a:srgbClr val="880B0E"/>
                    </a:solidFill>
                  </a:tcPr>
                </a:tc>
              </a:tr>
            </a:tbl>
          </a:graphicData>
        </a:graphic>
      </p:graphicFrame>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sp>
        <p:nvSpPr>
          <p:cNvPr id="8" name="Content Placeholder 2"/>
          <p:cNvSpPr txBox="1">
            <a:spLocks/>
          </p:cNvSpPr>
          <p:nvPr/>
        </p:nvSpPr>
        <p:spPr>
          <a:xfrm>
            <a:off x="452718" y="1752600"/>
            <a:ext cx="8229600" cy="4525963"/>
          </a:xfrm>
          <a:prstGeom prst="rect">
            <a:avLst/>
          </a:prstGeom>
        </p:spPr>
        <p:txBody>
          <a:bodyPr vert="horz" lIns="91440" tIns="45720" rIns="91440" bIns="45720" rtlCol="0">
            <a:noAutofit/>
          </a:bodyPr>
          <a:lstStyle/>
          <a:p>
            <a:pPr marL="342900" lvl="0" indent="-342900">
              <a:spcBef>
                <a:spcPct val="20000"/>
              </a:spcBef>
              <a:buFont typeface="Wingdings" pitchFamily="2" charset="2"/>
              <a:buChar char="§"/>
              <a:defRPr/>
            </a:pPr>
            <a:endParaRPr lang="en-US" sz="2000" noProof="0" dirty="0" smtClean="0">
              <a:latin typeface="Georgia" pitchFamily="18" charset="0"/>
            </a:endParaRPr>
          </a:p>
        </p:txBody>
      </p:sp>
      <p:sp>
        <p:nvSpPr>
          <p:cNvPr id="10" name="Content Placeholder 2"/>
          <p:cNvSpPr txBox="1">
            <a:spLocks/>
          </p:cNvSpPr>
          <p:nvPr/>
        </p:nvSpPr>
        <p:spPr>
          <a:xfrm>
            <a:off x="609600" y="1524000"/>
            <a:ext cx="8229600" cy="4525963"/>
          </a:xfrm>
          <a:prstGeom prst="rect">
            <a:avLst/>
          </a:prstGeom>
        </p:spPr>
        <p:txBody>
          <a:bodyPr vert="horz" lIns="91440" tIns="45720" rIns="91440" bIns="45720" rtlCol="0">
            <a:noAutofit/>
          </a:bodyPr>
          <a:lstStyle/>
          <a:p>
            <a:pPr lvl="1">
              <a:spcBef>
                <a:spcPct val="20000"/>
              </a:spcBef>
              <a:defRPr/>
            </a:pPr>
            <a:endParaRPr lang="en-US" sz="2000" dirty="0">
              <a:latin typeface="Georgia" pitchFamily="18" charset="0"/>
            </a:endParaRPr>
          </a:p>
          <a:p>
            <a:pPr marL="342900" indent="-342900">
              <a:spcBef>
                <a:spcPct val="20000"/>
              </a:spcBef>
              <a:buFont typeface="Wingdings" pitchFamily="2" charset="2"/>
              <a:buChar char="§"/>
              <a:defRPr/>
            </a:pPr>
            <a:endParaRPr lang="en-US" sz="2000" noProof="0" dirty="0" smtClean="0">
              <a:latin typeface="Georgia" pitchFamily="18" charset="0"/>
            </a:endParaRPr>
          </a:p>
        </p:txBody>
      </p:sp>
      <p:sp>
        <p:nvSpPr>
          <p:cNvPr id="12" name="Content Placeholder 2"/>
          <p:cNvSpPr txBox="1">
            <a:spLocks/>
          </p:cNvSpPr>
          <p:nvPr/>
        </p:nvSpPr>
        <p:spPr>
          <a:xfrm>
            <a:off x="609600" y="1752600"/>
            <a:ext cx="8229600" cy="4525963"/>
          </a:xfrm>
          <a:prstGeom prst="rect">
            <a:avLst/>
          </a:prstGeom>
        </p:spPr>
        <p:txBody>
          <a:bodyPr vert="horz" lIns="91440" tIns="45720" rIns="91440" bIns="45720" rtlCol="0">
            <a:noAutofit/>
          </a:bodyPr>
          <a:lstStyle/>
          <a:p>
            <a:pPr marL="342900" indent="-342900">
              <a:spcBef>
                <a:spcPct val="20000"/>
              </a:spcBef>
              <a:buFont typeface="Wingdings" pitchFamily="2" charset="2"/>
              <a:buChar char="§"/>
              <a:defRPr/>
            </a:pPr>
            <a:r>
              <a:rPr lang="en-US" sz="2000" dirty="0">
                <a:latin typeface="Georgia" pitchFamily="18" charset="0"/>
              </a:rPr>
              <a:t>Applications of interest consist of multiple tasks communicating via message </a:t>
            </a:r>
            <a:r>
              <a:rPr lang="en-US" sz="2000" dirty="0" smtClean="0">
                <a:latin typeface="Georgia" pitchFamily="18" charset="0"/>
              </a:rPr>
              <a:t>passing, represented by communication task graph (CTG)</a:t>
            </a:r>
          </a:p>
          <a:p>
            <a:pPr marL="342900" indent="-342900">
              <a:spcBef>
                <a:spcPct val="20000"/>
              </a:spcBef>
              <a:buFont typeface="Wingdings" pitchFamily="2" charset="2"/>
              <a:buChar char="§"/>
              <a:defRPr/>
            </a:pPr>
            <a:endParaRPr lang="en-US" sz="2000" dirty="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a:p>
            <a:pPr marL="342900" indent="-342900">
              <a:spcBef>
                <a:spcPct val="20000"/>
              </a:spcBef>
              <a:buFont typeface="Wingdings" pitchFamily="2" charset="2"/>
              <a:buChar char="§"/>
              <a:defRPr/>
            </a:pPr>
            <a:r>
              <a:rPr lang="en-US" sz="2000" dirty="0" smtClean="0">
                <a:latin typeface="Georgia" pitchFamily="18" charset="0"/>
              </a:rPr>
              <a:t>Number of tasks are less than number of cores</a:t>
            </a:r>
          </a:p>
          <a:p>
            <a:pPr marL="342900" indent="-342900">
              <a:spcBef>
                <a:spcPct val="20000"/>
              </a:spcBef>
              <a:buFont typeface="Wingdings" pitchFamily="2" charset="2"/>
              <a:buChar char="§"/>
              <a:defRPr/>
            </a:pPr>
            <a:endParaRPr lang="en-US" sz="2000" dirty="0">
              <a:latin typeface="Georgia" pitchFamily="18" charset="0"/>
            </a:endParaRPr>
          </a:p>
          <a:p>
            <a:pPr marL="342900" indent="-342900">
              <a:spcBef>
                <a:spcPct val="20000"/>
              </a:spcBef>
              <a:buFont typeface="Wingdings" pitchFamily="2" charset="2"/>
              <a:buChar char="§"/>
              <a:defRPr/>
            </a:pPr>
            <a:r>
              <a:rPr lang="en-US" sz="2000" dirty="0" smtClean="0">
                <a:latin typeface="Georgia" pitchFamily="18" charset="0"/>
              </a:rPr>
              <a:t>Assume mesh network and dimension-ordered routing</a:t>
            </a:r>
            <a:endParaRPr lang="en-US" sz="2000" dirty="0">
              <a:latin typeface="Georgia" pitchFamily="18" charset="0"/>
            </a:endParaRPr>
          </a:p>
        </p:txBody>
      </p:sp>
      <p:pic>
        <p:nvPicPr>
          <p:cNvPr id="14" name="Picture 13" descr="DS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2590800"/>
            <a:ext cx="2743200" cy="2053193"/>
          </a:xfrm>
          <a:prstGeom prst="rect">
            <a:avLst/>
          </a:prstGeom>
        </p:spPr>
      </p:pic>
      <p:sp>
        <p:nvSpPr>
          <p:cNvPr id="3" name="TextBox 2"/>
          <p:cNvSpPr txBox="1"/>
          <p:nvPr/>
        </p:nvSpPr>
        <p:spPr>
          <a:xfrm>
            <a:off x="3352800" y="4648200"/>
            <a:ext cx="1310199" cy="369332"/>
          </a:xfrm>
          <a:prstGeom prst="rect">
            <a:avLst/>
          </a:prstGeom>
          <a:noFill/>
        </p:spPr>
        <p:txBody>
          <a:bodyPr wrap="none" rtlCol="0">
            <a:spAutoFit/>
          </a:bodyPr>
          <a:lstStyle/>
          <a:p>
            <a:r>
              <a:rPr lang="en-US" dirty="0" smtClean="0"/>
              <a:t>CTG for DSP</a:t>
            </a:r>
            <a:endParaRPr lang="en-US" dirty="0"/>
          </a:p>
        </p:txBody>
      </p:sp>
    </p:spTree>
    <p:extLst>
      <p:ext uri="{BB962C8B-B14F-4D97-AF65-F5344CB8AC3E}">
        <p14:creationId xmlns:p14="http://schemas.microsoft.com/office/powerpoint/2010/main" val="34863621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Problem Difficulty</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98048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4</a:t>
            </a:r>
            <a:endParaRPr lang="en-US" sz="1100" dirty="0">
              <a:solidFill>
                <a:schemeClr val="bg1"/>
              </a:solidFill>
              <a:latin typeface="Georgia"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536400231"/>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Evaluation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Conclusions</a:t>
                      </a:r>
                      <a:endParaRPr lang="en-US" sz="1100" baseline="0" dirty="0">
                        <a:solidFill>
                          <a:schemeClr val="bg1"/>
                        </a:solidFill>
                        <a:latin typeface="Georgia" pitchFamily="18" charset="0"/>
                      </a:endParaRPr>
                    </a:p>
                  </a:txBody>
                  <a:tcPr>
                    <a:solidFill>
                      <a:srgbClr val="880B0E"/>
                    </a:solidFill>
                  </a:tcPr>
                </a:tc>
              </a:tr>
            </a:tbl>
          </a:graphicData>
        </a:graphic>
      </p:graphicFrame>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sp>
        <p:nvSpPr>
          <p:cNvPr id="8" name="Content Placeholder 2"/>
          <p:cNvSpPr txBox="1">
            <a:spLocks/>
          </p:cNvSpPr>
          <p:nvPr/>
        </p:nvSpPr>
        <p:spPr>
          <a:xfrm>
            <a:off x="452718" y="1752600"/>
            <a:ext cx="8229600" cy="4525963"/>
          </a:xfrm>
          <a:prstGeom prst="rect">
            <a:avLst/>
          </a:prstGeom>
        </p:spPr>
        <p:txBody>
          <a:bodyPr vert="horz" lIns="91440" tIns="45720" rIns="91440" bIns="45720" rtlCol="0">
            <a:noAutofit/>
          </a:bodyPr>
          <a:lstStyle/>
          <a:p>
            <a:pPr marL="342900" lvl="0" indent="-342900">
              <a:spcBef>
                <a:spcPct val="20000"/>
              </a:spcBef>
              <a:buFont typeface="Wingdings" pitchFamily="2" charset="2"/>
              <a:buChar char="§"/>
              <a:defRPr/>
            </a:pPr>
            <a:endParaRPr lang="en-US" sz="2000" noProof="0" dirty="0" smtClean="0">
              <a:latin typeface="Georgia" pitchFamily="18" charset="0"/>
            </a:endParaRPr>
          </a:p>
        </p:txBody>
      </p:sp>
      <p:sp>
        <p:nvSpPr>
          <p:cNvPr id="10" name="Content Placeholder 2"/>
          <p:cNvSpPr txBox="1">
            <a:spLocks/>
          </p:cNvSpPr>
          <p:nvPr/>
        </p:nvSpPr>
        <p:spPr>
          <a:xfrm>
            <a:off x="609600" y="1524000"/>
            <a:ext cx="8229600" cy="4525963"/>
          </a:xfrm>
          <a:prstGeom prst="rect">
            <a:avLst/>
          </a:prstGeom>
        </p:spPr>
        <p:txBody>
          <a:bodyPr vert="horz" lIns="91440" tIns="45720" rIns="91440" bIns="45720" rtlCol="0">
            <a:noAutofit/>
          </a:bodyPr>
          <a:lstStyle/>
          <a:p>
            <a:pPr marL="342900" indent="-342900">
              <a:buFont typeface="Wingdings" pitchFamily="2" charset="2"/>
              <a:buChar char="§"/>
            </a:pPr>
            <a:r>
              <a:rPr lang="en-US" sz="2000" dirty="0" smtClean="0">
                <a:latin typeface="Georgia" pitchFamily="18" charset="0"/>
              </a:rPr>
              <a:t>A(</a:t>
            </a:r>
            <a:r>
              <a:rPr lang="en-US" sz="2000" dirty="0" err="1" smtClean="0">
                <a:latin typeface="Georgia" pitchFamily="18" charset="0"/>
              </a:rPr>
              <a:t>i</a:t>
            </a:r>
            <a:r>
              <a:rPr lang="en-US" sz="2000" dirty="0" smtClean="0">
                <a:latin typeface="Georgia" pitchFamily="18" charset="0"/>
              </a:rPr>
              <a:t>, j), </a:t>
            </a:r>
            <a:r>
              <a:rPr lang="en-US" sz="2000" dirty="0">
                <a:latin typeface="Georgia" pitchFamily="18" charset="0"/>
              </a:rPr>
              <a:t>communication rate from </a:t>
            </a:r>
            <a:r>
              <a:rPr lang="en-US" sz="2000" dirty="0" smtClean="0">
                <a:latin typeface="Georgia" pitchFamily="18" charset="0"/>
              </a:rPr>
              <a:t>task </a:t>
            </a:r>
            <a:r>
              <a:rPr lang="en-US" sz="2000" dirty="0" err="1" smtClean="0">
                <a:latin typeface="Georgia" pitchFamily="18" charset="0"/>
              </a:rPr>
              <a:t>i</a:t>
            </a:r>
            <a:r>
              <a:rPr lang="en-US" sz="2000" dirty="0" smtClean="0">
                <a:latin typeface="Georgia" pitchFamily="18" charset="0"/>
              </a:rPr>
              <a:t> </a:t>
            </a:r>
            <a:r>
              <a:rPr lang="en-US" sz="2000" dirty="0">
                <a:latin typeface="Georgia" pitchFamily="18" charset="0"/>
              </a:rPr>
              <a:t>to task </a:t>
            </a:r>
            <a:r>
              <a:rPr lang="en-US" sz="2000" dirty="0" smtClean="0">
                <a:latin typeface="Georgia" pitchFamily="18" charset="0"/>
              </a:rPr>
              <a:t>j</a:t>
            </a:r>
          </a:p>
          <a:p>
            <a:r>
              <a:rPr lang="en-US" sz="2000" dirty="0" smtClean="0">
                <a:latin typeface="Georgia" pitchFamily="18" charset="0"/>
              </a:rPr>
              <a:t>      B(</a:t>
            </a:r>
            <a:r>
              <a:rPr lang="en-US" sz="2000" dirty="0" err="1" smtClean="0">
                <a:latin typeface="Georgia" pitchFamily="18" charset="0"/>
              </a:rPr>
              <a:t>i</a:t>
            </a:r>
            <a:r>
              <a:rPr lang="en-US" sz="2000" dirty="0" smtClean="0">
                <a:latin typeface="Georgia" pitchFamily="18" charset="0"/>
              </a:rPr>
              <a:t>, j), </a:t>
            </a:r>
            <a:r>
              <a:rPr lang="en-US" sz="2000" dirty="0">
                <a:latin typeface="Georgia" pitchFamily="18" charset="0"/>
              </a:rPr>
              <a:t>Manhattan-distance between </a:t>
            </a:r>
            <a:r>
              <a:rPr lang="en-US" sz="2000" dirty="0" smtClean="0">
                <a:latin typeface="Georgia" pitchFamily="18" charset="0"/>
              </a:rPr>
              <a:t>node </a:t>
            </a:r>
            <a:r>
              <a:rPr lang="en-US" sz="2000" dirty="0" err="1" smtClean="0">
                <a:latin typeface="Georgia" pitchFamily="18" charset="0"/>
              </a:rPr>
              <a:t>i</a:t>
            </a:r>
            <a:r>
              <a:rPr lang="en-US" sz="2000" dirty="0" smtClean="0">
                <a:latin typeface="Georgia" pitchFamily="18" charset="0"/>
              </a:rPr>
              <a:t> </a:t>
            </a:r>
            <a:r>
              <a:rPr lang="en-US" sz="2000" dirty="0">
                <a:latin typeface="Georgia" pitchFamily="18" charset="0"/>
              </a:rPr>
              <a:t>and </a:t>
            </a:r>
            <a:r>
              <a:rPr lang="en-US" sz="2000" dirty="0" smtClean="0">
                <a:latin typeface="Georgia" pitchFamily="18" charset="0"/>
              </a:rPr>
              <a:t>node j of </a:t>
            </a:r>
            <a:r>
              <a:rPr lang="en-US" sz="2000" dirty="0">
                <a:latin typeface="Georgia" pitchFamily="18" charset="0"/>
              </a:rPr>
              <a:t>the </a:t>
            </a:r>
            <a:r>
              <a:rPr lang="en-US" sz="2000" dirty="0" err="1" smtClean="0">
                <a:latin typeface="Georgia" pitchFamily="18" charset="0"/>
              </a:rPr>
              <a:t>NoC</a:t>
            </a:r>
            <a:endParaRPr lang="en-US" sz="2000" dirty="0" smtClean="0">
              <a:latin typeface="Georgia" pitchFamily="18" charset="0"/>
            </a:endParaRPr>
          </a:p>
          <a:p>
            <a:pPr lvl="0">
              <a:spcBef>
                <a:spcPct val="20000"/>
              </a:spcBef>
              <a:defRPr/>
            </a:pPr>
            <a:endParaRPr lang="en-US" sz="2000" dirty="0" smtClean="0">
              <a:latin typeface="Georgia" pitchFamily="18" charset="0"/>
            </a:endParaRPr>
          </a:p>
          <a:p>
            <a:pPr marL="342900" lvl="0" indent="-342900">
              <a:spcBef>
                <a:spcPct val="20000"/>
              </a:spcBef>
              <a:buFont typeface="Wingdings" pitchFamily="2" charset="2"/>
              <a:buChar char="§"/>
              <a:defRPr/>
            </a:pPr>
            <a:r>
              <a:rPr lang="en-US" sz="2000" dirty="0" smtClean="0">
                <a:latin typeface="Georgia" pitchFamily="18" charset="0"/>
              </a:rPr>
              <a:t> </a:t>
            </a:r>
          </a:p>
          <a:p>
            <a:pPr marL="800100" lvl="1" indent="-342900">
              <a:spcBef>
                <a:spcPct val="20000"/>
              </a:spcBef>
              <a:buFont typeface="Wingdings" pitchFamily="2" charset="2"/>
              <a:buChar char="Ø"/>
              <a:defRPr/>
            </a:pPr>
            <a:r>
              <a:rPr lang="en-US" sz="2000" dirty="0" smtClean="0">
                <a:latin typeface="Georgia" pitchFamily="18" charset="0"/>
              </a:rPr>
              <a:t>p</a:t>
            </a:r>
            <a:r>
              <a:rPr lang="en-US" sz="2000" dirty="0">
                <a:latin typeface="Georgia" pitchFamily="18" charset="0"/>
              </a:rPr>
              <a:t>(</a:t>
            </a:r>
            <a:r>
              <a:rPr lang="en-US" sz="2000" dirty="0" err="1">
                <a:latin typeface="Georgia" pitchFamily="18" charset="0"/>
              </a:rPr>
              <a:t>i</a:t>
            </a:r>
            <a:r>
              <a:rPr lang="en-US" sz="2000" dirty="0">
                <a:latin typeface="Georgia" pitchFamily="18" charset="0"/>
              </a:rPr>
              <a:t>), p(j), </a:t>
            </a:r>
            <a:r>
              <a:rPr lang="en-US" sz="2000" dirty="0" smtClean="0">
                <a:latin typeface="Georgia" pitchFamily="18" charset="0"/>
              </a:rPr>
              <a:t>nodes to </a:t>
            </a:r>
            <a:r>
              <a:rPr lang="en-US" sz="2000" dirty="0">
                <a:latin typeface="Georgia" pitchFamily="18" charset="0"/>
              </a:rPr>
              <a:t>which task </a:t>
            </a:r>
            <a:r>
              <a:rPr lang="en-US" sz="2000" dirty="0" err="1">
                <a:latin typeface="Georgia" pitchFamily="18" charset="0"/>
              </a:rPr>
              <a:t>i</a:t>
            </a:r>
            <a:r>
              <a:rPr lang="en-US" sz="2000" dirty="0">
                <a:latin typeface="Georgia" pitchFamily="18" charset="0"/>
              </a:rPr>
              <a:t> and task j are </a:t>
            </a:r>
            <a:r>
              <a:rPr lang="en-US" sz="2000" dirty="0" smtClean="0">
                <a:latin typeface="Georgia" pitchFamily="18" charset="0"/>
              </a:rPr>
              <a:t>mapped</a:t>
            </a:r>
          </a:p>
          <a:p>
            <a:pPr marL="800100" lvl="1" indent="-342900">
              <a:spcBef>
                <a:spcPct val="20000"/>
              </a:spcBef>
              <a:buFont typeface="Wingdings" pitchFamily="2" charset="2"/>
              <a:buChar char="Ø"/>
              <a:defRPr/>
            </a:pPr>
            <a:r>
              <a:rPr lang="en-US" sz="2000" dirty="0" smtClean="0">
                <a:latin typeface="Georgia" pitchFamily="18" charset="0"/>
              </a:rPr>
              <a:t>Represent the dynamic power consumption</a:t>
            </a:r>
          </a:p>
          <a:p>
            <a:pPr marL="800100" lvl="1" indent="-342900">
              <a:spcBef>
                <a:spcPct val="20000"/>
              </a:spcBef>
              <a:buFont typeface="Wingdings" pitchFamily="2" charset="2"/>
              <a:buChar char="Ø"/>
              <a:defRPr/>
            </a:pPr>
            <a:endParaRPr lang="en-US" sz="2000" dirty="0" smtClean="0">
              <a:latin typeface="Georgia" pitchFamily="18" charset="0"/>
            </a:endParaRPr>
          </a:p>
          <a:p>
            <a:pPr marL="342900" lvl="0" indent="-342900">
              <a:spcBef>
                <a:spcPct val="20000"/>
              </a:spcBef>
              <a:buFont typeface="Wingdings" pitchFamily="2" charset="2"/>
              <a:buChar char="§"/>
              <a:defRPr/>
            </a:pPr>
            <a:r>
              <a:rPr lang="en-US" sz="2000" dirty="0" smtClean="0">
                <a:latin typeface="Georgia" pitchFamily="18" charset="0"/>
              </a:rPr>
              <a:t>Task mapping is exactly the Quadratic Assignment Problem</a:t>
            </a:r>
          </a:p>
          <a:p>
            <a:pPr marL="800100" lvl="1" indent="-342900">
              <a:spcBef>
                <a:spcPct val="20000"/>
              </a:spcBef>
              <a:buFont typeface="Wingdings" pitchFamily="2" charset="2"/>
              <a:buChar char="Ø"/>
              <a:defRPr/>
            </a:pPr>
            <a:r>
              <a:rPr lang="en-US" sz="2000" dirty="0" smtClean="0">
                <a:latin typeface="Georgia" pitchFamily="18" charset="0"/>
              </a:rPr>
              <a:t>NP-Hard</a:t>
            </a:r>
          </a:p>
          <a:p>
            <a:pPr marL="800100" lvl="1" indent="-342900">
              <a:spcBef>
                <a:spcPct val="20000"/>
              </a:spcBef>
              <a:buFont typeface="Wingdings" pitchFamily="2" charset="2"/>
              <a:buChar char="Ø"/>
              <a:defRPr/>
            </a:pPr>
            <a:r>
              <a:rPr lang="en-US" sz="2000" noProof="0" dirty="0" smtClean="0">
                <a:latin typeface="Georgia" pitchFamily="18" charset="0"/>
              </a:rPr>
              <a:t>Difficult to approximate</a:t>
            </a:r>
          </a:p>
          <a:p>
            <a:pPr marL="800100" lvl="1" indent="-342900">
              <a:spcBef>
                <a:spcPct val="20000"/>
              </a:spcBef>
              <a:buFont typeface="Wingdings" pitchFamily="2" charset="2"/>
              <a:buChar char="Ø"/>
              <a:defRPr/>
            </a:pPr>
            <a:endParaRPr lang="en-US" sz="2000" dirty="0">
              <a:latin typeface="Georgia" pitchFamily="18" charset="0"/>
            </a:endParaRPr>
          </a:p>
          <a:p>
            <a:pPr marL="342900" indent="-342900">
              <a:spcBef>
                <a:spcPct val="20000"/>
              </a:spcBef>
              <a:buFont typeface="Wingdings" pitchFamily="2" charset="2"/>
              <a:buChar char="§"/>
              <a:defRPr/>
            </a:pPr>
            <a:endParaRPr lang="en-US" sz="2000" noProof="0" dirty="0" smtClean="0">
              <a:latin typeface="Georgia" pitchFamily="18" charset="0"/>
            </a:endParaRPr>
          </a:p>
        </p:txBody>
      </p:sp>
      <p:pic>
        <p:nvPicPr>
          <p:cNvPr id="4" name="Picture 3" descr="equati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606040"/>
            <a:ext cx="3709851" cy="365760"/>
          </a:xfrm>
          <a:prstGeom prst="rect">
            <a:avLst/>
          </a:prstGeom>
        </p:spPr>
      </p:pic>
    </p:spTree>
    <p:extLst>
      <p:ext uri="{BB962C8B-B14F-4D97-AF65-F5344CB8AC3E}">
        <p14:creationId xmlns:p14="http://schemas.microsoft.com/office/powerpoint/2010/main" val="9062770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State of the Art</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98048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a:solidFill>
                  <a:schemeClr val="bg1"/>
                </a:solidFill>
                <a:latin typeface="Georgia" pitchFamily="18" charset="0"/>
              </a:rPr>
              <a:t>5</a:t>
            </a:r>
          </a:p>
        </p:txBody>
      </p:sp>
      <p:graphicFrame>
        <p:nvGraphicFramePr>
          <p:cNvPr id="7" name="Table 6"/>
          <p:cNvGraphicFramePr>
            <a:graphicFrameLocks noGrp="1"/>
          </p:cNvGraphicFramePr>
          <p:nvPr>
            <p:extLst>
              <p:ext uri="{D42A27DB-BD31-4B8C-83A1-F6EECF244321}">
                <p14:modId xmlns:p14="http://schemas.microsoft.com/office/powerpoint/2010/main" val="1536400231"/>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Evaluation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Conclusions</a:t>
                      </a:r>
                      <a:endParaRPr lang="en-US" sz="1100" baseline="0" dirty="0">
                        <a:solidFill>
                          <a:schemeClr val="bg1"/>
                        </a:solidFill>
                        <a:latin typeface="Georgia" pitchFamily="18" charset="0"/>
                      </a:endParaRPr>
                    </a:p>
                  </a:txBody>
                  <a:tcPr>
                    <a:solidFill>
                      <a:srgbClr val="880B0E"/>
                    </a:solidFill>
                  </a:tcPr>
                </a:tc>
              </a:tr>
            </a:tbl>
          </a:graphicData>
        </a:graphic>
      </p:graphicFrame>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1" name="Content Placeholder 2"/>
          <p:cNvSpPr txBox="1">
            <a:spLocks/>
          </p:cNvSpPr>
          <p:nvPr/>
        </p:nvSpPr>
        <p:spPr>
          <a:xfrm>
            <a:off x="457200" y="1524000"/>
            <a:ext cx="8229600" cy="4525963"/>
          </a:xfrm>
          <a:prstGeom prst="rect">
            <a:avLst/>
          </a:prstGeom>
        </p:spPr>
        <p:txBody>
          <a:bodyPr vert="horz" lIns="91440" tIns="45720" rIns="91440" bIns="45720" rtlCol="0">
            <a:noAutofit/>
          </a:bodyPr>
          <a:lstStyle/>
          <a:p>
            <a:pPr marL="342900" indent="-342900">
              <a:spcBef>
                <a:spcPct val="20000"/>
              </a:spcBef>
              <a:buFont typeface="Wingdings" charset="2"/>
              <a:buChar char="§"/>
              <a:defRPr/>
            </a:pPr>
            <a:r>
              <a:rPr lang="en-US" sz="2000" noProof="0" dirty="0" smtClean="0">
                <a:latin typeface="Georgia" pitchFamily="18" charset="0"/>
              </a:rPr>
              <a:t>NMAP </a:t>
            </a:r>
            <a:r>
              <a:rPr lang="en-US" sz="2000" dirty="0" smtClean="0"/>
              <a:t>– </a:t>
            </a:r>
            <a:r>
              <a:rPr lang="en-US" sz="2000" dirty="0" smtClean="0">
                <a:latin typeface="Georgia" pitchFamily="18" charset="0"/>
              </a:rPr>
              <a:t>Initial  greedy map followed by pair wise swaps</a:t>
            </a:r>
          </a:p>
          <a:p>
            <a:pPr marL="800100" lvl="1" indent="-342900">
              <a:spcBef>
                <a:spcPct val="20000"/>
              </a:spcBef>
              <a:buFont typeface="Wingdings" charset="2"/>
              <a:buChar char="Ø"/>
              <a:defRPr/>
            </a:pPr>
            <a:r>
              <a:rPr lang="en-US" sz="2000" dirty="0" smtClean="0">
                <a:latin typeface="Georgia" pitchFamily="18" charset="0"/>
              </a:rPr>
              <a:t>Computation intensive, slow</a:t>
            </a:r>
          </a:p>
          <a:p>
            <a:pPr marL="800100" lvl="1" indent="-342900">
              <a:spcBef>
                <a:spcPct val="20000"/>
              </a:spcBef>
              <a:buFont typeface="Wingdings" charset="2"/>
              <a:buChar char="Ø"/>
              <a:defRPr/>
            </a:pPr>
            <a:endParaRPr lang="en-US" sz="2000" dirty="0">
              <a:latin typeface="Georgia" pitchFamily="18" charset="0"/>
            </a:endParaRPr>
          </a:p>
          <a:p>
            <a:pPr marL="342900" indent="-342900">
              <a:spcBef>
                <a:spcPct val="20000"/>
              </a:spcBef>
              <a:buFont typeface="Wingdings" charset="2"/>
              <a:buChar char="§"/>
              <a:defRPr/>
            </a:pPr>
            <a:r>
              <a:rPr lang="en-US" sz="2000" dirty="0" smtClean="0">
                <a:latin typeface="Georgia" pitchFamily="18" charset="0"/>
              </a:rPr>
              <a:t>BMAP </a:t>
            </a:r>
            <a:r>
              <a:rPr lang="en-US" sz="2000" dirty="0" smtClean="0"/>
              <a:t>– </a:t>
            </a:r>
            <a:r>
              <a:rPr lang="en-US" sz="2000" dirty="0" smtClean="0">
                <a:latin typeface="Georgia" pitchFamily="18" charset="0"/>
              </a:rPr>
              <a:t>Clustering based approach merging communicating tasks</a:t>
            </a:r>
          </a:p>
          <a:p>
            <a:pPr marL="800100" lvl="1" indent="-342900">
              <a:spcBef>
                <a:spcPct val="20000"/>
              </a:spcBef>
              <a:buFont typeface="Wingdings" charset="2"/>
              <a:buChar char="Ø"/>
              <a:defRPr/>
            </a:pPr>
            <a:r>
              <a:rPr lang="en-US" sz="2000" dirty="0" smtClean="0">
                <a:latin typeface="Georgia" pitchFamily="18" charset="0"/>
              </a:rPr>
              <a:t>Poor quality (High cost value)</a:t>
            </a:r>
            <a:endParaRPr lang="en-US" sz="2000" dirty="0">
              <a:latin typeface="Georgia" pitchFamily="18" charset="0"/>
            </a:endParaRPr>
          </a:p>
          <a:p>
            <a:pPr>
              <a:spcBef>
                <a:spcPct val="20000"/>
              </a:spcBef>
              <a:defRPr/>
            </a:pPr>
            <a:endParaRPr lang="en-US" sz="2000" dirty="0" smtClean="0">
              <a:latin typeface="Georgia" pitchFamily="18" charset="0"/>
            </a:endParaRPr>
          </a:p>
          <a:p>
            <a:pPr marL="342900" indent="-342900">
              <a:spcBef>
                <a:spcPct val="20000"/>
              </a:spcBef>
              <a:buFont typeface="Wingdings" charset="2"/>
              <a:buChar char="§"/>
              <a:defRPr/>
            </a:pPr>
            <a:r>
              <a:rPr lang="en-US" sz="2000" noProof="0" dirty="0" smtClean="0">
                <a:latin typeface="Georgia" pitchFamily="18" charset="0"/>
              </a:rPr>
              <a:t>Bisection – Recursively </a:t>
            </a:r>
            <a:r>
              <a:rPr lang="en-US" sz="2000" noProof="0" dirty="0">
                <a:latin typeface="Georgia" pitchFamily="18" charset="0"/>
              </a:rPr>
              <a:t>d</a:t>
            </a:r>
            <a:r>
              <a:rPr lang="en-US" sz="2000" dirty="0" err="1" smtClean="0">
                <a:latin typeface="Georgia" pitchFamily="18" charset="0"/>
              </a:rPr>
              <a:t>ivide</a:t>
            </a:r>
            <a:r>
              <a:rPr lang="en-US" sz="2000" dirty="0" smtClean="0">
                <a:latin typeface="Georgia" pitchFamily="18" charset="0"/>
              </a:rPr>
              <a:t> the task graph into equal halves to minimize the communication between them</a:t>
            </a:r>
          </a:p>
          <a:p>
            <a:pPr marL="800100" lvl="1" indent="-342900">
              <a:spcBef>
                <a:spcPct val="20000"/>
              </a:spcBef>
              <a:buFont typeface="Wingdings" pitchFamily="2" charset="2"/>
              <a:buChar char="Ø"/>
              <a:defRPr/>
            </a:pPr>
            <a:endParaRPr lang="en-US" sz="2000" dirty="0" smtClean="0">
              <a:latin typeface="Georgia" pitchFamily="18" charset="0"/>
            </a:endParaRPr>
          </a:p>
          <a:p>
            <a:pPr>
              <a:spcBef>
                <a:spcPct val="20000"/>
              </a:spcBef>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800" y="4419600"/>
            <a:ext cx="6510066" cy="1828800"/>
          </a:xfrm>
          <a:prstGeom prst="rect">
            <a:avLst/>
          </a:prstGeom>
        </p:spPr>
      </p:pic>
      <p:sp>
        <p:nvSpPr>
          <p:cNvPr id="4" name="TextBox 3"/>
          <p:cNvSpPr txBox="1"/>
          <p:nvPr/>
        </p:nvSpPr>
        <p:spPr>
          <a:xfrm>
            <a:off x="152400" y="6248400"/>
            <a:ext cx="8371628" cy="276999"/>
          </a:xfrm>
          <a:prstGeom prst="rect">
            <a:avLst/>
          </a:prstGeom>
          <a:noFill/>
        </p:spPr>
        <p:txBody>
          <a:bodyPr wrap="none" rtlCol="0">
            <a:spAutoFit/>
          </a:bodyPr>
          <a:lstStyle/>
          <a:p>
            <a:r>
              <a:rPr lang="en-US" sz="1200" dirty="0" smtClean="0"/>
              <a:t>[1] K</a:t>
            </a:r>
            <a:r>
              <a:rPr lang="en-US" sz="1200" dirty="0"/>
              <a:t>. </a:t>
            </a:r>
            <a:r>
              <a:rPr lang="en-US" sz="1200" dirty="0" err="1"/>
              <a:t>Srinivasan</a:t>
            </a:r>
            <a:r>
              <a:rPr lang="en-US" sz="1200" dirty="0"/>
              <a:t> and K. S. </a:t>
            </a:r>
            <a:r>
              <a:rPr lang="en-US" sz="1200" dirty="0" err="1"/>
              <a:t>Chatha</a:t>
            </a:r>
            <a:r>
              <a:rPr lang="en-US" sz="1200" dirty="0"/>
              <a:t>. A Technique for Low Energy Mapping and Routing in Network-on-Chip Architectures. </a:t>
            </a:r>
            <a:r>
              <a:rPr lang="en-US" sz="1200" dirty="0" smtClean="0"/>
              <a:t>ISLPED 2005</a:t>
            </a:r>
            <a:endParaRPr lang="en-US" sz="1200" dirty="0"/>
          </a:p>
        </p:txBody>
      </p:sp>
      <p:sp>
        <p:nvSpPr>
          <p:cNvPr id="8" name="TextBox 7"/>
          <p:cNvSpPr txBox="1"/>
          <p:nvPr/>
        </p:nvSpPr>
        <p:spPr>
          <a:xfrm>
            <a:off x="8153400" y="4572000"/>
            <a:ext cx="443225" cy="369332"/>
          </a:xfrm>
          <a:prstGeom prst="rect">
            <a:avLst/>
          </a:prstGeom>
          <a:noFill/>
        </p:spPr>
        <p:txBody>
          <a:bodyPr wrap="none" rtlCol="0">
            <a:spAutoFit/>
          </a:bodyPr>
          <a:lstStyle/>
          <a:p>
            <a:r>
              <a:rPr lang="en-US" dirty="0" smtClean="0"/>
              <a:t>[1]</a:t>
            </a:r>
            <a:endParaRPr lang="en-US" dirty="0"/>
          </a:p>
        </p:txBody>
      </p:sp>
    </p:spTree>
    <p:extLst>
      <p:ext uri="{BB962C8B-B14F-4D97-AF65-F5344CB8AC3E}">
        <p14:creationId xmlns:p14="http://schemas.microsoft.com/office/powerpoint/2010/main" val="9062770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Can we </a:t>
            </a:r>
            <a:r>
              <a:rPr lang="en-US" smtClean="0">
                <a:solidFill>
                  <a:srgbClr val="880B0E"/>
                </a:solidFill>
                <a:latin typeface="Georgia" pitchFamily="18" charset="0"/>
              </a:rPr>
              <a:t>improve Bisection</a:t>
            </a:r>
            <a:r>
              <a:rPr lang="en-US" dirty="0" smtClean="0">
                <a:solidFill>
                  <a:srgbClr val="880B0E"/>
                </a:solidFill>
                <a:latin typeface="Georgia" pitchFamily="18" charset="0"/>
              </a:rPr>
              <a:t>?</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29021815"/>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a:solidFill>
                  <a:schemeClr val="bg1"/>
                </a:solidFill>
                <a:latin typeface="Georgia" pitchFamily="18" charset="0"/>
              </a:rPr>
              <a:t>6</a:t>
            </a: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9" name="Table 8"/>
          <p:cNvGraphicFramePr>
            <a:graphicFrameLocks noGrp="1"/>
          </p:cNvGraphicFramePr>
          <p:nvPr>
            <p:extLst>
              <p:ext uri="{D42A27DB-BD31-4B8C-83A1-F6EECF244321}">
                <p14:modId xmlns:p14="http://schemas.microsoft.com/office/powerpoint/2010/main" val="1104183090"/>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~Quadrisection~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Evaluation</a:t>
                      </a:r>
                      <a:endParaRPr lang="en-US" sz="1100" b="0"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sp>
        <p:nvSpPr>
          <p:cNvPr id="12" name="Content Placeholder 2"/>
          <p:cNvSpPr txBox="1">
            <a:spLocks/>
          </p:cNvSpPr>
          <p:nvPr/>
        </p:nvSpPr>
        <p:spPr>
          <a:xfrm>
            <a:off x="457200" y="1524000"/>
            <a:ext cx="8229600" cy="4525963"/>
          </a:xfrm>
          <a:prstGeom prst="rect">
            <a:avLst/>
          </a:prstGeom>
        </p:spPr>
        <p:txBody>
          <a:bodyPr vert="horz" lIns="91440" tIns="45720" rIns="91440" bIns="45720" rtlCol="0">
            <a:noAutofit/>
          </a:bodyPr>
          <a:lstStyle/>
          <a:p>
            <a:pPr marL="342900" indent="-342900">
              <a:spcBef>
                <a:spcPct val="20000"/>
              </a:spcBef>
              <a:buFont typeface="Wingdings" charset="2"/>
              <a:buChar char="§"/>
              <a:defRPr/>
            </a:pPr>
            <a:r>
              <a:rPr lang="en-US" sz="2000" dirty="0" smtClean="0">
                <a:latin typeface="Georgia" pitchFamily="18" charset="0"/>
              </a:rPr>
              <a:t>Key observation: Mapping is a 2D problem</a:t>
            </a:r>
          </a:p>
          <a:p>
            <a:pPr lvl="1">
              <a:spcBef>
                <a:spcPct val="20000"/>
              </a:spcBef>
              <a:defRPr/>
            </a:pPr>
            <a:endParaRPr lang="en-US" sz="2000" dirty="0" smtClean="0">
              <a:latin typeface="Georgia" pitchFamily="18" charset="0"/>
            </a:endParaRPr>
          </a:p>
          <a:p>
            <a:pPr marL="342900" indent="-342900">
              <a:spcBef>
                <a:spcPct val="20000"/>
              </a:spcBef>
              <a:buFont typeface="Wingdings" charset="2"/>
              <a:buChar char="§"/>
              <a:defRPr/>
            </a:pPr>
            <a:r>
              <a:rPr lang="en-US" sz="2000" dirty="0" smtClean="0">
                <a:latin typeface="Georgia" pitchFamily="18" charset="0"/>
              </a:rPr>
              <a:t>Bisection uses vertical and horizontal min-cut based </a:t>
            </a:r>
            <a:r>
              <a:rPr lang="en-US" sz="2000" dirty="0">
                <a:latin typeface="Georgia" pitchFamily="18" charset="0"/>
              </a:rPr>
              <a:t>on </a:t>
            </a:r>
            <a:r>
              <a:rPr lang="en-US" sz="2000" dirty="0" err="1">
                <a:latin typeface="Georgia" pitchFamily="18" charset="0"/>
              </a:rPr>
              <a:t>Fiduccia-</a:t>
            </a:r>
            <a:r>
              <a:rPr lang="en-US" sz="2000" dirty="0" err="1" smtClean="0">
                <a:latin typeface="Georgia" pitchFamily="18" charset="0"/>
              </a:rPr>
              <a:t>Mattheyses</a:t>
            </a:r>
            <a:r>
              <a:rPr lang="en-US" sz="2000" dirty="0" smtClean="0">
                <a:latin typeface="Georgia" pitchFamily="18" charset="0"/>
              </a:rPr>
              <a:t> (FM) algorithm</a:t>
            </a: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endParaRPr lang="en-US" sz="2000" dirty="0" smtClean="0">
              <a:latin typeface="Georgia" pitchFamily="18" charset="0"/>
            </a:endParaRP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endParaRPr lang="en-US" sz="2000" dirty="0" smtClean="0">
              <a:latin typeface="Georgia" pitchFamily="18" charset="0"/>
            </a:endParaRP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r>
              <a:rPr lang="en-US" sz="2000" dirty="0" smtClean="0">
                <a:latin typeface="Georgia" pitchFamily="18" charset="0"/>
              </a:rPr>
              <a:t>FM is applied to 1D, the derived local optimum doesn’t consider the 2D mapping</a:t>
            </a: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endParaRPr lang="en-US" sz="2000" dirty="0" smtClean="0">
              <a:latin typeface="Georgia" pitchFamily="18" charset="0"/>
            </a:endParaRPr>
          </a:p>
          <a:p>
            <a:pPr marL="800100" lvl="1" indent="-342900">
              <a:spcBef>
                <a:spcPct val="20000"/>
              </a:spcBef>
              <a:buFont typeface="Wingdings" pitchFamily="2" charset="2"/>
              <a:buChar char="Ø"/>
              <a:defRPr/>
            </a:pPr>
            <a:endParaRPr lang="en-US" sz="2000" dirty="0" smtClean="0">
              <a:latin typeface="Georgia" pitchFamily="18" charset="0"/>
            </a:endParaRPr>
          </a:p>
          <a:p>
            <a:pPr>
              <a:spcBef>
                <a:spcPct val="20000"/>
              </a:spcBef>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p:txBody>
      </p:sp>
      <p:pic>
        <p:nvPicPr>
          <p:cNvPr id="10" name="Picture 9" descr="random_tas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3048000"/>
            <a:ext cx="1371600" cy="1401033"/>
          </a:xfrm>
          <a:prstGeom prst="rect">
            <a:avLst/>
          </a:prstGeom>
        </p:spPr>
      </p:pic>
      <p:pic>
        <p:nvPicPr>
          <p:cNvPr id="11" name="Picture 10" descr="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43200" y="3048000"/>
            <a:ext cx="1371600" cy="1401033"/>
          </a:xfrm>
          <a:prstGeom prst="rect">
            <a:avLst/>
          </a:prstGeom>
        </p:spPr>
      </p:pic>
      <p:pic>
        <p:nvPicPr>
          <p:cNvPr id="14" name="Picture 13" descr="2.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0600" y="3048000"/>
            <a:ext cx="1371600" cy="1401033"/>
          </a:xfrm>
          <a:prstGeom prst="rect">
            <a:avLst/>
          </a:prstGeom>
        </p:spPr>
      </p:pic>
      <p:pic>
        <p:nvPicPr>
          <p:cNvPr id="15" name="Picture 14" descr="3.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8000" y="3048000"/>
            <a:ext cx="1371600" cy="1401033"/>
          </a:xfrm>
          <a:prstGeom prst="rect">
            <a:avLst/>
          </a:prstGeom>
        </p:spPr>
      </p:pic>
      <p:sp>
        <p:nvSpPr>
          <p:cNvPr id="16" name="Right Arrow 15"/>
          <p:cNvSpPr/>
          <p:nvPr/>
        </p:nvSpPr>
        <p:spPr>
          <a:xfrm>
            <a:off x="1981200" y="35052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4038600" y="35052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6096000" y="35052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133600" y="3200400"/>
            <a:ext cx="488084" cy="369332"/>
          </a:xfrm>
          <a:prstGeom prst="rect">
            <a:avLst/>
          </a:prstGeom>
          <a:noFill/>
        </p:spPr>
        <p:txBody>
          <a:bodyPr wrap="none" rtlCol="0">
            <a:spAutoFit/>
          </a:bodyPr>
          <a:lstStyle/>
          <a:p>
            <a:r>
              <a:rPr lang="en-US" dirty="0" smtClean="0"/>
              <a:t>FM</a:t>
            </a:r>
            <a:endParaRPr lang="en-US" dirty="0"/>
          </a:p>
        </p:txBody>
      </p:sp>
      <p:sp>
        <p:nvSpPr>
          <p:cNvPr id="21" name="TextBox 20"/>
          <p:cNvSpPr txBox="1"/>
          <p:nvPr/>
        </p:nvSpPr>
        <p:spPr>
          <a:xfrm>
            <a:off x="4191000" y="3200400"/>
            <a:ext cx="488084" cy="369332"/>
          </a:xfrm>
          <a:prstGeom prst="rect">
            <a:avLst/>
          </a:prstGeom>
          <a:noFill/>
        </p:spPr>
        <p:txBody>
          <a:bodyPr wrap="none" rtlCol="0">
            <a:spAutoFit/>
          </a:bodyPr>
          <a:lstStyle/>
          <a:p>
            <a:r>
              <a:rPr lang="en-US" dirty="0" smtClean="0"/>
              <a:t>FM</a:t>
            </a:r>
            <a:endParaRPr lang="en-US" dirty="0"/>
          </a:p>
        </p:txBody>
      </p:sp>
      <p:sp>
        <p:nvSpPr>
          <p:cNvPr id="22" name="TextBox 21"/>
          <p:cNvSpPr txBox="1"/>
          <p:nvPr/>
        </p:nvSpPr>
        <p:spPr>
          <a:xfrm>
            <a:off x="6248400" y="3200400"/>
            <a:ext cx="488084" cy="369332"/>
          </a:xfrm>
          <a:prstGeom prst="rect">
            <a:avLst/>
          </a:prstGeom>
          <a:noFill/>
        </p:spPr>
        <p:txBody>
          <a:bodyPr wrap="none" rtlCol="0">
            <a:spAutoFit/>
          </a:bodyPr>
          <a:lstStyle/>
          <a:p>
            <a:r>
              <a:rPr lang="en-US" dirty="0" smtClean="0"/>
              <a:t>FM</a:t>
            </a:r>
            <a:endParaRPr lang="en-US" dirty="0"/>
          </a:p>
        </p:txBody>
      </p:sp>
    </p:spTree>
    <p:extLst>
      <p:ext uri="{BB962C8B-B14F-4D97-AF65-F5344CB8AC3E}">
        <p14:creationId xmlns:p14="http://schemas.microsoft.com/office/powerpoint/2010/main" val="24553158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linds(horizontal)">
                                      <p:cBhvr>
                                        <p:cTn id="20" dur="500"/>
                                        <p:tgtEl>
                                          <p:spTgt spid="16"/>
                                        </p:tgtEl>
                                      </p:cBhvr>
                                    </p:animEffect>
                                  </p:childTnLst>
                                </p:cTn>
                              </p:par>
                              <p:par>
                                <p:cTn id="21" presetID="3" presetClass="entr" presetSubtype="1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linds(horizontal)">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linds(horizontal)">
                                      <p:cBhvr>
                                        <p:cTn id="31" dur="500"/>
                                        <p:tgtEl>
                                          <p:spTgt spid="1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blinds(horizontal)">
                                      <p:cBhvr>
                                        <p:cTn id="34" dur="500"/>
                                        <p:tgtEl>
                                          <p:spTgt spid="21"/>
                                        </p:tgtEl>
                                      </p:cBhvr>
                                    </p:animEffect>
                                  </p:childTnLst>
                                </p:cTn>
                              </p:par>
                              <p:par>
                                <p:cTn id="35" presetID="3" presetClass="entr" presetSubtype="1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linds(horizontal)">
                                      <p:cBhvr>
                                        <p:cTn id="42" dur="500"/>
                                        <p:tgtEl>
                                          <p:spTgt spid="22"/>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linds(horizontal)">
                                      <p:cBhvr>
                                        <p:cTn id="45" dur="500"/>
                                        <p:tgtEl>
                                          <p:spTgt spid="19"/>
                                        </p:tgtEl>
                                      </p:cBhvr>
                                    </p:animEffect>
                                  </p:childTnLst>
                                </p:cTn>
                              </p:par>
                              <p:par>
                                <p:cTn id="46" presetID="3" presetClass="entr" presetSubtype="10"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blinds(horizontal)">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P spid="17"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err="1" smtClean="0">
                <a:solidFill>
                  <a:srgbClr val="880B0E"/>
                </a:solidFill>
                <a:latin typeface="Georgia" pitchFamily="18" charset="0"/>
              </a:rPr>
              <a:t>Quadrisection</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98048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a:solidFill>
                  <a:schemeClr val="bg1"/>
                </a:solidFill>
                <a:latin typeface="Georgia" pitchFamily="18" charset="0"/>
              </a:rPr>
              <a:t>6</a:t>
            </a: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9" name="Table 8"/>
          <p:cNvGraphicFramePr>
            <a:graphicFrameLocks noGrp="1"/>
          </p:cNvGraphicFramePr>
          <p:nvPr>
            <p:extLst>
              <p:ext uri="{D42A27DB-BD31-4B8C-83A1-F6EECF244321}">
                <p14:modId xmlns:p14="http://schemas.microsoft.com/office/powerpoint/2010/main" val="170874540"/>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~Quadrisection~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Evaluation</a:t>
                      </a:r>
                      <a:endParaRPr lang="en-US" sz="1100" b="0"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sp>
        <p:nvSpPr>
          <p:cNvPr id="10" name="Content Placeholder 2"/>
          <p:cNvSpPr txBox="1">
            <a:spLocks/>
          </p:cNvSpPr>
          <p:nvPr/>
        </p:nvSpPr>
        <p:spPr>
          <a:xfrm>
            <a:off x="457200" y="1524000"/>
            <a:ext cx="8229600" cy="4525963"/>
          </a:xfrm>
          <a:prstGeom prst="rect">
            <a:avLst/>
          </a:prstGeom>
        </p:spPr>
        <p:txBody>
          <a:bodyPr vert="horz" lIns="91440" tIns="45720" rIns="91440" bIns="45720" rtlCol="0">
            <a:noAutofit/>
          </a:bodyPr>
          <a:lstStyle/>
          <a:p>
            <a:pPr marL="342900" indent="-342900">
              <a:spcBef>
                <a:spcPct val="20000"/>
              </a:spcBef>
              <a:buFont typeface="Wingdings" charset="2"/>
              <a:buChar char="§"/>
              <a:defRPr/>
            </a:pPr>
            <a:r>
              <a:rPr lang="en-US" sz="2000" noProof="0" dirty="0" smtClean="0">
                <a:latin typeface="Georgia" pitchFamily="18" charset="0"/>
              </a:rPr>
              <a:t>Main idea: apply FM algorithm to 2D mapping</a:t>
            </a: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endParaRPr lang="en-US" sz="2000" dirty="0" smtClean="0">
              <a:latin typeface="Georgia" pitchFamily="18" charset="0"/>
            </a:endParaRP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endParaRPr lang="en-US" sz="2000" dirty="0" smtClean="0">
              <a:latin typeface="Georgia" pitchFamily="18" charset="0"/>
            </a:endParaRPr>
          </a:p>
          <a:p>
            <a:pPr marL="342900" indent="-342900">
              <a:spcBef>
                <a:spcPct val="20000"/>
              </a:spcBef>
              <a:buFont typeface="Wingdings" charset="2"/>
              <a:buChar char="§"/>
              <a:defRPr/>
            </a:pPr>
            <a:endParaRPr lang="en-US" sz="2000" dirty="0">
              <a:latin typeface="Georgia" pitchFamily="18" charset="0"/>
            </a:endParaRPr>
          </a:p>
          <a:p>
            <a:pPr marL="342900" indent="-342900">
              <a:spcBef>
                <a:spcPct val="20000"/>
              </a:spcBef>
              <a:buFont typeface="Wingdings" charset="2"/>
              <a:buChar char="§"/>
              <a:defRPr/>
            </a:pPr>
            <a:r>
              <a:rPr lang="en-US" sz="2000" dirty="0" smtClean="0">
                <a:latin typeface="Georgia" pitchFamily="18" charset="0"/>
              </a:rPr>
              <a:t>Explore a different part of design space </a:t>
            </a:r>
          </a:p>
          <a:p>
            <a:pPr marL="800100" lvl="1" indent="-342900">
              <a:spcBef>
                <a:spcPct val="20000"/>
              </a:spcBef>
              <a:buFont typeface="Wingdings" charset="2"/>
              <a:buChar char="Ø"/>
              <a:defRPr/>
            </a:pPr>
            <a:r>
              <a:rPr lang="en-US" sz="2000" dirty="0" smtClean="0">
                <a:latin typeface="Georgia" pitchFamily="18" charset="0"/>
              </a:rPr>
              <a:t>The local optimal considers 2D mapping</a:t>
            </a:r>
          </a:p>
          <a:p>
            <a:pPr marL="342900" indent="-342900">
              <a:spcBef>
                <a:spcPct val="20000"/>
              </a:spcBef>
              <a:buFont typeface="Wingdings" charset="2"/>
              <a:buChar char="Ø"/>
              <a:defRPr/>
            </a:pPr>
            <a:endParaRPr lang="en-US" sz="2000" dirty="0">
              <a:latin typeface="Georgia" pitchFamily="18" charset="0"/>
            </a:endParaRPr>
          </a:p>
          <a:p>
            <a:pPr marL="342900" indent="-342900">
              <a:spcBef>
                <a:spcPct val="20000"/>
              </a:spcBef>
              <a:buFont typeface="Wingdings" charset="2"/>
              <a:buChar char="§"/>
              <a:defRPr/>
            </a:pPr>
            <a:r>
              <a:rPr lang="en-US" sz="2000" dirty="0" smtClean="0">
                <a:latin typeface="Georgia" pitchFamily="18" charset="0"/>
              </a:rPr>
              <a:t>Further optimize subpanel placement by brute force search</a:t>
            </a:r>
          </a:p>
          <a:p>
            <a:pPr marL="800100" lvl="1" indent="-342900">
              <a:spcBef>
                <a:spcPct val="20000"/>
              </a:spcBef>
              <a:buFont typeface="Wingdings" charset="2"/>
              <a:buChar char="Ø"/>
              <a:defRPr/>
            </a:pPr>
            <a:endParaRPr lang="en-US" sz="2000" dirty="0">
              <a:latin typeface="Georgia" pitchFamily="18" charset="0"/>
            </a:endParaRPr>
          </a:p>
          <a:p>
            <a:pPr marL="800100" lvl="1" indent="-342900">
              <a:spcBef>
                <a:spcPct val="20000"/>
              </a:spcBef>
              <a:buFont typeface="Wingdings" pitchFamily="2" charset="2"/>
              <a:buChar char="Ø"/>
              <a:defRPr/>
            </a:pPr>
            <a:endParaRPr lang="en-US" sz="2000" dirty="0" smtClean="0">
              <a:latin typeface="Georgia" pitchFamily="18" charset="0"/>
            </a:endParaRPr>
          </a:p>
          <a:p>
            <a:pPr>
              <a:spcBef>
                <a:spcPct val="20000"/>
              </a:spcBef>
              <a:defRPr/>
            </a:pPr>
            <a:endParaRPr lang="en-US" sz="2000" dirty="0" smtClean="0">
              <a:latin typeface="Georgia" pitchFamily="18" charset="0"/>
            </a:endParaRPr>
          </a:p>
          <a:p>
            <a:pPr marL="342900" indent="-342900">
              <a:spcBef>
                <a:spcPct val="20000"/>
              </a:spcBef>
              <a:buFont typeface="Wingdings" pitchFamily="2" charset="2"/>
              <a:buChar char="§"/>
              <a:defRPr/>
            </a:pPr>
            <a:endParaRPr lang="en-US" sz="2000" dirty="0" smtClean="0">
              <a:latin typeface="Georgia" pitchFamily="18" charset="0"/>
            </a:endParaRPr>
          </a:p>
        </p:txBody>
      </p:sp>
      <p:pic>
        <p:nvPicPr>
          <p:cNvPr id="11" name="Picture 10" descr="random_tas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2057400"/>
            <a:ext cx="1371600" cy="1401033"/>
          </a:xfrm>
          <a:prstGeom prst="rect">
            <a:avLst/>
          </a:prstGeom>
        </p:spPr>
      </p:pic>
      <p:pic>
        <p:nvPicPr>
          <p:cNvPr id="12" name="Picture 11" descr="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1800" y="2057400"/>
            <a:ext cx="1371600" cy="1401033"/>
          </a:xfrm>
          <a:prstGeom prst="rect">
            <a:avLst/>
          </a:prstGeom>
        </p:spPr>
      </p:pic>
      <p:pic>
        <p:nvPicPr>
          <p:cNvPr id="4" name="Picture 3" descr="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81600" y="2057400"/>
            <a:ext cx="1371600" cy="1401033"/>
          </a:xfrm>
          <a:prstGeom prst="rect">
            <a:avLst/>
          </a:prstGeom>
        </p:spPr>
      </p:pic>
      <p:sp>
        <p:nvSpPr>
          <p:cNvPr id="14" name="Right Arrow 13"/>
          <p:cNvSpPr/>
          <p:nvPr/>
        </p:nvSpPr>
        <p:spPr>
          <a:xfrm>
            <a:off x="2133600" y="25146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4343400" y="25146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2286000" y="2209800"/>
            <a:ext cx="488084" cy="369332"/>
          </a:xfrm>
          <a:prstGeom prst="rect">
            <a:avLst/>
          </a:prstGeom>
          <a:noFill/>
        </p:spPr>
        <p:txBody>
          <a:bodyPr wrap="none" rtlCol="0">
            <a:spAutoFit/>
          </a:bodyPr>
          <a:lstStyle/>
          <a:p>
            <a:r>
              <a:rPr lang="en-US" dirty="0" smtClean="0"/>
              <a:t>FM</a:t>
            </a:r>
            <a:endParaRPr lang="en-US" dirty="0"/>
          </a:p>
        </p:txBody>
      </p:sp>
      <p:sp>
        <p:nvSpPr>
          <p:cNvPr id="17" name="TextBox 16"/>
          <p:cNvSpPr txBox="1"/>
          <p:nvPr/>
        </p:nvSpPr>
        <p:spPr>
          <a:xfrm>
            <a:off x="4495800" y="2209800"/>
            <a:ext cx="488084" cy="369332"/>
          </a:xfrm>
          <a:prstGeom prst="rect">
            <a:avLst/>
          </a:prstGeom>
          <a:noFill/>
        </p:spPr>
        <p:txBody>
          <a:bodyPr wrap="none" rtlCol="0">
            <a:spAutoFit/>
          </a:bodyPr>
          <a:lstStyle/>
          <a:p>
            <a:r>
              <a:rPr lang="en-US" dirty="0" smtClean="0"/>
              <a:t>FM</a:t>
            </a:r>
            <a:endParaRPr lang="en-US" dirty="0"/>
          </a:p>
        </p:txBody>
      </p:sp>
      <p:sp>
        <p:nvSpPr>
          <p:cNvPr id="18" name="Right Arrow 17"/>
          <p:cNvSpPr/>
          <p:nvPr/>
        </p:nvSpPr>
        <p:spPr>
          <a:xfrm>
            <a:off x="3276600" y="2286000"/>
            <a:ext cx="838200" cy="152400"/>
          </a:xfrm>
          <a:prstGeom prst="rightArrow">
            <a:avLst/>
          </a:prstGeom>
          <a:solidFill>
            <a:srgbClr val="FF0000"/>
          </a:solidFill>
          <a:ln>
            <a:solidFill>
              <a:srgbClr val="FF0000"/>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7" name="TextBox 6"/>
          <p:cNvSpPr txBox="1"/>
          <p:nvPr/>
        </p:nvSpPr>
        <p:spPr>
          <a:xfrm>
            <a:off x="3352800" y="2054423"/>
            <a:ext cx="599581" cy="307777"/>
          </a:xfrm>
          <a:prstGeom prst="rect">
            <a:avLst/>
          </a:prstGeom>
          <a:noFill/>
        </p:spPr>
        <p:txBody>
          <a:bodyPr wrap="none" rtlCol="0">
            <a:spAutoFit/>
          </a:bodyPr>
          <a:lstStyle/>
          <a:p>
            <a:r>
              <a:rPr lang="en-US" sz="1400" dirty="0">
                <a:solidFill>
                  <a:srgbClr val="FF0000"/>
                </a:solidFill>
              </a:rPr>
              <a:t>1</a:t>
            </a:r>
            <a:r>
              <a:rPr lang="en-US" sz="1400" dirty="0" smtClean="0">
                <a:solidFill>
                  <a:srgbClr val="FF0000"/>
                </a:solidFill>
              </a:rPr>
              <a:t> hop</a:t>
            </a:r>
            <a:endParaRPr lang="en-US" sz="1400" dirty="0">
              <a:solidFill>
                <a:srgbClr val="FF0000"/>
              </a:solidFill>
            </a:endParaRPr>
          </a:p>
        </p:txBody>
      </p:sp>
      <p:sp>
        <p:nvSpPr>
          <p:cNvPr id="19" name="Bent-Up Arrow 18"/>
          <p:cNvSpPr/>
          <p:nvPr/>
        </p:nvSpPr>
        <p:spPr>
          <a:xfrm rot="16200000" flipH="1" flipV="1">
            <a:off x="3352801" y="2438400"/>
            <a:ext cx="609600" cy="762000"/>
          </a:xfrm>
          <a:prstGeom prst="bentUpArrow">
            <a:avLst>
              <a:gd name="adj1" fmla="val 12373"/>
              <a:gd name="adj2" fmla="val 12374"/>
              <a:gd name="adj3" fmla="val 22895"/>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3352800" y="3048000"/>
            <a:ext cx="669800" cy="307777"/>
          </a:xfrm>
          <a:prstGeom prst="rect">
            <a:avLst/>
          </a:prstGeom>
          <a:noFill/>
        </p:spPr>
        <p:txBody>
          <a:bodyPr wrap="none" rtlCol="0">
            <a:spAutoFit/>
          </a:bodyPr>
          <a:lstStyle/>
          <a:p>
            <a:r>
              <a:rPr lang="en-US" sz="1400" dirty="0" smtClean="0">
                <a:solidFill>
                  <a:srgbClr val="FF0000"/>
                </a:solidFill>
              </a:rPr>
              <a:t>2 hops</a:t>
            </a:r>
            <a:endParaRPr lang="en-US" sz="1400" dirty="0">
              <a:solidFill>
                <a:srgbClr val="FF0000"/>
              </a:solidFill>
            </a:endParaRPr>
          </a:p>
        </p:txBody>
      </p:sp>
      <p:sp>
        <p:nvSpPr>
          <p:cNvPr id="22" name="Curved Down Arrow 21"/>
          <p:cNvSpPr/>
          <p:nvPr/>
        </p:nvSpPr>
        <p:spPr>
          <a:xfrm>
            <a:off x="5334000" y="2133600"/>
            <a:ext cx="533400" cy="228600"/>
          </a:xfrm>
          <a:prstGeom prst="curvedDownArrow">
            <a:avLst/>
          </a:pr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4" name="Curved Down Arrow 23"/>
          <p:cNvSpPr/>
          <p:nvPr/>
        </p:nvSpPr>
        <p:spPr>
          <a:xfrm rot="10800000">
            <a:off x="5334000" y="2438400"/>
            <a:ext cx="533400" cy="228600"/>
          </a:xfrm>
          <a:prstGeom prst="curvedDownArrow">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3" name="Rectangle 22"/>
          <p:cNvSpPr/>
          <p:nvPr/>
        </p:nvSpPr>
        <p:spPr>
          <a:xfrm>
            <a:off x="5943600" y="2133600"/>
            <a:ext cx="457200" cy="457200"/>
          </a:xfrm>
          <a:prstGeom prst="rect">
            <a:avLst/>
          </a:prstGeom>
          <a:solidFill>
            <a:srgbClr val="CCFFCC">
              <a:alpha val="56000"/>
            </a:srgbClr>
          </a:solidFill>
          <a:ln>
            <a:solidFill>
              <a:srgbClr val="CCFFC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5943600" y="2743200"/>
            <a:ext cx="457200" cy="457200"/>
          </a:xfrm>
          <a:prstGeom prst="rect">
            <a:avLst/>
          </a:prstGeom>
          <a:solidFill>
            <a:srgbClr val="FF6600">
              <a:alpha val="56000"/>
            </a:srgbClr>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5410200" y="2743200"/>
            <a:ext cx="457200" cy="457200"/>
          </a:xfrm>
          <a:prstGeom prst="rect">
            <a:avLst/>
          </a:prstGeom>
          <a:solidFill>
            <a:srgbClr val="0000FF">
              <a:alpha val="56000"/>
            </a:srgbClr>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62770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linds(horizontal)">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linds(horizontal)">
                                      <p:cBhvr>
                                        <p:cTn id="19" dur="500"/>
                                        <p:tgtEl>
                                          <p:spTgt spid="16"/>
                                        </p:tgtEl>
                                      </p:cBhvr>
                                    </p:animEffec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blinds(horizontal)">
                                      <p:cBhvr>
                                        <p:cTn id="30" dur="500"/>
                                        <p:tgtEl>
                                          <p:spTgt spid="17"/>
                                        </p:tgtEl>
                                      </p:cBhvr>
                                    </p:animEffect>
                                  </p:childTnLst>
                                </p:cTn>
                              </p:par>
                              <p:par>
                                <p:cTn id="31" presetID="3" presetClass="entr" presetSubtype="1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blinds(horizontal)">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blinds(horizontal)">
                                      <p:cBhvr>
                                        <p:cTn id="38" dur="500"/>
                                        <p:tgtEl>
                                          <p:spTgt spid="21"/>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blinds(horizontal)">
                                      <p:cBhvr>
                                        <p:cTn id="41" dur="500"/>
                                        <p:tgtEl>
                                          <p:spTgt spid="19"/>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blinds(horizontal)">
                                      <p:cBhvr>
                                        <p:cTn id="44" dur="500"/>
                                        <p:tgtEl>
                                          <p:spTgt spid="7"/>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linds(horizont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0">
                                            <p:txEl>
                                              <p:pRg st="6" end="6"/>
                                            </p:txEl>
                                          </p:spTgt>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linds(horizontal)">
                                      <p:cBhvr>
                                        <p:cTn id="62" dur="500"/>
                                        <p:tgtEl>
                                          <p:spTgt spid="27"/>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blinds(horizontal)">
                                      <p:cBhvr>
                                        <p:cTn id="65" dur="500"/>
                                        <p:tgtEl>
                                          <p:spTgt spid="26"/>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blinds(horizontal)">
                                      <p:cBhvr>
                                        <p:cTn id="68" dur="500"/>
                                        <p:tgtEl>
                                          <p:spTgt spid="23"/>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blinds(horizontal)">
                                      <p:cBhvr>
                                        <p:cTn id="71" dur="500"/>
                                        <p:tgtEl>
                                          <p:spTgt spid="22"/>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blinds(horizontal)">
                                      <p:cBhvr>
                                        <p:cTn id="7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p:bldP spid="17" grpId="0"/>
      <p:bldP spid="18" grpId="0" animBg="1"/>
      <p:bldP spid="7" grpId="0"/>
      <p:bldP spid="19" grpId="0" animBg="1"/>
      <p:bldP spid="21" grpId="0"/>
      <p:bldP spid="22" grpId="0" animBg="1"/>
      <p:bldP spid="24" grpId="0" animBg="1"/>
      <p:bldP spid="23"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Evaluation Methodology</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98048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8</a:t>
            </a:r>
            <a:endParaRPr lang="en-US" sz="1100" dirty="0">
              <a:solidFill>
                <a:schemeClr val="bg1"/>
              </a:solidFill>
              <a:latin typeface="Georgia" pitchFamily="18" charset="0"/>
            </a:endParaRP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8" name="Table 7"/>
          <p:cNvGraphicFramePr>
            <a:graphicFrameLocks noGrp="1"/>
          </p:cNvGraphicFramePr>
          <p:nvPr>
            <p:extLst>
              <p:ext uri="{D42A27DB-BD31-4B8C-83A1-F6EECF244321}">
                <p14:modId xmlns:p14="http://schemas.microsoft.com/office/powerpoint/2010/main" val="116908906"/>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~Evaluation~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4343400"/>
            <a:ext cx="5524500" cy="1756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09600" y="1600200"/>
            <a:ext cx="7543800" cy="2585323"/>
          </a:xfrm>
          <a:prstGeom prst="rect">
            <a:avLst/>
          </a:prstGeom>
          <a:noFill/>
        </p:spPr>
        <p:txBody>
          <a:bodyPr wrap="square" rtlCol="0">
            <a:spAutoFit/>
          </a:bodyPr>
          <a:lstStyle/>
          <a:p>
            <a:pPr marL="285750" indent="-285750">
              <a:buFont typeface="Wingdings" pitchFamily="2" charset="2"/>
              <a:buChar char="§"/>
            </a:pPr>
            <a:r>
              <a:rPr lang="en-US" dirty="0">
                <a:latin typeface="Georgia" pitchFamily="18" charset="0"/>
              </a:rPr>
              <a:t>Evaluations were performed numerically and using </a:t>
            </a:r>
            <a:r>
              <a:rPr lang="en-US" dirty="0" smtClean="0">
                <a:latin typeface="Georgia" pitchFamily="18" charset="0"/>
              </a:rPr>
              <a:t>simulation</a:t>
            </a:r>
            <a:endParaRPr lang="en-US" dirty="0">
              <a:latin typeface="Georgia" pitchFamily="18" charset="0"/>
            </a:endParaRPr>
          </a:p>
          <a:p>
            <a:pPr marL="742950" lvl="1" indent="-285750">
              <a:buFont typeface="Wingdings" charset="2"/>
              <a:buChar char="Ø"/>
            </a:pPr>
            <a:r>
              <a:rPr lang="en-US" dirty="0" smtClean="0">
                <a:latin typeface="Georgia" pitchFamily="18" charset="0"/>
              </a:rPr>
              <a:t> </a:t>
            </a:r>
          </a:p>
          <a:p>
            <a:pPr marL="285750" indent="-285750">
              <a:buFont typeface="Wingdings" pitchFamily="2" charset="2"/>
              <a:buChar char="§"/>
            </a:pPr>
            <a:endParaRPr lang="en-US" dirty="0">
              <a:latin typeface="Georgia" pitchFamily="18" charset="0"/>
            </a:endParaRPr>
          </a:p>
          <a:p>
            <a:pPr marL="285750" indent="-285750">
              <a:buFont typeface="Wingdings" pitchFamily="2" charset="2"/>
              <a:buChar char="§"/>
            </a:pPr>
            <a:r>
              <a:rPr lang="en-US" dirty="0">
                <a:latin typeface="Georgia" pitchFamily="18" charset="0"/>
              </a:rPr>
              <a:t>Performance was evaluated for mesh networks </a:t>
            </a:r>
            <a:r>
              <a:rPr lang="en-US" dirty="0" smtClean="0">
                <a:latin typeface="Georgia" pitchFamily="18" charset="0"/>
              </a:rPr>
              <a:t>for</a:t>
            </a:r>
            <a:endParaRPr lang="en-US" dirty="0">
              <a:latin typeface="Georgia" pitchFamily="18" charset="0"/>
            </a:endParaRPr>
          </a:p>
          <a:p>
            <a:pPr marL="914400" lvl="1" indent="-457200">
              <a:buFont typeface="Wingdings" pitchFamily="2" charset="2"/>
              <a:buChar char="Ø"/>
            </a:pPr>
            <a:r>
              <a:rPr lang="en-US" dirty="0">
                <a:latin typeface="Georgia" pitchFamily="18" charset="0"/>
              </a:rPr>
              <a:t>Synthetically generated random </a:t>
            </a:r>
            <a:r>
              <a:rPr lang="en-US" dirty="0" smtClean="0">
                <a:latin typeface="Georgia" pitchFamily="18" charset="0"/>
              </a:rPr>
              <a:t>task graphs</a:t>
            </a:r>
            <a:endParaRPr lang="en-US" dirty="0">
              <a:latin typeface="Georgia" pitchFamily="18" charset="0"/>
            </a:endParaRPr>
          </a:p>
          <a:p>
            <a:pPr marL="914400" lvl="1" indent="-457200">
              <a:buFont typeface="Wingdings" pitchFamily="2" charset="2"/>
              <a:buChar char="Ø"/>
            </a:pPr>
            <a:r>
              <a:rPr lang="en-US" dirty="0" smtClean="0">
                <a:latin typeface="Georgia" pitchFamily="18" charset="0"/>
              </a:rPr>
              <a:t>Multimedia benchmarks</a:t>
            </a:r>
          </a:p>
          <a:p>
            <a:pPr marL="914400" lvl="1" indent="-457200">
              <a:buFont typeface="Wingdings" pitchFamily="2" charset="2"/>
              <a:buChar char="Ø"/>
            </a:pPr>
            <a:endParaRPr lang="en-US" dirty="0">
              <a:latin typeface="Georgia" pitchFamily="18" charset="0"/>
            </a:endParaRPr>
          </a:p>
          <a:p>
            <a:pPr marL="285750" indent="-285750">
              <a:buFont typeface="Wingdings" pitchFamily="2" charset="2"/>
              <a:buChar char="§"/>
            </a:pPr>
            <a:r>
              <a:rPr lang="en-US" dirty="0">
                <a:latin typeface="Georgia" pitchFamily="18" charset="0"/>
              </a:rPr>
              <a:t>Simulations were performed using </a:t>
            </a:r>
            <a:r>
              <a:rPr lang="en-US" dirty="0" smtClean="0">
                <a:latin typeface="Georgia" pitchFamily="18" charset="0"/>
              </a:rPr>
              <a:t>cycle level simulator and power consumption were </a:t>
            </a:r>
            <a:r>
              <a:rPr lang="en-US" dirty="0">
                <a:latin typeface="Georgia" pitchFamily="18" charset="0"/>
              </a:rPr>
              <a:t>evaluated </a:t>
            </a:r>
            <a:r>
              <a:rPr lang="en-US" dirty="0" smtClean="0">
                <a:latin typeface="Georgia" pitchFamily="18" charset="0"/>
              </a:rPr>
              <a:t>using Orion2</a:t>
            </a:r>
            <a:endParaRPr lang="en-US" dirty="0">
              <a:latin typeface="Georgia" pitchFamily="18" charset="0"/>
            </a:endParaRPr>
          </a:p>
        </p:txBody>
      </p:sp>
      <p:pic>
        <p:nvPicPr>
          <p:cNvPr id="12" name="Picture 11" descr="equati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7800" y="1965960"/>
            <a:ext cx="3246119" cy="320040"/>
          </a:xfrm>
          <a:prstGeom prst="rect">
            <a:avLst/>
          </a:prstGeom>
        </p:spPr>
      </p:pic>
    </p:spTree>
    <p:extLst>
      <p:ext uri="{BB962C8B-B14F-4D97-AF65-F5344CB8AC3E}">
        <p14:creationId xmlns:p14="http://schemas.microsoft.com/office/powerpoint/2010/main" val="9062770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880B0E"/>
                </a:solidFill>
                <a:latin typeface="Georgia" pitchFamily="18" charset="0"/>
              </a:rPr>
              <a:t>Cost: Synthetic Task Graph</a:t>
            </a:r>
            <a:endParaRPr lang="en-US" dirty="0">
              <a:solidFill>
                <a:srgbClr val="880B0E"/>
              </a:solidFill>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980489"/>
              </p:ext>
            </p:extLst>
          </p:nvPr>
        </p:nvGraphicFramePr>
        <p:xfrm>
          <a:off x="0" y="6553200"/>
          <a:ext cx="8686800" cy="426720"/>
        </p:xfrm>
        <a:graphic>
          <a:graphicData uri="http://schemas.openxmlformats.org/drawingml/2006/table">
            <a:tbl>
              <a:tblPr firstRow="1" bandRow="1">
                <a:tableStyleId>{2D5ABB26-0587-4C30-8999-92F81FD0307C}</a:tableStyleId>
              </a:tblPr>
              <a:tblGrid>
                <a:gridCol w="4343400"/>
                <a:gridCol w="4343400"/>
              </a:tblGrid>
              <a:tr h="350520">
                <a:tc>
                  <a:txBody>
                    <a:bodyPr/>
                    <a:lstStyle/>
                    <a:p>
                      <a:pPr algn="ctr"/>
                      <a:r>
                        <a:rPr lang="en-US" sz="1100" baseline="0" dirty="0" smtClean="0">
                          <a:solidFill>
                            <a:schemeClr val="bg1"/>
                          </a:solidFill>
                          <a:latin typeface="Georgia" pitchFamily="18" charset="0"/>
                        </a:rPr>
                        <a:t>N. Michael, Y. Wang, G. E. </a:t>
                      </a:r>
                      <a:r>
                        <a:rPr lang="en-US" sz="1100" baseline="0" dirty="0" err="1" smtClean="0">
                          <a:solidFill>
                            <a:schemeClr val="bg1"/>
                          </a:solidFill>
                          <a:latin typeface="Georgia" pitchFamily="18" charset="0"/>
                        </a:rPr>
                        <a:t>Suh</a:t>
                      </a:r>
                      <a:r>
                        <a:rPr lang="en-US" sz="1100" baseline="0" dirty="0" smtClean="0">
                          <a:solidFill>
                            <a:schemeClr val="bg1"/>
                          </a:solidFill>
                          <a:latin typeface="Georgia" pitchFamily="18" charset="0"/>
                        </a:rPr>
                        <a:t> &amp; A. Tang</a:t>
                      </a:r>
                      <a:endParaRPr lang="en-US" sz="1100" baseline="0" dirty="0">
                        <a:solidFill>
                          <a:schemeClr val="bg1"/>
                        </a:solidFill>
                        <a:latin typeface="Georgia" pitchFamily="18" charset="0"/>
                      </a:endParaRPr>
                    </a:p>
                  </a:txBody>
                  <a:tcPr>
                    <a:lnL>
                      <a:noFill/>
                    </a:lnL>
                    <a:lnR>
                      <a:noFill/>
                    </a:lnR>
                    <a:lnT>
                      <a:noFill/>
                    </a:lnT>
                    <a:lnB>
                      <a:noFill/>
                    </a:lnB>
                    <a:lnTlToBr w="12700" cmpd="sng">
                      <a:noFill/>
                      <a:prstDash val="solid"/>
                    </a:lnTlToBr>
                    <a:lnBlToTr w="12700" cmpd="sng">
                      <a:noFill/>
                      <a:prstDash val="solid"/>
                    </a:lnBlToT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880B0E"/>
                          </a:solidFill>
                          <a:latin typeface="Georgia" pitchFamily="18" charset="0"/>
                        </a:rPr>
                        <a:t>Quadrisection-Based Task Mapping</a:t>
                      </a:r>
                      <a:endParaRPr lang="en-US" sz="1100" baseline="0" dirty="0" smtClean="0">
                        <a:solidFill>
                          <a:srgbClr val="880B0E"/>
                        </a:solidFill>
                        <a:latin typeface="Georgia" pitchFamily="18" charset="0"/>
                      </a:endParaRPr>
                    </a:p>
                    <a:p>
                      <a:pPr algn="ctr"/>
                      <a:endParaRPr lang="en-US" sz="1100" baseline="0" dirty="0">
                        <a:solidFill>
                          <a:srgbClr val="880B0E"/>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5" name="Slide Number Placeholder 4"/>
          <p:cNvSpPr>
            <a:spLocks noGrp="1"/>
          </p:cNvSpPr>
          <p:nvPr>
            <p:ph type="sldNum" sz="quarter" idx="12"/>
          </p:nvPr>
        </p:nvSpPr>
        <p:spPr>
          <a:xfrm>
            <a:off x="8763000" y="6553200"/>
            <a:ext cx="381000" cy="365125"/>
          </a:xfrm>
          <a:solidFill>
            <a:srgbClr val="880B0E"/>
          </a:solidFill>
        </p:spPr>
        <p:txBody>
          <a:bodyPr/>
          <a:lstStyle/>
          <a:p>
            <a:r>
              <a:rPr lang="en-US" sz="1100" dirty="0" smtClean="0">
                <a:solidFill>
                  <a:schemeClr val="bg1"/>
                </a:solidFill>
                <a:latin typeface="Georgia" pitchFamily="18" charset="0"/>
              </a:rPr>
              <a:t>9</a:t>
            </a:r>
            <a:endParaRPr lang="en-US" sz="1100" dirty="0">
              <a:solidFill>
                <a:schemeClr val="bg1"/>
              </a:solidFill>
              <a:latin typeface="Georgia" pitchFamily="18" charset="0"/>
            </a:endParaRPr>
          </a:p>
        </p:txBody>
      </p:sp>
      <p:sp>
        <p:nvSpPr>
          <p:cNvPr id="8259" name="Rectangle 67"/>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13" name="Content Placeholder 2"/>
          <p:cNvSpPr txBox="1">
            <a:spLocks/>
          </p:cNvSpPr>
          <p:nvPr/>
        </p:nvSpPr>
        <p:spPr>
          <a:xfrm>
            <a:off x="457200" y="2362200"/>
            <a:ext cx="8229600" cy="4525963"/>
          </a:xfrm>
          <a:prstGeom prst="rect">
            <a:avLst/>
          </a:prstGeom>
        </p:spPr>
        <p:txBody>
          <a:bodyPr vert="horz" lIns="91440" tIns="45720" rIns="91440" bIns="45720" rtlCol="0">
            <a:noAutofit/>
          </a:bodyPr>
          <a:lstStyle/>
          <a:p>
            <a:pPr lvl="1">
              <a:spcBef>
                <a:spcPct val="20000"/>
              </a:spcBef>
              <a:defRPr/>
            </a:pPr>
            <a:endParaRPr lang="en-US" sz="2200" noProof="0" dirty="0" smtClean="0"/>
          </a:p>
          <a:p>
            <a:pPr marL="800100" lvl="1" indent="-342900">
              <a:spcBef>
                <a:spcPct val="20000"/>
              </a:spcBef>
              <a:buFont typeface="Arial" pitchFamily="34" charset="0"/>
              <a:buChar char="•"/>
              <a:defRPr/>
            </a:pPr>
            <a:endParaRPr lang="en-US" sz="2000" dirty="0"/>
          </a:p>
          <a:p>
            <a:pPr marL="800100" lvl="1" indent="-342900">
              <a:spcBef>
                <a:spcPct val="20000"/>
              </a:spcBef>
              <a:buFont typeface="Arial" pitchFamily="34" charset="0"/>
              <a:buChar char="•"/>
              <a:defRPr/>
            </a:pPr>
            <a:endParaRPr lang="en-US" sz="2000" noProof="0" dirty="0" smtClean="0"/>
          </a:p>
          <a:p>
            <a:pPr marL="800100" lvl="1" indent="-342900">
              <a:spcBef>
                <a:spcPct val="20000"/>
              </a:spcBef>
              <a:buFont typeface="Arial" pitchFamily="34" charset="0"/>
              <a:buChar char="•"/>
              <a:defRPr/>
            </a:pPr>
            <a:endParaRPr lang="en-US" sz="2000" noProof="0" dirty="0" smtClean="0"/>
          </a:p>
        </p:txBody>
      </p:sp>
      <p:graphicFrame>
        <p:nvGraphicFramePr>
          <p:cNvPr id="8" name="Table 7"/>
          <p:cNvGraphicFramePr>
            <a:graphicFrameLocks noGrp="1"/>
          </p:cNvGraphicFramePr>
          <p:nvPr>
            <p:extLst>
              <p:ext uri="{D42A27DB-BD31-4B8C-83A1-F6EECF244321}">
                <p14:modId xmlns:p14="http://schemas.microsoft.com/office/powerpoint/2010/main" val="116908906"/>
              </p:ext>
            </p:extLst>
          </p:nvPr>
        </p:nvGraphicFramePr>
        <p:xfrm>
          <a:off x="0" y="0"/>
          <a:ext cx="9144002" cy="426720"/>
        </p:xfrm>
        <a:graphic>
          <a:graphicData uri="http://schemas.openxmlformats.org/drawingml/2006/table">
            <a:tbl>
              <a:tblPr firstRow="1" bandRow="1">
                <a:tableStyleId>{2D5ABB26-0587-4C30-8999-92F81FD0307C}</a:tableStyleId>
              </a:tblPr>
              <a:tblGrid>
                <a:gridCol w="1524000"/>
                <a:gridCol w="2209800"/>
                <a:gridCol w="1828800"/>
                <a:gridCol w="1828800"/>
                <a:gridCol w="1752602"/>
              </a:tblGrid>
              <a:tr h="370840">
                <a:tc>
                  <a:txBody>
                    <a:bodyPr/>
                    <a:lstStyle/>
                    <a:p>
                      <a:pPr algn="ctr"/>
                      <a:r>
                        <a:rPr lang="en-US" sz="1100" b="0" baseline="0" dirty="0" smtClean="0">
                          <a:solidFill>
                            <a:schemeClr val="bg1"/>
                          </a:solidFill>
                          <a:latin typeface="Georgia" pitchFamily="18" charset="0"/>
                        </a:rPr>
                        <a:t>Introduction</a:t>
                      </a:r>
                      <a:endParaRPr lang="en-US" sz="1100" b="0" baseline="0" dirty="0">
                        <a:solidFill>
                          <a:schemeClr val="bg1"/>
                        </a:solidFill>
                        <a:latin typeface="Georgia" pitchFamily="18" charset="0"/>
                      </a:endParaRPr>
                    </a:p>
                  </a:txBody>
                  <a:tcPr>
                    <a:solidFill>
                      <a:srgbClr val="880B0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baseline="0" dirty="0" smtClean="0">
                          <a:solidFill>
                            <a:schemeClr val="bg1"/>
                          </a:solidFill>
                          <a:latin typeface="Georgia" pitchFamily="18" charset="0"/>
                        </a:rPr>
                        <a:t>Problem Formulation</a:t>
                      </a:r>
                    </a:p>
                    <a:p>
                      <a:pPr algn="ct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aseline="0" dirty="0" smtClean="0">
                          <a:solidFill>
                            <a:schemeClr val="bg1"/>
                          </a:solidFill>
                          <a:latin typeface="Georgia" pitchFamily="18" charset="0"/>
                        </a:rPr>
                        <a:t>Quadrisection</a:t>
                      </a:r>
                      <a:endParaRPr lang="en-US" sz="1100" baseline="0" dirty="0">
                        <a:solidFill>
                          <a:schemeClr val="bg1"/>
                        </a:solidFill>
                        <a:latin typeface="Georgia" pitchFamily="18" charset="0"/>
                      </a:endParaRPr>
                    </a:p>
                  </a:txBody>
                  <a:tcPr>
                    <a:solidFill>
                      <a:srgbClr val="880B0E"/>
                    </a:solidFill>
                  </a:tcPr>
                </a:tc>
                <a:tc>
                  <a:txBody>
                    <a:bodyPr/>
                    <a:lstStyle/>
                    <a:p>
                      <a:pPr algn="ctr"/>
                      <a:r>
                        <a:rPr lang="en-US" sz="1100" b="1" baseline="0" dirty="0" smtClean="0">
                          <a:solidFill>
                            <a:schemeClr val="bg1"/>
                          </a:solidFill>
                          <a:latin typeface="Georgia" pitchFamily="18" charset="0"/>
                        </a:rPr>
                        <a:t>~Evaluation~</a:t>
                      </a:r>
                      <a:endParaRPr lang="en-US" sz="1100" b="1" baseline="0" dirty="0">
                        <a:solidFill>
                          <a:schemeClr val="bg1"/>
                        </a:solidFill>
                        <a:latin typeface="Georgia" pitchFamily="18" charset="0"/>
                      </a:endParaRPr>
                    </a:p>
                  </a:txBody>
                  <a:tcPr>
                    <a:solidFill>
                      <a:srgbClr val="880B0E"/>
                    </a:solidFill>
                  </a:tcPr>
                </a:tc>
                <a:tc>
                  <a:txBody>
                    <a:bodyPr/>
                    <a:lstStyle/>
                    <a:p>
                      <a:pPr algn="ctr"/>
                      <a:r>
                        <a:rPr lang="en-US" sz="1100" b="0" baseline="0" dirty="0" smtClean="0">
                          <a:solidFill>
                            <a:schemeClr val="bg1"/>
                          </a:solidFill>
                          <a:latin typeface="Georgia" pitchFamily="18" charset="0"/>
                        </a:rPr>
                        <a:t>Conclusions</a:t>
                      </a:r>
                      <a:endParaRPr lang="en-US" sz="1100" b="0" baseline="0" dirty="0">
                        <a:solidFill>
                          <a:schemeClr val="bg1"/>
                        </a:solidFill>
                        <a:latin typeface="Georgia" pitchFamily="18" charset="0"/>
                      </a:endParaRPr>
                    </a:p>
                  </a:txBody>
                  <a:tcPr>
                    <a:solidFill>
                      <a:srgbClr val="880B0E"/>
                    </a:solidFill>
                  </a:tcPr>
                </a:tc>
              </a:tr>
            </a:tbl>
          </a:graphicData>
        </a:graphic>
      </p:graphicFrame>
      <p:sp>
        <p:nvSpPr>
          <p:cNvPr id="14" name="TextBox 13"/>
          <p:cNvSpPr txBox="1"/>
          <p:nvPr/>
        </p:nvSpPr>
        <p:spPr>
          <a:xfrm>
            <a:off x="609600" y="1600200"/>
            <a:ext cx="7543800" cy="1015663"/>
          </a:xfrm>
          <a:prstGeom prst="rect">
            <a:avLst/>
          </a:prstGeom>
          <a:noFill/>
        </p:spPr>
        <p:txBody>
          <a:bodyPr wrap="square" rtlCol="0">
            <a:spAutoFit/>
          </a:bodyPr>
          <a:lstStyle/>
          <a:p>
            <a:pPr marL="285750" indent="-285750">
              <a:buFont typeface="Wingdings" pitchFamily="2" charset="2"/>
              <a:buChar char="§"/>
            </a:pPr>
            <a:r>
              <a:rPr lang="en-US" sz="2000" dirty="0" smtClean="0">
                <a:latin typeface="Georgia" pitchFamily="18" charset="0"/>
              </a:rPr>
              <a:t>100 randomly generated CTGs were mapped to 4-by-4 mesh network</a:t>
            </a:r>
            <a:endParaRPr lang="en-US" sz="2000" dirty="0">
              <a:latin typeface="Georgia" pitchFamily="18" charset="0"/>
            </a:endParaRPr>
          </a:p>
          <a:p>
            <a:endParaRPr lang="en-US" sz="2000" dirty="0"/>
          </a:p>
        </p:txBody>
      </p:sp>
      <p:graphicFrame>
        <p:nvGraphicFramePr>
          <p:cNvPr id="15" name="Chart 14"/>
          <p:cNvGraphicFramePr>
            <a:graphicFrameLocks/>
          </p:cNvGraphicFramePr>
          <p:nvPr>
            <p:extLst>
              <p:ext uri="{D42A27DB-BD31-4B8C-83A1-F6EECF244321}">
                <p14:modId xmlns:p14="http://schemas.microsoft.com/office/powerpoint/2010/main" val="4265041632"/>
              </p:ext>
            </p:extLst>
          </p:nvPr>
        </p:nvGraphicFramePr>
        <p:xfrm>
          <a:off x="1143000" y="2362200"/>
          <a:ext cx="6553200" cy="350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62770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1496</TotalTime>
  <Words>2290</Words>
  <Application>Microsoft Macintosh PowerPoint</Application>
  <PresentationFormat>On-screen Show (4:3)</PresentationFormat>
  <Paragraphs>253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Quadrisection-Based Task Mapping on  Many-Core Processors for Energy-Efficient On-Chip Communication</vt:lpstr>
      <vt:lpstr>Task Mapping Problem</vt:lpstr>
      <vt:lpstr>Assumptions</vt:lpstr>
      <vt:lpstr>Problem Difficulty</vt:lpstr>
      <vt:lpstr>State of the Art</vt:lpstr>
      <vt:lpstr>Can we improve Bisection?</vt:lpstr>
      <vt:lpstr>Quadrisection</vt:lpstr>
      <vt:lpstr>Evaluation Methodology</vt:lpstr>
      <vt:lpstr>Cost: Synthetic Task Graph</vt:lpstr>
      <vt:lpstr>Power: Multimedia Benchmarks </vt:lpstr>
      <vt:lpstr>Execution Time</vt:lpstr>
      <vt:lpstr>Conclusions</vt:lpstr>
      <vt:lpstr>Cost: Multimedia Benchmarks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Quadrisection-Based Task Mapping on Many-Core Processors for Energy-Efficient On-Chip Communication</dc:title>
  <dc:creator>Nithin Michael</dc:creator>
  <cp:lastModifiedBy>Yao Wang</cp:lastModifiedBy>
  <cp:revision>164</cp:revision>
  <dcterms:created xsi:type="dcterms:W3CDTF">2006-08-16T00:00:00Z</dcterms:created>
  <dcterms:modified xsi:type="dcterms:W3CDTF">2014-02-27T19:33:47Z</dcterms:modified>
</cp:coreProperties>
</file>