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262" r:id="rId2"/>
    <p:sldId id="369" r:id="rId3"/>
    <p:sldId id="370" r:id="rId4"/>
    <p:sldId id="371" r:id="rId5"/>
    <p:sldId id="390" r:id="rId6"/>
    <p:sldId id="388" r:id="rId7"/>
    <p:sldId id="385" r:id="rId8"/>
    <p:sldId id="372" r:id="rId9"/>
    <p:sldId id="373" r:id="rId10"/>
    <p:sldId id="397" r:id="rId11"/>
    <p:sldId id="374" r:id="rId12"/>
    <p:sldId id="391" r:id="rId13"/>
    <p:sldId id="392" r:id="rId14"/>
    <p:sldId id="398" r:id="rId15"/>
    <p:sldId id="377" r:id="rId16"/>
    <p:sldId id="378" r:id="rId17"/>
    <p:sldId id="393" r:id="rId18"/>
    <p:sldId id="394" r:id="rId19"/>
    <p:sldId id="381" r:id="rId20"/>
    <p:sldId id="382" r:id="rId21"/>
    <p:sldId id="383" r:id="rId22"/>
    <p:sldId id="403" r:id="rId23"/>
    <p:sldId id="400" r:id="rId24"/>
    <p:sldId id="401" r:id="rId25"/>
    <p:sldId id="40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06262"/>
    <a:srgbClr val="F3E558"/>
    <a:srgbClr val="000000"/>
    <a:srgbClr val="7BFF82"/>
    <a:srgbClr val="FCFDCB"/>
    <a:srgbClr val="B5E0FF"/>
    <a:srgbClr val="66CCFF"/>
    <a:srgbClr val="B40000"/>
    <a:srgbClr val="CA3B3E"/>
    <a:srgbClr val="FAFAF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9165" autoAdjust="0"/>
  </p:normalViewPr>
  <p:slideViewPr>
    <p:cSldViewPr snapToGrid="0" snapToObjects="1">
      <p:cViewPr varScale="1">
        <p:scale>
          <a:sx n="97" d="100"/>
          <a:sy n="97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68A8D3-488D-5E44-9DBD-E86D0B6B570F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A4F98E-0FD3-E946-87FA-BC50F4805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1475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8AD7B-36CF-EB48-B0A4-FFDCBA85174D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48AF78-E48A-1B46-BBEF-387D4EDD7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554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r>
              <a:rPr lang="en-US" baseline="0" dirty="0" smtClean="0"/>
              <a:t> – Processor </a:t>
            </a:r>
            <a:r>
              <a:rPr lang="en-US" baseline="0" dirty="0" err="1" smtClean="0"/>
              <a:t>picutres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/ </a:t>
            </a:r>
            <a:r>
              <a:rPr lang="en-US" baseline="0" dirty="0" smtClean="0"/>
              <a:t>Mesh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/ cloud computing – virtual machines</a:t>
            </a:r>
          </a:p>
          <a:p>
            <a:endParaRPr lang="en-US" baseline="0" dirty="0" smtClean="0"/>
          </a:p>
          <a:p>
            <a:r>
              <a:rPr lang="en-US" dirty="0" smtClean="0">
                <a:latin typeface="Calibri" charset="0"/>
              </a:rPr>
              <a:t>To fully utilize the many-core system, parallel workloads are running concurrently</a:t>
            </a:r>
          </a:p>
          <a:p>
            <a:r>
              <a:rPr lang="en-US" dirty="0" smtClean="0">
                <a:latin typeface="Calibri" charset="0"/>
              </a:rPr>
              <a:t>They share resources such as caches ($L2), On-chip network, memory controller, etc</a:t>
            </a:r>
          </a:p>
          <a:p>
            <a:r>
              <a:rPr lang="en-US" dirty="0" smtClean="0">
                <a:latin typeface="Calibri" charset="0"/>
              </a:rPr>
              <a:t>The on-chip network is shared by different applications to deliver traffic, which causes interference between each other</a:t>
            </a:r>
          </a:p>
          <a:p>
            <a:r>
              <a:rPr lang="en-US" dirty="0" smtClean="0">
                <a:latin typeface="Calibri" charset="0"/>
              </a:rPr>
              <a:t>Cloud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52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Simple example using TNP and RPSL (Figure)</a:t>
            </a:r>
          </a:p>
          <a:p>
            <a:r>
              <a:rPr lang="en-US" dirty="0" smtClean="0">
                <a:latin typeface="Calibri" charset="0"/>
              </a:rPr>
              <a:t>Prove the effectiveness of both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The latency and throughput variations from network interference form timing channels which can be utilized to extract information. </a:t>
            </a:r>
          </a:p>
          <a:p>
            <a:r>
              <a:rPr lang="en-US" dirty="0" smtClean="0">
                <a:latin typeface="Calibri" charset="0"/>
              </a:rPr>
              <a:t>These are often called side channel or covert channel attacks. These attacks can result in the leakage of critical information</a:t>
            </a:r>
          </a:p>
          <a:p>
            <a:r>
              <a:rPr lang="en-US" dirty="0" smtClean="0">
                <a:latin typeface="Calibri" charset="0"/>
              </a:rPr>
              <a:t>Why is this an important problem</a:t>
            </a:r>
          </a:p>
          <a:p>
            <a:pPr lvl="1"/>
            <a:r>
              <a:rPr lang="en-US" dirty="0" smtClean="0">
                <a:latin typeface="Calibri" charset="0"/>
              </a:rPr>
              <a:t>Point out examples: high assurance (</a:t>
            </a:r>
            <a:r>
              <a:rPr lang="en-US" dirty="0" err="1" smtClean="0">
                <a:latin typeface="Calibri" charset="0"/>
              </a:rPr>
              <a:t>corcoporate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VMs</a:t>
            </a:r>
            <a:r>
              <a:rPr lang="en-US" dirty="0" smtClean="0">
                <a:latin typeface="Calibri" charset="0"/>
              </a:rPr>
              <a:t>, military, flight control? …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In high assurance systems, these timing channels should be eliminated to provide security guarantee.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Cloud computing running multiple virtual machines on the same hardware (trade secret, customer profiles, etc)</a:t>
            </a:r>
          </a:p>
          <a:p>
            <a:pPr lvl="1"/>
            <a:r>
              <a:rPr lang="en-US" dirty="0" smtClean="0">
                <a:latin typeface="Calibri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(multiple</a:t>
            </a:r>
            <a:r>
              <a:rPr lang="en-US" baseline="0" dirty="0" smtClean="0"/>
              <a:t> levels of security, which information flows are allowed and which are not)</a:t>
            </a:r>
          </a:p>
          <a:p>
            <a:endParaRPr lang="en-US" dirty="0" smtClean="0"/>
          </a:p>
          <a:p>
            <a:r>
              <a:rPr lang="en-US" dirty="0" smtClean="0">
                <a:latin typeface="Calibri" charset="0"/>
              </a:rPr>
              <a:t>Multi-level security model (MLS), security domains</a:t>
            </a:r>
          </a:p>
          <a:p>
            <a:r>
              <a:rPr lang="en-US" dirty="0" smtClean="0">
                <a:latin typeface="Calibri" charset="0"/>
              </a:rPr>
              <a:t>Usually only one-way information protection is needed, from high-security domain to low-security domain</a:t>
            </a:r>
          </a:p>
          <a:p>
            <a:r>
              <a:rPr lang="en-US" dirty="0" smtClean="0">
                <a:latin typeface="Calibri" charset="0"/>
              </a:rPr>
              <a:t>This property is crucial to provide efficient timing channel protection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910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Dependency curve</a:t>
            </a:r>
          </a:p>
          <a:p>
            <a:pPr lvl="1"/>
            <a:r>
              <a:rPr lang="en-US" dirty="0" smtClean="0"/>
              <a:t>HS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LS</a:t>
            </a:r>
          </a:p>
          <a:p>
            <a:pPr lvl="1"/>
            <a:r>
              <a:rPr lang="en-US" dirty="0" smtClean="0">
                <a:sym typeface="Wingdings"/>
              </a:rPr>
              <a:t>Performance of LS domain changes </a:t>
            </a:r>
            <a:r>
              <a:rPr lang="en-US" dirty="0" err="1" smtClean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/ demands from HS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LS </a:t>
            </a:r>
            <a:r>
              <a:rPr lang="en-US" dirty="0" err="1" smtClean="0">
                <a:sym typeface="Wingdings"/>
              </a:rPr>
              <a:t>doman’s</a:t>
            </a:r>
            <a:r>
              <a:rPr lang="en-US" dirty="0" smtClean="0">
                <a:sym typeface="Wingdings"/>
              </a:rPr>
              <a:t> communication latency / throughput should not be impacted by HS domain communications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Firetruck</a:t>
            </a:r>
            <a:r>
              <a:rPr lang="en-US" dirty="0" smtClean="0"/>
              <a:t> example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Basic idea: assign high priority to low-security traffic so that its behavior is not affected by the dynamic variation of the high-security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Simple example using TNP and RPSL (Figure)</a:t>
            </a:r>
          </a:p>
          <a:p>
            <a:r>
              <a:rPr lang="en-US" dirty="0" smtClean="0">
                <a:latin typeface="Calibri" charset="0"/>
              </a:rPr>
              <a:t>Prove the effectiveness of both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Simple example using TNP and RPSL (Figure)</a:t>
            </a:r>
          </a:p>
          <a:p>
            <a:r>
              <a:rPr lang="en-US" dirty="0" smtClean="0">
                <a:latin typeface="Calibri" charset="0"/>
              </a:rPr>
              <a:t>Prove the effectiveness of both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AF78-E48A-1B46-BBEF-387D4EDD7B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2763"/>
            <a:ext cx="9161463" cy="6345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7315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450" y="852488"/>
            <a:ext cx="9070975" cy="5956300"/>
          </a:xfrm>
          <a:prstGeom prst="roundRect">
            <a:avLst>
              <a:gd name="adj" fmla="val 1286"/>
            </a:avLst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75575" y="93663"/>
            <a:ext cx="10747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71241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892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45034"/>
            <a:ext cx="8229600" cy="2522482"/>
          </a:xfrm>
        </p:spPr>
        <p:txBody>
          <a:bodyPr anchor="b"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14325-ABC7-8542-8E55-9521680DA5F1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FD14-745F-5B4C-87F6-396EC3763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664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273175"/>
            <a:ext cx="0" cy="512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48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241"/>
            <a:ext cx="3931920" cy="43664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7348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23241"/>
            <a:ext cx="3931920" cy="43664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57E87-5C53-F84A-BA7E-C162CDF3CDF1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6D64-081B-4842-8455-509DBD6A9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89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88" y="1016000"/>
            <a:ext cx="8521700" cy="22701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3146-AC21-3D4A-A8FE-B3256B96981C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A6577-7B63-A343-BE51-C3989E545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78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88" y="1016000"/>
            <a:ext cx="8521700" cy="22701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845FF-D02C-E646-82AB-C19CAC876433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561C-966C-4E49-8F75-A6BB9BFF4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812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C7077-B66A-9346-A974-2DB3607174AF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C844-1C4F-6543-8488-B6F3810F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900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88" y="1016000"/>
            <a:ext cx="8521700" cy="22701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DEE6B-D102-9648-8DD7-D4FD4DB95AE8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E254-BCB8-A943-8840-6EF270627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01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183-3C97-8349-B054-E5C3375D28CD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E1F2-6F2A-4046-A546-213112F43098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24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2763"/>
            <a:ext cx="9161463" cy="6345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7315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450" y="852488"/>
            <a:ext cx="9070975" cy="5956300"/>
          </a:xfrm>
          <a:prstGeom prst="roundRect">
            <a:avLst>
              <a:gd name="adj" fmla="val 12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75575" y="93663"/>
            <a:ext cx="10747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37211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4546"/>
            <a:ext cx="7848600" cy="1927225"/>
          </a:xfrm>
        </p:spPr>
        <p:txBody>
          <a:bodyPr anchor="b">
            <a:noAutofit/>
          </a:bodyPr>
          <a:lstStyle>
            <a:lvl1pPr algn="ct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192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D5828-2B6E-504F-942A-4E08B30682AF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75F62-126E-4949-91BC-B234F54A1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AA75-2068-EC41-B93D-33AC7A18EB74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DAC4A-D79E-C243-BE64-8184B4520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591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88" y="1016000"/>
            <a:ext cx="8521700" cy="22701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60BCE-24C4-8548-9A2A-E19EF7F0F11B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A0E88-5CD8-1C45-939E-E78A07360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989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0748E-F9AE-854A-AC70-10FF2220EB1F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B4F6-B423-D542-A950-3969CCFE5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99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2452A-C8CA-CE47-B0CF-D8DB8C9457CD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A606-702A-BC46-B3EA-34A29DB19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990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52728"/>
            <a:ext cx="8229600" cy="2522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7D507-A4FA-D644-B65D-55BD9524E7D0}" type="datetime1">
              <a:rPr lang="en-US" smtClean="0"/>
              <a:pPr/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F897-68F3-0546-8D90-49761E4A9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30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925" y="309563"/>
            <a:ext cx="9070975" cy="6507162"/>
          </a:xfrm>
          <a:prstGeom prst="roundRect">
            <a:avLst>
              <a:gd name="adj" fmla="val 1286"/>
            </a:avLst>
          </a:prstGeom>
          <a:solidFill>
            <a:srgbClr val="FAFAFA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2538"/>
            <a:ext cx="82296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D8D8F"/>
                </a:solidFill>
              </a:defRPr>
            </a:lvl1pPr>
          </a:lstStyle>
          <a:p>
            <a:fld id="{91985CE3-17DE-4E4F-B720-662F5C9957BA}" type="datetime1">
              <a:rPr lang="en-US" smtClean="0"/>
              <a:pPr/>
              <a:t>5/10/12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8D8F"/>
                </a:solidFill>
              </a:defRPr>
            </a:lvl1pPr>
          </a:lstStyle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8D8F"/>
                </a:solidFill>
              </a:defRPr>
            </a:lvl1pPr>
          </a:lstStyle>
          <a:p>
            <a:fld id="{96036142-144C-4C40-8885-AC4AC8E52218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gradFill>
            <a:gsLst>
              <a:gs pos="0">
                <a:srgbClr val="BCD3ED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latinLnBrk="1"/>
            <a:r>
              <a:rPr kumimoji="1" lang="en-US" sz="1200" b="1">
                <a:cs typeface="Arial Unicode MS" charset="0"/>
              </a:rPr>
              <a:t>Title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gradFill flip="none" rotWithShape="1">
            <a:gsLst>
              <a:gs pos="0">
                <a:srgbClr val="A50710">
                  <a:lumMod val="10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latinLnBrk="1"/>
            <a:r>
              <a:rPr kumimoji="1" lang="en-US" sz="1200" b="1">
                <a:solidFill>
                  <a:srgbClr val="F2F2F2"/>
                </a:solidFill>
                <a:cs typeface="Arial Unicode MS" charset="0"/>
              </a:rPr>
              <a:t>Efficient Timing Channel Protection for On-Chip Networks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3225" y="1131888"/>
            <a:ext cx="8335963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5B352E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charset="0"/>
        <a:buChar char="Ø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20.png"/><Relationship Id="rId7" Type="http://schemas.openxmlformats.org/officeDocument/2006/relationships/image" Target="../media/image30.pdf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6" Type="http://schemas.openxmlformats.org/officeDocument/2006/relationships/image" Target="../media/image20.png"/><Relationship Id="rId7" Type="http://schemas.openxmlformats.org/officeDocument/2006/relationships/image" Target="../media/image36.pdf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latin typeface="Calibri" charset="0"/>
              </a:rPr>
              <a:t>Efficient Timing Channel Protection for On-Chip Networks</a:t>
            </a:r>
          </a:p>
        </p:txBody>
      </p:sp>
      <p:sp>
        <p:nvSpPr>
          <p:cNvPr id="19459" name="Subtitle 5"/>
          <p:cNvSpPr>
            <a:spLocks noGrp="1"/>
          </p:cNvSpPr>
          <p:nvPr>
            <p:ph type="subTitle" idx="1"/>
          </p:nvPr>
        </p:nvSpPr>
        <p:spPr>
          <a:xfrm>
            <a:off x="672707" y="4198138"/>
            <a:ext cx="78486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57576E"/>
                </a:solidFill>
                <a:latin typeface="Calibri" charset="0"/>
              </a:rPr>
              <a:t>Yao </a:t>
            </a:r>
            <a:r>
              <a:rPr lang="en-US" dirty="0" smtClean="0">
                <a:solidFill>
                  <a:srgbClr val="57576E"/>
                </a:solidFill>
                <a:latin typeface="Calibri" charset="0"/>
              </a:rPr>
              <a:t>Wang and </a:t>
            </a:r>
            <a:r>
              <a:rPr lang="en-US" dirty="0">
                <a:solidFill>
                  <a:srgbClr val="57576E"/>
                </a:solidFill>
                <a:latin typeface="Calibri" charset="0"/>
              </a:rPr>
              <a:t>G. Edward Suh</a:t>
            </a:r>
          </a:p>
          <a:p>
            <a:pPr eaLnBrk="1" hangingPunct="1"/>
            <a:r>
              <a:rPr lang="en-US" dirty="0">
                <a:solidFill>
                  <a:srgbClr val="57576E"/>
                </a:solidFill>
                <a:latin typeface="Calibri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Channel through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10</a:t>
            </a:fld>
            <a:r>
              <a:rPr lang="en-US" dirty="0" smtClean="0"/>
              <a:t>/21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24657" y="4921303"/>
            <a:ext cx="330016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1175370" y="3281638"/>
            <a:ext cx="330016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7402" y="4990691"/>
            <a:ext cx="1977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HS demand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567739" y="480602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216" y="4806025"/>
            <a:ext cx="3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3241" y="139189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95529" y="3191399"/>
            <a:ext cx="2390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LS throughput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4955" y="1853560"/>
            <a:ext cx="258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High-Security Domain</a:t>
            </a:r>
          </a:p>
          <a:p>
            <a:r>
              <a:rPr lang="en-US" dirty="0" smtClean="0"/>
              <a:t>LS: Low-Security Domain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4200" y="2273186"/>
            <a:ext cx="2440755" cy="2143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24656" y="3136735"/>
            <a:ext cx="128371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216876" y="4029812"/>
            <a:ext cx="1782980" cy="1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4456" y="2957991"/>
            <a:ext cx="1658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HS ---&gt; LS</a:t>
            </a:r>
            <a:endParaRPr lang="en-US" sz="3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124200" y="3502367"/>
            <a:ext cx="2440755" cy="9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Multiply 26"/>
          <p:cNvSpPr/>
          <p:nvPr/>
        </p:nvSpPr>
        <p:spPr>
          <a:xfrm>
            <a:off x="5865856" y="3136735"/>
            <a:ext cx="307887" cy="298278"/>
          </a:xfrm>
          <a:prstGeom prst="mathMultiply">
            <a:avLst>
              <a:gd name="adj1" fmla="val 984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22446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Reversed Priority</a:t>
            </a:r>
          </a:p>
          <a:p>
            <a:pPr lvl="1"/>
            <a:r>
              <a:rPr lang="en-US" dirty="0" smtClean="0">
                <a:latin typeface="Calibri" charset="0"/>
              </a:rPr>
              <a:t>Assign high priority to low-security domain</a:t>
            </a:r>
          </a:p>
          <a:p>
            <a:pPr lvl="1"/>
            <a:r>
              <a:rPr lang="en-US" dirty="0" smtClean="0">
                <a:latin typeface="Calibri" charset="0"/>
              </a:rPr>
              <a:t>The behavior (throughput, latency) of low-security domain is not affected by high-security domain</a:t>
            </a:r>
            <a:endParaRPr lang="en-US" dirty="0">
              <a:latin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41463"/>
            <a:ext cx="82296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endParaRPr lang="en-US" sz="2800" dirty="0" smtClean="0"/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Static Limits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Low-security domain could initialize Denial-of-Service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DoS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) attack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Static limit controls the amount of traffic that low-security domain can send during a certain interval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Calibri" charset="0"/>
              </a:rPr>
              <a:t>Reversed Priority with Static Limits (RPSL)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A5CCEA4-F513-BE4C-9864-9A6B55526C97}" type="slidenum">
              <a:rPr lang="en-US" sz="1200" smtClean="0">
                <a:solidFill>
                  <a:srgbClr val="8D8D8F"/>
                </a:solidFill>
              </a:rPr>
              <a:pPr eaLnBrk="1" hangingPunct="1"/>
              <a:t>11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Implementation: Avoid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Priority-based separable allocator</a:t>
            </a:r>
          </a:p>
          <a:p>
            <a:pPr lvl="1"/>
            <a:r>
              <a:rPr lang="en-US" dirty="0" smtClean="0"/>
              <a:t>Input arbiter &amp; Output arbiter</a:t>
            </a:r>
          </a:p>
          <a:p>
            <a:r>
              <a:rPr lang="en-US" dirty="0" smtClean="0"/>
              <a:t>Static virtual channel allocation</a:t>
            </a:r>
          </a:p>
          <a:p>
            <a:pPr lvl="1"/>
            <a:r>
              <a:rPr lang="en-US" dirty="0" smtClean="0"/>
              <a:t>Avoid head-of-line blocking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12</a:t>
            </a:fld>
            <a:r>
              <a:rPr lang="en-US" dirty="0" smtClean="0"/>
              <a:t>/21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73331" y="3228360"/>
            <a:ext cx="3404026" cy="324864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Router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0888" y="4367641"/>
            <a:ext cx="691173" cy="181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974082" y="445404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09203" y="445092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259190" y="4454042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397426" y="4454043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30888" y="4607641"/>
            <a:ext cx="691173" cy="181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2974082" y="469404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109203" y="469092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259190" y="4694042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397426" y="4694043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39528" y="4852679"/>
            <a:ext cx="691173" cy="181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982722" y="4939079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117843" y="4935959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267830" y="4939080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406066" y="493908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39528" y="5097721"/>
            <a:ext cx="691173" cy="181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982722" y="518412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3117843" y="5181001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267830" y="5184122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406066" y="5184123"/>
            <a:ext cx="181440" cy="86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8532" y="4078881"/>
            <a:ext cx="1234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Virtual Channels</a:t>
            </a:r>
            <a:endParaRPr lang="en-US" sz="1200" b="1" dirty="0"/>
          </a:p>
        </p:txBody>
      </p:sp>
      <p:sp>
        <p:nvSpPr>
          <p:cNvPr id="29" name="Right Arrow 28"/>
          <p:cNvSpPr/>
          <p:nvPr/>
        </p:nvSpPr>
        <p:spPr>
          <a:xfrm>
            <a:off x="645848" y="4607642"/>
            <a:ext cx="2127483" cy="3090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92753" y="426423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link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01308" y="431024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01308" y="4546639"/>
            <a:ext cx="26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01308" y="478596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01308" y="503412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2930887" y="4367642"/>
            <a:ext cx="699813" cy="1783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22248" y="4610764"/>
            <a:ext cx="699813" cy="1783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30888" y="4858721"/>
            <a:ext cx="699813" cy="178319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30888" y="5100844"/>
            <a:ext cx="699813" cy="178319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499453" y="3456922"/>
            <a:ext cx="699813" cy="1783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08093" y="4221081"/>
            <a:ext cx="699813" cy="178319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67517" y="3635241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7517" y="4375559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3" grpId="0" animBg="1"/>
      <p:bldP spid="18" grpId="0" animBg="1"/>
      <p:bldP spid="23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224462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Static limit control mechanism</a:t>
            </a:r>
          </a:p>
          <a:p>
            <a:pPr lvl="1">
              <a:defRPr/>
            </a:pPr>
            <a:r>
              <a:rPr lang="en-US" dirty="0" smtClean="0"/>
              <a:t>Counter &amp; Control logic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 to both input and output arbiter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Implementation: Avoid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NOCS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13</a:t>
            </a:fld>
            <a:r>
              <a:rPr lang="en-US" dirty="0" smtClean="0"/>
              <a:t>/21</a:t>
            </a:r>
            <a:endParaRPr lang="en-US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39601" y="2411024"/>
            <a:ext cx="1029967" cy="1828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Priority-based Arbiter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1017" y="4595441"/>
            <a:ext cx="979919" cy="4673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Counter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710193" y="2817394"/>
            <a:ext cx="829408" cy="109728"/>
          </a:xfrm>
          <a:prstGeom prst="righ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10193" y="3100617"/>
            <a:ext cx="829408" cy="109728"/>
          </a:xfrm>
          <a:prstGeom prst="righ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10193" y="3371385"/>
            <a:ext cx="829408" cy="109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10193" y="3654608"/>
            <a:ext cx="829408" cy="109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5028" y="307699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Requests</a:t>
            </a:r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>
            <a:off x="4569568" y="3261657"/>
            <a:ext cx="829408" cy="109728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60167" y="261532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Winning</a:t>
            </a:r>
          </a:p>
          <a:p>
            <a:r>
              <a:rPr lang="en-US" b="1" dirty="0" smtClean="0"/>
              <a:t>Request</a:t>
            </a:r>
            <a:endParaRPr lang="en-US" b="1" dirty="0"/>
          </a:p>
        </p:txBody>
      </p:sp>
      <p:sp>
        <p:nvSpPr>
          <p:cNvPr id="15" name="Bent-Up Arrow 14"/>
          <p:cNvSpPr/>
          <p:nvPr/>
        </p:nvSpPr>
        <p:spPr>
          <a:xfrm flipV="1">
            <a:off x="4569567" y="3856784"/>
            <a:ext cx="1218698" cy="731520"/>
          </a:xfrm>
          <a:prstGeom prst="bentUpArrow">
            <a:avLst>
              <a:gd name="adj1" fmla="val 6102"/>
              <a:gd name="adj2" fmla="val 9056"/>
              <a:gd name="adj3" fmla="val 155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4741753" y="4774250"/>
            <a:ext cx="414704" cy="10972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3970065" y="4298120"/>
            <a:ext cx="226321" cy="10972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35921" y="4479493"/>
            <a:ext cx="1303024" cy="6707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Static limit Control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6330" y="2520752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6330" y="3261070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240056" y="3146311"/>
            <a:ext cx="829408" cy="109728"/>
          </a:xfrm>
          <a:prstGeom prst="righ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240056" y="2411024"/>
            <a:ext cx="829408" cy="109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16879" y="5150222"/>
            <a:ext cx="184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Input Arbiter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One-Way 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14</a:t>
            </a:fld>
            <a:r>
              <a:rPr lang="en-US" dirty="0" smtClean="0"/>
              <a:t>/21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98890" y="2829235"/>
            <a:ext cx="334827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89969" y="2819351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17039" y="1707452"/>
            <a:ext cx="116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BW</a:t>
            </a:r>
          </a:p>
          <a:p>
            <a:pPr algn="ctr"/>
            <a:r>
              <a:rPr lang="en-US" b="1" dirty="0" smtClean="0"/>
              <a:t>Utilization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355014" y="1805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BW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999394" y="1112838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80152" y="2516308"/>
            <a:ext cx="3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3642600" y="1633739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3641012" y="2464659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2143" y="1156707"/>
            <a:ext cx="230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Round-robin Allocator</a:t>
            </a:r>
            <a:endParaRPr lang="en-US" b="1" dirty="0"/>
          </a:p>
        </p:txBody>
      </p:sp>
      <p:sp>
        <p:nvSpPr>
          <p:cNvPr id="61" name="Rounded Rectangle 60"/>
          <p:cNvSpPr>
            <a:spLocks/>
          </p:cNvSpPr>
          <p:nvPr/>
        </p:nvSpPr>
        <p:spPr>
          <a:xfrm>
            <a:off x="1376907" y="2357680"/>
            <a:ext cx="731520" cy="36576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LS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62" name="Rounded Rectangle 61"/>
          <p:cNvSpPr>
            <a:spLocks/>
          </p:cNvSpPr>
          <p:nvPr/>
        </p:nvSpPr>
        <p:spPr>
          <a:xfrm>
            <a:off x="1376907" y="1629861"/>
            <a:ext cx="731520" cy="365760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HS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1376907" y="2006749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 flipV="1">
            <a:off x="1906376" y="1991920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98890" y="2710596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8890" y="1384364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342035" y="3221706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342035" y="4666577"/>
            <a:ext cx="334827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89969" y="4666577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4342035" y="4547938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460184" y="3544794"/>
            <a:ext cx="116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BW</a:t>
            </a:r>
          </a:p>
          <a:p>
            <a:pPr algn="ctr"/>
            <a:r>
              <a:rPr lang="en-US" b="1" dirty="0" smtClean="0"/>
              <a:t>Utilization</a:t>
            </a:r>
            <a:endParaRPr lang="en-US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298159" y="364281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BW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942539" y="29501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23297" y="4353650"/>
            <a:ext cx="3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5400000" flipH="1" flipV="1">
            <a:off x="3585745" y="3471081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H="1">
            <a:off x="3584157" y="4302001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02143" y="295018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Temporal Network Partitioning</a:t>
            </a:r>
            <a:endParaRPr lang="en-US" b="1" dirty="0"/>
          </a:p>
        </p:txBody>
      </p:sp>
      <p:sp>
        <p:nvSpPr>
          <p:cNvPr id="97" name="Rounded Rectangle 96"/>
          <p:cNvSpPr>
            <a:spLocks/>
          </p:cNvSpPr>
          <p:nvPr/>
        </p:nvSpPr>
        <p:spPr>
          <a:xfrm>
            <a:off x="1320052" y="4136724"/>
            <a:ext cx="731520" cy="36576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LS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98" name="Rounded Rectangle 97"/>
          <p:cNvSpPr>
            <a:spLocks/>
          </p:cNvSpPr>
          <p:nvPr/>
        </p:nvSpPr>
        <p:spPr>
          <a:xfrm>
            <a:off x="1320052" y="3386864"/>
            <a:ext cx="731520" cy="365760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HS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99" name="Down Arrow 98"/>
          <p:cNvSpPr/>
          <p:nvPr/>
        </p:nvSpPr>
        <p:spPr>
          <a:xfrm>
            <a:off x="1320052" y="3778594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wn Arrow 99"/>
          <p:cNvSpPr/>
          <p:nvPr/>
        </p:nvSpPr>
        <p:spPr>
          <a:xfrm flipV="1">
            <a:off x="1849521" y="3763765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ultiply 104"/>
          <p:cNvSpPr/>
          <p:nvPr/>
        </p:nvSpPr>
        <p:spPr>
          <a:xfrm>
            <a:off x="1264226" y="3850452"/>
            <a:ext cx="314732" cy="30412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ultiply 105"/>
          <p:cNvSpPr/>
          <p:nvPr/>
        </p:nvSpPr>
        <p:spPr>
          <a:xfrm>
            <a:off x="1793695" y="3853282"/>
            <a:ext cx="314732" cy="30412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Curved Connector 124"/>
          <p:cNvCxnSpPr/>
          <p:nvPr/>
        </p:nvCxnSpPr>
        <p:spPr>
          <a:xfrm flipV="1">
            <a:off x="4438787" y="1707452"/>
            <a:ext cx="420053" cy="17725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>
            <a:off x="4858840" y="1707452"/>
            <a:ext cx="432966" cy="36478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291806" y="2077439"/>
            <a:ext cx="509938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>
            <a:off x="5801744" y="2079027"/>
            <a:ext cx="692745" cy="265134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/>
          <p:nvPr/>
        </p:nvCxnSpPr>
        <p:spPr>
          <a:xfrm flipV="1">
            <a:off x="6494489" y="1867747"/>
            <a:ext cx="1021756" cy="486037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/>
          <p:nvPr/>
        </p:nvCxnSpPr>
        <p:spPr>
          <a:xfrm flipV="1">
            <a:off x="4438787" y="1805468"/>
            <a:ext cx="420053" cy="40981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/>
          <p:nvPr/>
        </p:nvCxnSpPr>
        <p:spPr>
          <a:xfrm>
            <a:off x="4858840" y="1805468"/>
            <a:ext cx="432966" cy="26676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5291806" y="2079027"/>
            <a:ext cx="509938" cy="8034"/>
          </a:xfrm>
          <a:prstGeom prst="line">
            <a:avLst/>
          </a:prstGeom>
          <a:ln>
            <a:solidFill>
              <a:schemeClr val="accent1">
                <a:alpha val="4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/>
          <p:nvPr/>
        </p:nvCxnSpPr>
        <p:spPr>
          <a:xfrm>
            <a:off x="5801744" y="2079027"/>
            <a:ext cx="461830" cy="43728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/>
          <p:nvPr/>
        </p:nvCxnSpPr>
        <p:spPr>
          <a:xfrm flipV="1">
            <a:off x="6263574" y="2344161"/>
            <a:ext cx="1251082" cy="1721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4162137" y="1635327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268458" y="1617578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4171889" y="2462939"/>
            <a:ext cx="495313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7333739" y="2534703"/>
            <a:ext cx="361836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338064" y="3916368"/>
            <a:ext cx="3117355" cy="1588"/>
          </a:xfrm>
          <a:prstGeom prst="line">
            <a:avLst/>
          </a:prstGeom>
          <a:ln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/>
          <p:nvPr/>
        </p:nvCxnSpPr>
        <p:spPr>
          <a:xfrm flipV="1">
            <a:off x="4379550" y="3544793"/>
            <a:ext cx="420053" cy="17725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58"/>
          <p:cNvCxnSpPr/>
          <p:nvPr/>
        </p:nvCxnSpPr>
        <p:spPr>
          <a:xfrm>
            <a:off x="4799603" y="3544793"/>
            <a:ext cx="432966" cy="36478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232569" y="3914780"/>
            <a:ext cx="509938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61"/>
          <p:cNvCxnSpPr/>
          <p:nvPr/>
        </p:nvCxnSpPr>
        <p:spPr>
          <a:xfrm flipV="1">
            <a:off x="6858000" y="3705090"/>
            <a:ext cx="599008" cy="204483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/>
          <p:nvPr/>
        </p:nvCxnSpPr>
        <p:spPr>
          <a:xfrm flipV="1">
            <a:off x="4379550" y="3909573"/>
            <a:ext cx="277239" cy="14305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232569" y="3916368"/>
            <a:ext cx="509938" cy="8034"/>
          </a:xfrm>
          <a:prstGeom prst="line">
            <a:avLst/>
          </a:prstGeom>
          <a:ln>
            <a:solidFill>
              <a:schemeClr val="accent1">
                <a:alpha val="4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urved Connector 165"/>
          <p:cNvCxnSpPr/>
          <p:nvPr/>
        </p:nvCxnSpPr>
        <p:spPr>
          <a:xfrm flipV="1">
            <a:off x="6204337" y="4181502"/>
            <a:ext cx="1251082" cy="1721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4102900" y="3472668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7209221" y="3454919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4112652" y="4300280"/>
            <a:ext cx="495313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7274502" y="4372044"/>
            <a:ext cx="361836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urved Connector 170"/>
          <p:cNvCxnSpPr/>
          <p:nvPr/>
        </p:nvCxnSpPr>
        <p:spPr>
          <a:xfrm>
            <a:off x="5742507" y="3909573"/>
            <a:ext cx="461830" cy="43728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4314675" y="6439379"/>
            <a:ext cx="334827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7189969" y="6440967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7432824" y="5317596"/>
            <a:ext cx="116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BW</a:t>
            </a:r>
          </a:p>
          <a:p>
            <a:pPr algn="ctr"/>
            <a:r>
              <a:rPr lang="en-US" b="1" dirty="0" smtClean="0"/>
              <a:t>Utilization</a:t>
            </a:r>
            <a:endParaRPr lang="en-US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3270799" y="54156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BW</a:t>
            </a:r>
            <a:endParaRPr lang="en-US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915179" y="4722982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895937" y="6126452"/>
            <a:ext cx="3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rot="5400000" flipH="1" flipV="1">
            <a:off x="3558385" y="5243883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16200000" flipH="1">
            <a:off x="3556797" y="6074803"/>
            <a:ext cx="5003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>
            <a:spLocks/>
          </p:cNvSpPr>
          <p:nvPr/>
        </p:nvSpPr>
        <p:spPr>
          <a:xfrm>
            <a:off x="1292692" y="5864779"/>
            <a:ext cx="731520" cy="36576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LS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181" name="Rounded Rectangle 180"/>
          <p:cNvSpPr>
            <a:spLocks/>
          </p:cNvSpPr>
          <p:nvPr/>
        </p:nvSpPr>
        <p:spPr>
          <a:xfrm>
            <a:off x="1292692" y="5114919"/>
            <a:ext cx="731520" cy="365760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92934"/>
                </a:solidFill>
              </a:rPr>
              <a:t>HS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182" name="Down Arrow 181"/>
          <p:cNvSpPr/>
          <p:nvPr/>
        </p:nvSpPr>
        <p:spPr>
          <a:xfrm>
            <a:off x="1292692" y="5506649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Down Arrow 182"/>
          <p:cNvSpPr/>
          <p:nvPr/>
        </p:nvSpPr>
        <p:spPr>
          <a:xfrm flipV="1">
            <a:off x="1822161" y="5491820"/>
            <a:ext cx="202051" cy="36576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4314675" y="6320740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4314675" y="4994508"/>
            <a:ext cx="311735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/>
          <p:nvPr/>
        </p:nvCxnSpPr>
        <p:spPr>
          <a:xfrm flipV="1">
            <a:off x="4354572" y="5317596"/>
            <a:ext cx="420053" cy="17725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/>
          <p:nvPr/>
        </p:nvCxnSpPr>
        <p:spPr>
          <a:xfrm>
            <a:off x="4774625" y="5317596"/>
            <a:ext cx="432966" cy="36478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207591" y="5687583"/>
            <a:ext cx="509938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urved Connector 188"/>
          <p:cNvCxnSpPr/>
          <p:nvPr/>
        </p:nvCxnSpPr>
        <p:spPr>
          <a:xfrm>
            <a:off x="5717529" y="5689171"/>
            <a:ext cx="692745" cy="265134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/>
          <p:cNvCxnSpPr/>
          <p:nvPr/>
        </p:nvCxnSpPr>
        <p:spPr>
          <a:xfrm flipV="1">
            <a:off x="6410274" y="5477891"/>
            <a:ext cx="1021756" cy="486037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5207591" y="5689171"/>
            <a:ext cx="509938" cy="8034"/>
          </a:xfrm>
          <a:prstGeom prst="line">
            <a:avLst/>
          </a:prstGeom>
          <a:ln>
            <a:solidFill>
              <a:schemeClr val="accent1">
                <a:alpha val="4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Curved Connector 193"/>
          <p:cNvCxnSpPr/>
          <p:nvPr/>
        </p:nvCxnSpPr>
        <p:spPr>
          <a:xfrm>
            <a:off x="5717529" y="5689171"/>
            <a:ext cx="461830" cy="43728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/>
          <p:cNvCxnSpPr/>
          <p:nvPr/>
        </p:nvCxnSpPr>
        <p:spPr>
          <a:xfrm flipV="1">
            <a:off x="6179359" y="5954305"/>
            <a:ext cx="1251082" cy="1721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4077922" y="5245471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7184243" y="5227722"/>
            <a:ext cx="498750" cy="15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087674" y="6073083"/>
            <a:ext cx="495313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6200000" flipH="1">
            <a:off x="7249524" y="6144847"/>
            <a:ext cx="361836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457200" y="4679990"/>
            <a:ext cx="64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RPSL</a:t>
            </a:r>
            <a:endParaRPr lang="en-US" b="1" dirty="0"/>
          </a:p>
        </p:txBody>
      </p:sp>
      <p:cxnSp>
        <p:nvCxnSpPr>
          <p:cNvPr id="202" name="Straight Connector 201"/>
          <p:cNvCxnSpPr/>
          <p:nvPr/>
        </p:nvCxnSpPr>
        <p:spPr>
          <a:xfrm>
            <a:off x="4668790" y="3909573"/>
            <a:ext cx="623016" cy="62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717529" y="3916368"/>
            <a:ext cx="1140471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326503" y="5689171"/>
            <a:ext cx="3117355" cy="1588"/>
          </a:xfrm>
          <a:prstGeom prst="line">
            <a:avLst/>
          </a:prstGeom>
          <a:ln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Curved Connector 210"/>
          <p:cNvCxnSpPr/>
          <p:nvPr/>
        </p:nvCxnSpPr>
        <p:spPr>
          <a:xfrm flipV="1">
            <a:off x="4314675" y="5685738"/>
            <a:ext cx="277239" cy="14305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603915" y="5685738"/>
            <a:ext cx="623016" cy="62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Multiply 217"/>
          <p:cNvSpPr/>
          <p:nvPr/>
        </p:nvSpPr>
        <p:spPr>
          <a:xfrm>
            <a:off x="1240018" y="5575093"/>
            <a:ext cx="314732" cy="30412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/>
          </p:cNvSpPr>
          <p:nvPr/>
        </p:nvSpPr>
        <p:spPr>
          <a:xfrm>
            <a:off x="6859456" y="264042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>
            <a:spLocks/>
          </p:cNvSpPr>
          <p:nvPr/>
        </p:nvSpPr>
        <p:spPr>
          <a:xfrm>
            <a:off x="8198465" y="264042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2" name="Straight Connector 221"/>
          <p:cNvCxnSpPr>
            <a:cxnSpLocks/>
          </p:cNvCxnSpPr>
          <p:nvPr/>
        </p:nvCxnSpPr>
        <p:spPr>
          <a:xfrm>
            <a:off x="7683200" y="664199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cxnSpLocks/>
          </p:cNvCxnSpPr>
          <p:nvPr/>
        </p:nvCxnSpPr>
        <p:spPr>
          <a:xfrm flipV="1">
            <a:off x="7318430" y="445482"/>
            <a:ext cx="1166354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cxnSpLocks/>
          </p:cNvCxnSpPr>
          <p:nvPr/>
        </p:nvCxnSpPr>
        <p:spPr>
          <a:xfrm>
            <a:off x="7318430" y="825642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>
            <a:spLocks/>
          </p:cNvSpPr>
          <p:nvPr/>
        </p:nvSpPr>
        <p:spPr>
          <a:xfrm>
            <a:off x="7747160" y="787375"/>
            <a:ext cx="39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>
            <a:spLocks/>
          </p:cNvSpPr>
          <p:nvPr/>
        </p:nvSpPr>
        <p:spPr>
          <a:xfrm>
            <a:off x="7747160" y="85772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618100" y="3778594"/>
            <a:ext cx="448988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954864" y="3787386"/>
            <a:ext cx="904591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042193" y="5735393"/>
            <a:ext cx="904591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550131" y="5552189"/>
            <a:ext cx="448988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656789" y="1748480"/>
            <a:ext cx="448988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081472" y="2137760"/>
            <a:ext cx="904591" cy="27403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66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43" grpId="0"/>
      <p:bldP spid="48" grpId="0"/>
      <p:bldP spid="49" grpId="0"/>
      <p:bldP spid="55" grpId="0"/>
      <p:bldP spid="61" grpId="0" animBg="1"/>
      <p:bldP spid="62" grpId="0" animBg="1"/>
      <p:bldP spid="63" grpId="0" animBg="1"/>
      <p:bldP spid="64" grpId="0" animBg="1"/>
      <p:bldP spid="80" grpId="0"/>
      <p:bldP spid="90" grpId="0"/>
      <p:bldP spid="91" grpId="0"/>
      <p:bldP spid="92" grpId="0"/>
      <p:bldP spid="93" grpId="0"/>
      <p:bldP spid="96" grpId="0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73" grpId="0"/>
      <p:bldP spid="174" grpId="0"/>
      <p:bldP spid="175" grpId="0"/>
      <p:bldP spid="176" grpId="0"/>
      <p:bldP spid="177" grpId="0"/>
      <p:bldP spid="180" grpId="0" animBg="1"/>
      <p:bldP spid="181" grpId="0" animBg="1"/>
      <p:bldP spid="182" grpId="0" animBg="1"/>
      <p:bldP spid="183" grpId="0" animBg="1"/>
      <p:bldP spid="200" grpId="0"/>
      <p:bldP spid="218" grpId="0" animBg="1"/>
      <p:bldP spid="107" grpId="0" animBg="1"/>
      <p:bldP spid="108" grpId="0" animBg="1"/>
      <p:bldP spid="109" grpId="0" animBg="1"/>
      <p:bldP spid="110" grpId="0" animBg="1"/>
      <p:bldP spid="113" grpId="0" animBg="1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Experimental Setup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Goals of experiments</a:t>
            </a:r>
          </a:p>
          <a:p>
            <a:pPr lvl="1"/>
            <a:r>
              <a:rPr lang="en-US" dirty="0" smtClean="0">
                <a:latin typeface="Calibri" charset="0"/>
              </a:rPr>
              <a:t>Timing channel protection</a:t>
            </a:r>
          </a:p>
          <a:p>
            <a:pPr lvl="1"/>
            <a:r>
              <a:rPr lang="en-US" dirty="0" err="1" smtClean="0">
                <a:latin typeface="Calibri" charset="0"/>
              </a:rPr>
              <a:t>DoS</a:t>
            </a:r>
            <a:r>
              <a:rPr lang="en-US" dirty="0" smtClean="0">
                <a:latin typeface="Calibri" charset="0"/>
              </a:rPr>
              <a:t> protection</a:t>
            </a:r>
          </a:p>
          <a:p>
            <a:pPr lvl="1"/>
            <a:r>
              <a:rPr lang="en-US" dirty="0" smtClean="0">
                <a:latin typeface="Calibri" charset="0"/>
              </a:rPr>
              <a:t>Performance overhead 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Darsim</a:t>
            </a:r>
            <a:r>
              <a:rPr lang="en-US" dirty="0" smtClean="0">
                <a:latin typeface="Calibri" charset="0"/>
              </a:rPr>
              <a:t>: cycle-level </a:t>
            </a:r>
            <a:r>
              <a:rPr lang="en-US" dirty="0" err="1" smtClean="0">
                <a:latin typeface="Calibri" charset="0"/>
              </a:rPr>
              <a:t>NoC</a:t>
            </a:r>
            <a:r>
              <a:rPr lang="en-US" dirty="0" smtClean="0">
                <a:latin typeface="Calibri" charset="0"/>
              </a:rPr>
              <a:t> simulator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Comparison of three schemes</a:t>
            </a:r>
          </a:p>
          <a:p>
            <a:pPr lvl="1"/>
            <a:r>
              <a:rPr lang="en-US" dirty="0" smtClean="0">
                <a:latin typeface="Calibri" charset="0"/>
              </a:rPr>
              <a:t>Round-robin allocator (ISLIP)</a:t>
            </a:r>
          </a:p>
          <a:p>
            <a:pPr lvl="1"/>
            <a:r>
              <a:rPr lang="en-US" dirty="0" smtClean="0">
                <a:latin typeface="Calibri" charset="0"/>
              </a:rPr>
              <a:t>Temporal Network Partitioning (TNP)</a:t>
            </a:r>
          </a:p>
          <a:p>
            <a:pPr lvl="1"/>
            <a:r>
              <a:rPr lang="en-US" dirty="0" smtClean="0">
                <a:latin typeface="Calibri" charset="0"/>
              </a:rPr>
              <a:t>Reversed Priority with Static Limits (RPSL)</a:t>
            </a:r>
          </a:p>
          <a:p>
            <a:pPr lvl="1"/>
            <a:endParaRPr lang="en-US" dirty="0" smtClean="0">
              <a:latin typeface="Calibri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C9D9D7-12F9-984A-B9DF-6D2ECA92BBBB}" type="slidenum">
              <a:rPr lang="en-US" sz="1200" smtClean="0">
                <a:solidFill>
                  <a:srgbClr val="8D8D8F"/>
                </a:solidFill>
              </a:rPr>
              <a:pPr eaLnBrk="1" hangingPunct="1"/>
              <a:t>15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Timing </a:t>
            </a:r>
            <a:r>
              <a:rPr lang="en-US" sz="4000" dirty="0" smtClean="0">
                <a:latin typeface="Calibri" charset="0"/>
              </a:rPr>
              <a:t>Channel: No Protection </a:t>
            </a:r>
            <a:endParaRPr lang="en-US" sz="4000" dirty="0">
              <a:latin typeface="Calibri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Simple network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Round-robin allocator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8256A13-5E49-3540-B299-8DCC8DFA7C2B}" type="slidenum">
              <a:rPr lang="en-US" sz="1200" smtClean="0">
                <a:solidFill>
                  <a:srgbClr val="8D8D8F"/>
                </a:solidFill>
              </a:rPr>
              <a:pPr eaLnBrk="1" hangingPunct="1"/>
              <a:t>16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401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5155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4164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2918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97297" y="2058520"/>
            <a:ext cx="3818730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24129" y="2447320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21825" y="2055344"/>
            <a:ext cx="6233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49890" y="2296652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8899" y="2295064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07653" y="2293476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1859" y="1893761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1859" y="2298240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21825" y="2474828"/>
            <a:ext cx="623361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06926" y="1680548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1623" y="24143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6" name="Picture 35" descr="Simple_result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3271034"/>
            <a:ext cx="3872307" cy="2743200"/>
          </a:xfrm>
          <a:prstGeom prst="rect">
            <a:avLst/>
          </a:prstGeom>
        </p:spPr>
      </p:pic>
      <p:pic>
        <p:nvPicPr>
          <p:cNvPr id="37" name="Picture 36" descr="Simple_resultB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39062" y="3271034"/>
            <a:ext cx="387230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Timing </a:t>
            </a:r>
            <a:r>
              <a:rPr lang="en-US" sz="4000" dirty="0" smtClean="0">
                <a:latin typeface="Calibri" charset="0"/>
              </a:rPr>
              <a:t>Channel: Two-way Protection</a:t>
            </a:r>
            <a:endParaRPr lang="en-US" sz="4000" dirty="0">
              <a:latin typeface="Calibri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Simple network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Temporal Network Partitioning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8256A13-5E49-3540-B299-8DCC8DFA7C2B}" type="slidenum">
              <a:rPr lang="en-US" sz="1200" smtClean="0">
                <a:solidFill>
                  <a:srgbClr val="8D8D8F"/>
                </a:solidFill>
              </a:rPr>
              <a:pPr eaLnBrk="1" hangingPunct="1"/>
              <a:t>17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401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5155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4164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2918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21825" y="2055344"/>
            <a:ext cx="6233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49890" y="2296652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8899" y="2295064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07653" y="2293476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1859" y="1893761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1859" y="2298240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21825" y="2474828"/>
            <a:ext cx="623361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97297" y="2058520"/>
            <a:ext cx="3818730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24129" y="2447320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899" y="1680548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9275" y="24143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" name="Picture 39" descr="Simple_resultAB_VC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3366460"/>
            <a:ext cx="3872307" cy="2743200"/>
          </a:xfrm>
          <a:prstGeom prst="rect">
            <a:avLst/>
          </a:prstGeom>
        </p:spPr>
      </p:pic>
      <p:pic>
        <p:nvPicPr>
          <p:cNvPr id="42" name="Picture 41" descr="Simple_resultBA_VC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09032" y="3366460"/>
            <a:ext cx="3872307" cy="2743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5400000">
            <a:off x="5566430" y="4998155"/>
            <a:ext cx="336766" cy="1740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426497" y="5474854"/>
            <a:ext cx="442606" cy="158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24785" y="5281499"/>
            <a:ext cx="623809" cy="158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21825" y="4732118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0.4/1.0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Timing </a:t>
            </a:r>
            <a:r>
              <a:rPr lang="en-US" sz="4000" dirty="0" smtClean="0">
                <a:latin typeface="Calibri" charset="0"/>
              </a:rPr>
              <a:t>Channel: One-way Protection</a:t>
            </a:r>
            <a:endParaRPr lang="en-US" sz="4000" dirty="0">
              <a:latin typeface="Calibri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Simple network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Reversed Priority with Static Limits (Static limit = 0.8)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8256A13-5E49-3540-B299-8DCC8DFA7C2B}" type="slidenum">
              <a:rPr lang="en-US" sz="1200" smtClean="0">
                <a:solidFill>
                  <a:srgbClr val="8D8D8F"/>
                </a:solidFill>
              </a:rPr>
              <a:pPr eaLnBrk="1" hangingPunct="1"/>
              <a:t>18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401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5155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4164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2918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21825" y="2055344"/>
            <a:ext cx="6233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49890" y="2296652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8899" y="2295064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07653" y="2293476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1859" y="1893761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1859" y="2298240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21825" y="2474828"/>
            <a:ext cx="623361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97297" y="2058520"/>
            <a:ext cx="3818730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24129" y="2447320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899" y="1680548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3975" y="24143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" name="Picture 39" descr="Simple_resultAB_Qo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3409660"/>
            <a:ext cx="3872307" cy="2743200"/>
          </a:xfrm>
          <a:prstGeom prst="rect">
            <a:avLst/>
          </a:prstGeom>
        </p:spPr>
      </p:pic>
      <p:pic>
        <p:nvPicPr>
          <p:cNvPr id="42" name="Picture 41" descr="Simple_resultBA_Qo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8486" y="3409660"/>
            <a:ext cx="3872307" cy="27432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 flipH="1" flipV="1">
            <a:off x="4761796" y="4897540"/>
            <a:ext cx="1693453" cy="158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83919" y="4051607"/>
            <a:ext cx="623809" cy="158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566430" y="3796212"/>
            <a:ext cx="336766" cy="1740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21826" y="3409660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1.0/1.0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charset="0"/>
              </a:rPr>
              <a:t>Performance</a:t>
            </a:r>
            <a:endParaRPr lang="en-US" sz="4000" dirty="0">
              <a:latin typeface="Calibri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Applications show </a:t>
            </a:r>
            <a:r>
              <a:rPr lang="en-US" dirty="0" err="1" smtClean="0">
                <a:latin typeface="Calibri" charset="0"/>
              </a:rPr>
              <a:t>bursty</a:t>
            </a:r>
            <a:r>
              <a:rPr lang="en-US" dirty="0" smtClean="0">
                <a:latin typeface="Calibri" charset="0"/>
              </a:rPr>
              <a:t> traffic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RPSL is efficient for </a:t>
            </a:r>
            <a:r>
              <a:rPr lang="en-US" dirty="0" err="1" smtClean="0">
                <a:latin typeface="Calibri" charset="0"/>
              </a:rPr>
              <a:t>bursty</a:t>
            </a:r>
            <a:r>
              <a:rPr lang="en-US" dirty="0" smtClean="0">
                <a:latin typeface="Calibri" charset="0"/>
              </a:rPr>
              <a:t> traffic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FCB66E-EA82-0443-B547-7796D97CC90F}" type="slidenum">
              <a:rPr lang="en-US" sz="1200" smtClean="0">
                <a:solidFill>
                  <a:srgbClr val="8D8D8F"/>
                </a:solidFill>
              </a:rPr>
              <a:pPr eaLnBrk="1" hangingPunct="1"/>
              <a:t>19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11" name="Picture 10" descr="Splash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30388" y="1923305"/>
            <a:ext cx="3987623" cy="3286955"/>
          </a:xfrm>
          <a:prstGeom prst="rect">
            <a:avLst/>
          </a:prstGeom>
        </p:spPr>
      </p:pic>
      <p:pic>
        <p:nvPicPr>
          <p:cNvPr id="14" name="Picture 13" descr="clou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840" y="303900"/>
            <a:ext cx="2560320" cy="25603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17680" y="338460"/>
            <a:ext cx="1234440" cy="123444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57160" y="338460"/>
            <a:ext cx="1234440" cy="24183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17680" y="1582860"/>
            <a:ext cx="1234440" cy="11739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41593" y="1035738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HIGH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093" y="27568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LOW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5" name="Picture 24" descr="performan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56" y="1923305"/>
            <a:ext cx="4212055" cy="373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224462"/>
          </a:xfrm>
        </p:spPr>
        <p:txBody>
          <a:bodyPr/>
          <a:lstStyle/>
          <a:p>
            <a:r>
              <a:rPr lang="en-US" smtClean="0">
                <a:latin typeface="Calibri" charset="0"/>
              </a:rPr>
              <a:t>Future large-scale multi-cores will be shared among multiple applications / virtual machines</a:t>
            </a:r>
          </a:p>
          <a:p>
            <a:pPr>
              <a:buNone/>
            </a:pPr>
            <a:endParaRPr lang="en-US" smtClean="0">
              <a:latin typeface="Calibri" charset="0"/>
            </a:endParaRPr>
          </a:p>
          <a:p>
            <a:pPr>
              <a:buNone/>
            </a:pPr>
            <a:r>
              <a:rPr lang="en-US" smtClean="0">
                <a:latin typeface="Calibri" charset="0"/>
              </a:rPr>
              <a:t> </a:t>
            </a:r>
            <a:endParaRPr lang="en-US" dirty="0" smtClean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Calibri" charset="0"/>
              </a:rPr>
              <a:t>On-Chip Networks are Shared Resources</a:t>
            </a:r>
            <a:endParaRPr lang="en-US" sz="3600" dirty="0">
              <a:latin typeface="Calibri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98E7880-D5F0-F643-A214-78037A9B68C9}" type="slidenum">
              <a:rPr lang="en-US" sz="1200" smtClean="0">
                <a:solidFill>
                  <a:srgbClr val="8D8D8F"/>
                </a:solidFill>
              </a:rPr>
              <a:pPr eaLnBrk="1" hangingPunct="1"/>
              <a:t>2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9" name="Picture 8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59" y="2490785"/>
            <a:ext cx="3657600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10217" y="2660650"/>
            <a:ext cx="1659078" cy="167823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8915" y="2660649"/>
            <a:ext cx="1645271" cy="3291683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20947" y="4338880"/>
            <a:ext cx="1648347" cy="1613452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01799" y="2306119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Virtual Machine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6875" y="595233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Virtual Machine B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Related Work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</a:rPr>
              <a:t>Side-channel </a:t>
            </a:r>
            <a:r>
              <a:rPr lang="en-US" dirty="0" smtClean="0">
                <a:latin typeface="Calibri" charset="0"/>
              </a:rPr>
              <a:t>protection</a:t>
            </a:r>
          </a:p>
          <a:p>
            <a:pPr lvl="1"/>
            <a:r>
              <a:rPr lang="en-US" dirty="0" smtClean="0">
                <a:latin typeface="Calibri" charset="0"/>
              </a:rPr>
              <a:t>Shared resources are prone to side-channel attacks, e.g. shared caches, branch prediction</a:t>
            </a:r>
          </a:p>
          <a:p>
            <a:pPr lvl="1"/>
            <a:r>
              <a:rPr lang="en-US" dirty="0" smtClean="0">
                <a:latin typeface="Calibri" charset="0"/>
              </a:rPr>
              <a:t>Cannot be applied to </a:t>
            </a:r>
            <a:r>
              <a:rPr lang="en-US" dirty="0" err="1" smtClean="0">
                <a:latin typeface="Calibri" charset="0"/>
              </a:rPr>
              <a:t>NoC</a:t>
            </a:r>
            <a:endParaRPr lang="en-US" dirty="0" smtClean="0">
              <a:latin typeface="Calibri" charset="0"/>
            </a:endParaRPr>
          </a:p>
          <a:p>
            <a:pPr lvl="2">
              <a:buNone/>
            </a:pP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err="1">
                <a:latin typeface="Calibri" charset="0"/>
              </a:rPr>
              <a:t>QoS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schemes</a:t>
            </a:r>
          </a:p>
          <a:p>
            <a:pPr lvl="1"/>
            <a:r>
              <a:rPr lang="en-US" dirty="0" smtClean="0">
                <a:latin typeface="Calibri" charset="0"/>
              </a:rPr>
              <a:t>Allows resource usage beyond allocation</a:t>
            </a:r>
          </a:p>
          <a:p>
            <a:pPr lvl="1"/>
            <a:r>
              <a:rPr lang="en-US" dirty="0" smtClean="0">
                <a:latin typeface="Calibri" charset="0"/>
              </a:rPr>
              <a:t>Insufficient to prevent timing channel attacks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Composability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Remove interference between applications for fast integration</a:t>
            </a:r>
          </a:p>
          <a:p>
            <a:pPr lvl="1"/>
            <a:r>
              <a:rPr lang="en-US" dirty="0" smtClean="0">
                <a:latin typeface="Calibri" charset="0"/>
              </a:rPr>
              <a:t>Require bi-directional non-interference, incur high performance overhead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A9FF0E1-03E6-6948-8B61-A4CCDD9412F5}" type="slidenum">
              <a:rPr lang="en-US" sz="1200" smtClean="0">
                <a:solidFill>
                  <a:srgbClr val="8D8D8F"/>
                </a:solidFill>
              </a:rPr>
              <a:pPr eaLnBrk="1" hangingPunct="1"/>
              <a:t>20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Conclusion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hared on-chip networks introduce timing channels</a:t>
            </a:r>
          </a:p>
          <a:p>
            <a:pPr lvl="1"/>
            <a:r>
              <a:rPr lang="en-US" dirty="0" smtClean="0">
                <a:latin typeface="Calibri" charset="0"/>
              </a:rPr>
              <a:t>Prevent effective sharing of large-scale </a:t>
            </a:r>
            <a:r>
              <a:rPr lang="en-US" dirty="0" err="1" smtClean="0">
                <a:latin typeface="Calibri" charset="0"/>
              </a:rPr>
              <a:t>NoC</a:t>
            </a:r>
            <a:r>
              <a:rPr lang="en-US" dirty="0" smtClean="0">
                <a:latin typeface="Calibri" charset="0"/>
              </a:rPr>
              <a:t> in high assurance systems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One-way timing channel protection is sufficient in many situations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RPSL provides efficient one-way timing channel protection</a:t>
            </a:r>
          </a:p>
          <a:p>
            <a:pPr lvl="1"/>
            <a:r>
              <a:rPr lang="en-US" dirty="0" smtClean="0">
                <a:latin typeface="Calibri" charset="0"/>
              </a:rPr>
              <a:t>Incurs low performance overhead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2D825A6-9AB6-AE4D-86AD-57B5E8C07CFA}" type="slidenum">
              <a:rPr lang="en-US" sz="1200" smtClean="0">
                <a:solidFill>
                  <a:srgbClr val="8D8D8F"/>
                </a:solidFill>
              </a:rPr>
              <a:pPr eaLnBrk="1" hangingPunct="1"/>
              <a:t>21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 to Multiple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Denial-of-Service </a:t>
            </a:r>
            <a:r>
              <a:rPr lang="en-US" sz="4000" dirty="0" smtClean="0">
                <a:latin typeface="Calibri" charset="0"/>
              </a:rPr>
              <a:t>Protection (RPSL)</a:t>
            </a:r>
            <a:endParaRPr lang="en-US" sz="4000" dirty="0">
              <a:latin typeface="Calibri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Simple network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05B0E3F-82EA-D246-962D-2410E87D57EE}" type="slidenum">
              <a:rPr lang="en-US" sz="1200">
                <a:solidFill>
                  <a:srgbClr val="8D8D8F"/>
                </a:solidFill>
              </a:rPr>
              <a:pPr eaLnBrk="1" hangingPunct="1"/>
              <a:t>23</a:t>
            </a:fld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401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5155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4164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2918" y="1885720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21825" y="2055344"/>
            <a:ext cx="6233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49890" y="2296652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8899" y="2295064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07653" y="2293476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1859" y="1893761"/>
            <a:ext cx="1828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Low-security Domain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1859" y="2298240"/>
            <a:ext cx="1869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High-security Domain</a:t>
            </a:r>
            <a:endParaRPr lang="en-US" sz="1500" dirty="0">
              <a:solidFill>
                <a:srgbClr val="3366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21825" y="2474828"/>
            <a:ext cx="623361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297297" y="2058520"/>
            <a:ext cx="3818730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4129" y="2447320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06926" y="1680548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0484" y="24143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3" name="Picture 32" descr="Cap_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8804" y="3120520"/>
            <a:ext cx="3798849" cy="27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66508" y="4829241"/>
            <a:ext cx="1241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Static Limit on LS</a:t>
            </a:r>
            <a:endParaRPr lang="en-US" sz="1200" dirty="0"/>
          </a:p>
        </p:txBody>
      </p:sp>
      <p:pic>
        <p:nvPicPr>
          <p:cNvPr id="35" name="Picture 34" descr="Cap_B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87063" y="3120520"/>
            <a:ext cx="3798849" cy="27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65046" y="3879360"/>
            <a:ext cx="1241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Static Limit on LS</a:t>
            </a:r>
            <a:endParaRPr lang="en-US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430093" y="4501446"/>
            <a:ext cx="743040" cy="328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7637460" y="4294080"/>
            <a:ext cx="328307" cy="319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ranspose_AB_Qo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3531" y="3338612"/>
            <a:ext cx="3165707" cy="2286000"/>
          </a:xfrm>
          <a:prstGeom prst="rect">
            <a:avLst/>
          </a:prstGeom>
        </p:spPr>
      </p:pic>
      <p:pic>
        <p:nvPicPr>
          <p:cNvPr id="35" name="Picture 34" descr="Transpose_AB_VC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11880" y="3338612"/>
            <a:ext cx="3165707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Synthetic Traffic Patterns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6-by-6 mesh </a:t>
            </a:r>
            <a:r>
              <a:rPr lang="en-US" dirty="0" smtClean="0">
                <a:latin typeface="Calibri" charset="0"/>
              </a:rPr>
              <a:t>network</a:t>
            </a:r>
          </a:p>
          <a:p>
            <a:r>
              <a:rPr lang="en-US" dirty="0" smtClean="0">
                <a:latin typeface="Calibri" charset="0"/>
              </a:rPr>
              <a:t>Two </a:t>
            </a:r>
            <a:r>
              <a:rPr lang="en-US" dirty="0">
                <a:latin typeface="Calibri" charset="0"/>
              </a:rPr>
              <a:t>security </a:t>
            </a:r>
            <a:r>
              <a:rPr lang="en-US" dirty="0" smtClean="0">
                <a:latin typeface="Calibri" charset="0"/>
              </a:rPr>
              <a:t>domain</a:t>
            </a:r>
            <a:r>
              <a:rPr lang="en-US" altLang="zh-CN" dirty="0" smtClean="0">
                <a:latin typeface="Calibri" charset="0"/>
              </a:rPr>
              <a:t>s</a:t>
            </a:r>
          </a:p>
          <a:p>
            <a:endParaRPr lang="en-US" altLang="zh-CN" dirty="0" smtClean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Transpose traffic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AB2645F-5BB9-4745-9136-E09AC9CEF135}" type="slidenum">
              <a:rPr lang="en-US" sz="1200">
                <a:solidFill>
                  <a:srgbClr val="8D8D8F"/>
                </a:solidFill>
              </a:rPr>
              <a:pPr eaLnBrk="1" hangingPunct="1"/>
              <a:t>24</a:t>
            </a:fld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154" y="5738336"/>
            <a:ext cx="135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Round-robin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94722" y="5738336"/>
            <a:ext cx="306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Network Partitioning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37985" y="57383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RPSL</a:t>
            </a:r>
            <a:endParaRPr lang="en-US" dirty="0"/>
          </a:p>
        </p:txBody>
      </p:sp>
      <p:pic>
        <p:nvPicPr>
          <p:cNvPr id="16" name="Picture 15" descr="clou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73" y="381000"/>
            <a:ext cx="2560320" cy="25603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54213" y="415560"/>
            <a:ext cx="1234440" cy="123444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93693" y="415560"/>
            <a:ext cx="1234440" cy="24183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54213" y="1659960"/>
            <a:ext cx="1234440" cy="11739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8126" y="1112838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HIGH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62693" y="2352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LOW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Bent-Up Arrow 25"/>
          <p:cNvSpPr/>
          <p:nvPr/>
        </p:nvSpPr>
        <p:spPr>
          <a:xfrm rot="5400000" flipH="1">
            <a:off x="6121334" y="764358"/>
            <a:ext cx="790956" cy="731520"/>
          </a:xfrm>
          <a:prstGeom prst="bentUpArrow">
            <a:avLst>
              <a:gd name="adj1" fmla="val 3741"/>
              <a:gd name="adj2" fmla="val 5512"/>
              <a:gd name="adj3" fmla="val 16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5400000" flipV="1">
            <a:off x="6147254" y="886778"/>
            <a:ext cx="790956" cy="731520"/>
          </a:xfrm>
          <a:prstGeom prst="bentUpArrow">
            <a:avLst>
              <a:gd name="adj1" fmla="val 3741"/>
              <a:gd name="adj2" fmla="val 5512"/>
              <a:gd name="adj3" fmla="val 16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5400000" flipH="1">
            <a:off x="6496878" y="1158691"/>
            <a:ext cx="1203714" cy="1112007"/>
          </a:xfrm>
          <a:prstGeom prst="bentUpArrow">
            <a:avLst>
              <a:gd name="adj1" fmla="val 3741"/>
              <a:gd name="adj2" fmla="val 4736"/>
              <a:gd name="adj3" fmla="val 16733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5400000" flipV="1">
            <a:off x="6505519" y="1281112"/>
            <a:ext cx="1203714" cy="1112007"/>
          </a:xfrm>
          <a:prstGeom prst="bentUpArrow">
            <a:avLst>
              <a:gd name="adj1" fmla="val 3741"/>
              <a:gd name="adj2" fmla="val 4736"/>
              <a:gd name="adj3" fmla="val 16733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5546337" y="224964"/>
            <a:ext cx="2733960" cy="2698752"/>
          </a:xfrm>
          <a:prstGeom prst="line">
            <a:avLst/>
          </a:prstGeom>
          <a:ln>
            <a:solidFill>
              <a:srgbClr val="008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ranspose_AB_unaw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9117" y="3338612"/>
            <a:ext cx="3165707" cy="228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26608" y="3692838"/>
            <a:ext cx="1280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LS offered BW</a:t>
            </a:r>
            <a:endParaRPr lang="en-US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4735059" y="3692838"/>
            <a:ext cx="1280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LS offered BW</a:t>
            </a:r>
            <a:endParaRPr lang="en-US" sz="1500" dirty="0"/>
          </a:p>
        </p:txBody>
      </p:sp>
      <p:sp>
        <p:nvSpPr>
          <p:cNvPr id="39" name="TextBox 38"/>
          <p:cNvSpPr txBox="1"/>
          <p:nvPr/>
        </p:nvSpPr>
        <p:spPr>
          <a:xfrm>
            <a:off x="7706580" y="3692838"/>
            <a:ext cx="1280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LS offered BW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Hotspot_AB_Qo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71048" y="3321360"/>
            <a:ext cx="3165707" cy="2286000"/>
          </a:xfrm>
          <a:prstGeom prst="rect">
            <a:avLst/>
          </a:prstGeom>
        </p:spPr>
      </p:pic>
      <p:pic>
        <p:nvPicPr>
          <p:cNvPr id="38" name="Picture 37" descr="Hotspot_AB_VC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63105" y="3321360"/>
            <a:ext cx="3165707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Synthetic Traffic Patterns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6-by-6 mesh </a:t>
            </a:r>
            <a:r>
              <a:rPr lang="en-US" dirty="0" smtClean="0">
                <a:latin typeface="Calibri" charset="0"/>
              </a:rPr>
              <a:t>network</a:t>
            </a:r>
          </a:p>
          <a:p>
            <a:r>
              <a:rPr lang="en-US" altLang="zh-CN" dirty="0" smtClean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wo </a:t>
            </a:r>
            <a:r>
              <a:rPr lang="en-US" dirty="0">
                <a:latin typeface="Calibri" charset="0"/>
              </a:rPr>
              <a:t>security </a:t>
            </a:r>
            <a:r>
              <a:rPr lang="en-US" dirty="0" smtClean="0">
                <a:latin typeface="Calibri" charset="0"/>
              </a:rPr>
              <a:t>domains</a:t>
            </a:r>
            <a:endParaRPr lang="en-US" altLang="zh-CN" dirty="0" smtClean="0">
              <a:latin typeface="Calibri" charset="0"/>
            </a:endParaRPr>
          </a:p>
          <a:p>
            <a:endParaRPr lang="en-US" altLang="zh-CN" dirty="0" smtClean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Hotspot Traffic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AB2645F-5BB9-4745-9136-E09AC9CEF135}" type="slidenum">
              <a:rPr lang="en-US" sz="1200">
                <a:solidFill>
                  <a:srgbClr val="8D8D8F"/>
                </a:solidFill>
              </a:rPr>
              <a:pPr eaLnBrk="1" hangingPunct="1"/>
              <a:t>25</a:t>
            </a:fld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22" name="Picture 21" descr="clou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73" y="381000"/>
            <a:ext cx="2560320" cy="25603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54213" y="415560"/>
            <a:ext cx="1234440" cy="123444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93693" y="415560"/>
            <a:ext cx="1234440" cy="24183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54213" y="1659960"/>
            <a:ext cx="1234440" cy="117396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8126" y="1112838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HIGH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2693" y="2352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LOW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35258" y="484680"/>
            <a:ext cx="205462" cy="21516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28253" y="484680"/>
            <a:ext cx="205462" cy="21516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5400000" flipH="1">
            <a:off x="6103934" y="746958"/>
            <a:ext cx="825756" cy="731520"/>
          </a:xfrm>
          <a:prstGeom prst="bentUpArrow">
            <a:avLst>
              <a:gd name="adj1" fmla="val 3741"/>
              <a:gd name="adj2" fmla="val 5512"/>
              <a:gd name="adj3" fmla="val 16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5400000" flipH="1">
            <a:off x="6335189" y="995493"/>
            <a:ext cx="762960" cy="331806"/>
          </a:xfrm>
          <a:prstGeom prst="bentUpArrow">
            <a:avLst>
              <a:gd name="adj1" fmla="val 11553"/>
              <a:gd name="adj2" fmla="val 12022"/>
              <a:gd name="adj3" fmla="val 16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Bent-Up Arrow 34"/>
          <p:cNvSpPr/>
          <p:nvPr/>
        </p:nvSpPr>
        <p:spPr>
          <a:xfrm rot="5400000" flipH="1">
            <a:off x="6538792" y="1177593"/>
            <a:ext cx="1127160" cy="331806"/>
          </a:xfrm>
          <a:prstGeom prst="bentUpArrow">
            <a:avLst>
              <a:gd name="adj1" fmla="val 11553"/>
              <a:gd name="adj2" fmla="val 12022"/>
              <a:gd name="adj3" fmla="val 24544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ent-Up Arrow 35"/>
          <p:cNvSpPr/>
          <p:nvPr/>
        </p:nvSpPr>
        <p:spPr>
          <a:xfrm rot="16200000">
            <a:off x="7127285" y="995493"/>
            <a:ext cx="762960" cy="331806"/>
          </a:xfrm>
          <a:prstGeom prst="bentUpArrow">
            <a:avLst>
              <a:gd name="adj1" fmla="val 11553"/>
              <a:gd name="adj2" fmla="val 12022"/>
              <a:gd name="adj3" fmla="val 24544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Hotspot_AB_unaw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6883" y="3321360"/>
            <a:ext cx="3165707" cy="2286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0154" y="5738336"/>
            <a:ext cx="135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Round-robin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4722" y="5738336"/>
            <a:ext cx="306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Network Partitioning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37985" y="57383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RPSL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charset="0"/>
              </a:rPr>
              <a:t>Problem: Timing Channels</a:t>
            </a:r>
            <a:endParaRPr lang="en-US" sz="4000" dirty="0">
              <a:latin typeface="Calibri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3196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Shared </a:t>
            </a:r>
            <a:r>
              <a:rPr lang="en-US" dirty="0" err="1" smtClean="0">
                <a:latin typeface="Calibri" charset="0"/>
              </a:rPr>
              <a:t>NoC</a:t>
            </a:r>
            <a:r>
              <a:rPr lang="en-US" dirty="0" smtClean="0">
                <a:latin typeface="Calibri" charset="0"/>
              </a:rPr>
              <a:t> causes interference</a:t>
            </a:r>
          </a:p>
          <a:p>
            <a:pPr>
              <a:buNone/>
            </a:pPr>
            <a:r>
              <a:rPr lang="en-US" dirty="0" smtClean="0">
                <a:latin typeface="Calibri" charset="0"/>
              </a:rPr>
              <a:t> 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5BC88B0-98E2-E243-96BA-E40FFD7C4ABA}" type="slidenum">
              <a:rPr lang="en-US" sz="1200" smtClean="0">
                <a:solidFill>
                  <a:srgbClr val="8D8D8F"/>
                </a:solidFill>
              </a:rPr>
              <a:pPr eaLnBrk="1" hangingPunct="1"/>
              <a:t>3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9" name="Picture 8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54" y="1981038"/>
            <a:ext cx="3657600" cy="365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3325" y="2136559"/>
            <a:ext cx="1659078" cy="167823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2023" y="2136558"/>
            <a:ext cx="1645271" cy="3291683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4055" y="3814789"/>
            <a:ext cx="1648347" cy="1613452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 flipH="1">
            <a:off x="3430088" y="2821901"/>
            <a:ext cx="691833" cy="727936"/>
          </a:xfrm>
          <a:prstGeom prst="bentUpArrow">
            <a:avLst>
              <a:gd name="adj1" fmla="val 3955"/>
              <a:gd name="adj2" fmla="val 5270"/>
              <a:gd name="adj3" fmla="val 26315"/>
            </a:avLst>
          </a:prstGeom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H="1">
            <a:off x="3270050" y="2664098"/>
            <a:ext cx="1646600" cy="1671167"/>
          </a:xfrm>
          <a:prstGeom prst="bentUpArrow">
            <a:avLst>
              <a:gd name="adj1" fmla="val 2118"/>
              <a:gd name="adj2" fmla="val 2799"/>
              <a:gd name="adj3" fmla="val 11488"/>
            </a:avLst>
          </a:prstGeom>
          <a:solidFill>
            <a:srgbClr val="3366FF"/>
          </a:solidFill>
          <a:ln w="31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64907" y="1784506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Virtual Machine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7733" y="5453972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Virtual Machine B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2136558"/>
            <a:ext cx="8229600" cy="15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Network interference introduces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timing channels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rgbClr val="5B352E"/>
                </a:solidFill>
                <a:latin typeface="+mn-lt"/>
                <a:cs typeface="+mn-cs"/>
              </a:rPr>
              <a:t>Side channel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Covert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channel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3814789"/>
            <a:ext cx="8229600" cy="15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High assurance systems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requires security guarantee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rgbClr val="5B352E"/>
                </a:solidFill>
                <a:latin typeface="+mn-lt"/>
                <a:cs typeface="+mn-cs"/>
              </a:rPr>
              <a:t>Example: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Corporate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B352E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virtual machines on the cloud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352E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8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RSA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: a public key cryptographic algorithm</a:t>
            </a:r>
          </a:p>
          <a:p>
            <a:pPr lvl="1"/>
            <a:r>
              <a:rPr lang="en-US" dirty="0" smtClean="0"/>
              <a:t>Prone to timing channel attacks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3CD79F0-A25A-F84E-AF1A-FCF3653E850B}" type="slidenum">
              <a:rPr lang="en-US" sz="1200" smtClean="0">
                <a:solidFill>
                  <a:srgbClr val="8D8D8F"/>
                </a:solidFill>
              </a:rPr>
              <a:pPr eaLnBrk="1" hangingPunct="1"/>
              <a:t>4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4811" y="3206073"/>
            <a:ext cx="766536" cy="43996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Core 0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1797" y="3936323"/>
            <a:ext cx="713014" cy="36285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MC 0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0672" y="3206073"/>
            <a:ext cx="766536" cy="43996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Core 1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7658" y="3936323"/>
            <a:ext cx="713014" cy="36285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MC 1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6532" y="3206073"/>
            <a:ext cx="766536" cy="43996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Core 2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3518" y="3936323"/>
            <a:ext cx="713014" cy="36285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MC 2</a:t>
            </a:r>
            <a:endParaRPr lang="en-US" sz="1500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9" idx="2"/>
          </p:cNvCxnSpPr>
          <p:nvPr/>
        </p:nvCxnSpPr>
        <p:spPr>
          <a:xfrm rot="16200000" flipH="1">
            <a:off x="2074410" y="4159706"/>
            <a:ext cx="1034143" cy="6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</p:cNvCxnSpPr>
          <p:nvPr/>
        </p:nvCxnSpPr>
        <p:spPr>
          <a:xfrm>
            <a:off x="2204811" y="4117752"/>
            <a:ext cx="383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790272" y="4159707"/>
            <a:ext cx="1034143" cy="6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0673" y="4117753"/>
            <a:ext cx="383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506132" y="4159708"/>
            <a:ext cx="1034143" cy="6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6533" y="4117754"/>
            <a:ext cx="383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69383" y="4680180"/>
            <a:ext cx="4633685" cy="49892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Crossbar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5633" y="2732768"/>
            <a:ext cx="5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27280" y="27327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69383" y="2363436"/>
            <a:ext cx="126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key: 0110…</a:t>
            </a:r>
            <a:endParaRPr lang="en-US" dirty="0"/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2622827" y="3691758"/>
            <a:ext cx="91440" cy="91440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150459" y="4328866"/>
            <a:ext cx="1055050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77190" y="4855597"/>
            <a:ext cx="3464167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736946" y="4458667"/>
            <a:ext cx="792271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5645604" y="4063326"/>
            <a:ext cx="504824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/>
          </p:cNvSpPr>
          <p:nvPr/>
        </p:nvSpPr>
        <p:spPr>
          <a:xfrm>
            <a:off x="5499737" y="3953743"/>
            <a:ext cx="91440" cy="91440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/>
          </p:cNvSpPr>
          <p:nvPr/>
        </p:nvSpPr>
        <p:spPr>
          <a:xfrm>
            <a:off x="4350635" y="3683482"/>
            <a:ext cx="91440" cy="914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915344" y="4301653"/>
            <a:ext cx="997448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413274" y="4792100"/>
            <a:ext cx="149222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5630386" y="4516986"/>
            <a:ext cx="54864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5645604" y="4243460"/>
            <a:ext cx="259897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/>
          </p:cNvSpPr>
          <p:nvPr/>
        </p:nvSpPr>
        <p:spPr>
          <a:xfrm>
            <a:off x="5508808" y="4180822"/>
            <a:ext cx="91440" cy="914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65954" y="2456618"/>
            <a:ext cx="137841" cy="224852"/>
          </a:xfrm>
          <a:prstGeom prst="rect">
            <a:avLst/>
          </a:prstGeom>
          <a:solidFill>
            <a:srgbClr val="008000">
              <a:alpha val="0"/>
            </a:srgbClr>
          </a:solidFill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99112" y="2456618"/>
            <a:ext cx="137841" cy="224852"/>
          </a:xfrm>
          <a:prstGeom prst="rect">
            <a:avLst/>
          </a:prstGeom>
          <a:solidFill>
            <a:srgbClr val="008000">
              <a:alpha val="0"/>
            </a:srgbClr>
          </a:solidFill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64" grpId="0" animBg="1"/>
      <p:bldP spid="65" grpId="0" animBg="1"/>
      <p:bldP spid="65" grpId="1" animBg="1"/>
      <p:bldP spid="77" grpId="0" animBg="1"/>
      <p:bldP spid="37" grpId="0" animBg="1"/>
      <p:bldP spid="37" grpId="1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RSA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: a public key cryptographic algorithm</a:t>
            </a:r>
          </a:p>
          <a:p>
            <a:pPr lvl="1"/>
            <a:r>
              <a:rPr lang="en-US" dirty="0" smtClean="0"/>
              <a:t>Prone to timing channel attacks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3CD79F0-A25A-F84E-AF1A-FCF3653E850B}" type="slidenum">
              <a:rPr lang="en-US" sz="1200" smtClean="0">
                <a:solidFill>
                  <a:srgbClr val="8D8D8F"/>
                </a:solidFill>
              </a:rPr>
              <a:pPr eaLnBrk="1" hangingPunct="1"/>
              <a:t>5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30" name="Picture 29" descr="RSA_attack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7997" y="2443843"/>
            <a:ext cx="4861932" cy="365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06602" y="4155840"/>
            <a:ext cx="786209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71371" y="4877280"/>
            <a:ext cx="144288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Objective: Eliminate timing channels through the shared on-chip networks</a:t>
            </a:r>
          </a:p>
          <a:p>
            <a:pPr lvl="1"/>
            <a:r>
              <a:rPr lang="en-US" dirty="0" smtClean="0"/>
              <a:t>Completely eliminate information leakage</a:t>
            </a:r>
          </a:p>
          <a:p>
            <a:pPr lvl="1"/>
            <a:r>
              <a:rPr lang="en-US" dirty="0" smtClean="0"/>
              <a:t>Low performance overhead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 of the talk</a:t>
            </a:r>
          </a:p>
          <a:p>
            <a:pPr lvl="1"/>
            <a:r>
              <a:rPr lang="en-US" dirty="0" smtClean="0"/>
              <a:t>Potential approaches</a:t>
            </a:r>
          </a:p>
          <a:p>
            <a:pPr lvl="1"/>
            <a:r>
              <a:rPr lang="en-US" dirty="0" smtClean="0"/>
              <a:t>Our solution 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6</a:t>
            </a:fld>
            <a:r>
              <a:rPr lang="en-US" dirty="0" smtClean="0"/>
              <a:t>/21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2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 </a:t>
            </a:r>
            <a:r>
              <a:rPr lang="en-US" dirty="0" smtClean="0"/>
              <a:t>Quality-of-Service?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214951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techniques provide performance isolation to different network flows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QoS</a:t>
            </a:r>
            <a:r>
              <a:rPr lang="en-US" dirty="0" smtClean="0"/>
              <a:t> techniques are not enough for security</a:t>
            </a:r>
          </a:p>
          <a:p>
            <a:pPr lvl="1"/>
            <a:r>
              <a:rPr lang="en-US" dirty="0" smtClean="0"/>
              <a:t>A flow can use bandwidth beyond its allocation</a:t>
            </a:r>
          </a:p>
          <a:p>
            <a:pPr lvl="1"/>
            <a:r>
              <a:rPr lang="en-US" dirty="0" smtClean="0"/>
              <a:t>Bandwidth utilization reveals the flow demand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E1F2-6F2A-4046-A546-213112F43098}" type="slidenum">
              <a:rPr lang="en-US" smtClean="0"/>
              <a:pPr/>
              <a:t>7</a:t>
            </a:fld>
            <a:r>
              <a:rPr lang="en-US" dirty="0" smtClean="0"/>
              <a:t>/21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182352" y="3607215"/>
          <a:ext cx="3989837" cy="205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24"/>
                <a:gridCol w="1171641"/>
                <a:gridCol w="1674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</a:t>
                      </a:r>
                      <a:r>
                        <a:rPr lang="en-US" baseline="0" dirty="0" smtClean="0"/>
                        <a:t> A Demand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 B Demand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 A</a:t>
                      </a:r>
                    </a:p>
                    <a:p>
                      <a:pPr algn="ctr"/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32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Rectangle 35"/>
          <p:cNvSpPr>
            <a:spLocks/>
          </p:cNvSpPr>
          <p:nvPr/>
        </p:nvSpPr>
        <p:spPr>
          <a:xfrm>
            <a:off x="1296087" y="3607215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635096" y="3607215"/>
            <a:ext cx="803489" cy="80348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119831" y="4007372"/>
            <a:ext cx="5152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1755061" y="3788655"/>
            <a:ext cx="1166354" cy="86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1755061" y="4168815"/>
            <a:ext cx="116635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/>
          </p:cNvSpPr>
          <p:nvPr/>
        </p:nvSpPr>
        <p:spPr>
          <a:xfrm>
            <a:off x="1792962" y="4086679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1793545" y="37106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31" y="4456011"/>
            <a:ext cx="28311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Bandwidth allocation</a:t>
            </a:r>
          </a:p>
          <a:p>
            <a:r>
              <a:rPr lang="en-US" sz="2400" dirty="0" smtClean="0"/>
              <a:t>   A: 50%</a:t>
            </a:r>
          </a:p>
          <a:p>
            <a:r>
              <a:rPr lang="en-US" sz="2400" dirty="0" smtClean="0"/>
              <a:t>   B: 50%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182352" y="4964315"/>
            <a:ext cx="3989837" cy="716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43223" y="4443183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90373" y="5120918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</a:p>
          <a:p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>
            <a:off x="6404057" y="4443183"/>
            <a:ext cx="586316" cy="310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6404057" y="5120918"/>
            <a:ext cx="586316" cy="310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86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/>
      <p:bldP spid="42" grpId="0"/>
      <p:bldP spid="18" grpId="0"/>
      <p:bldP spid="20" grpId="0" animBg="1"/>
      <p:bldP spid="22" grpId="0"/>
      <p:bldP spid="23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alibri" charset="0"/>
              </a:rPr>
              <a:t>Static Partitioning</a:t>
            </a:r>
            <a:endParaRPr lang="en-US" sz="4000" dirty="0">
              <a:latin typeface="Calibri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charset="0"/>
              </a:rPr>
              <a:t>To eliminate timing channels, resource allocation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cannot depend on run-time demands</a:t>
            </a:r>
          </a:p>
          <a:p>
            <a:r>
              <a:rPr lang="en-US" dirty="0" smtClean="0">
                <a:latin typeface="Calibri" charset="0"/>
              </a:rPr>
              <a:t>Static partitioning</a:t>
            </a:r>
          </a:p>
          <a:p>
            <a:pPr lvl="1"/>
            <a:r>
              <a:rPr lang="en-US" dirty="0" smtClean="0">
                <a:latin typeface="Calibri" charset="0"/>
              </a:rPr>
              <a:t>Spatial Network Partitioning (SNP)</a:t>
            </a:r>
          </a:p>
          <a:p>
            <a:pPr lvl="1"/>
            <a:r>
              <a:rPr lang="en-US" dirty="0" smtClean="0">
                <a:latin typeface="Calibri" charset="0"/>
              </a:rPr>
              <a:t>Temporal Network Partitioning (TNP)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Completely eliminate the timing channels</a:t>
            </a:r>
          </a:p>
          <a:p>
            <a:pPr lvl="1"/>
            <a:r>
              <a:rPr lang="en-US" dirty="0" smtClean="0">
                <a:latin typeface="Calibri" charset="0"/>
              </a:rPr>
              <a:t>High performance overhead</a:t>
            </a:r>
            <a:endParaRPr lang="en-US" dirty="0">
              <a:latin typeface="Calibri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70D2DE9-F4B6-EA44-9244-DE1AC7DD2578}" type="slidenum">
              <a:rPr lang="en-US" sz="1200" smtClean="0">
                <a:solidFill>
                  <a:srgbClr val="8D8D8F"/>
                </a:solidFill>
              </a:rPr>
              <a:pPr eaLnBrk="1" hangingPunct="1"/>
              <a:t>8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pic>
        <p:nvPicPr>
          <p:cNvPr id="10" name="Picture 9" descr="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70" y="3104061"/>
            <a:ext cx="2286000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5233" y="3227072"/>
            <a:ext cx="1030756" cy="101999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5988" y="3227073"/>
            <a:ext cx="1005840" cy="2022230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3366FF">
                <a:alpha val="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75233" y="4247062"/>
            <a:ext cx="1030756" cy="1002241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3366FF">
                <a:alpha val="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 flipH="1">
            <a:off x="1715253" y="3682239"/>
            <a:ext cx="449960" cy="420486"/>
          </a:xfrm>
          <a:prstGeom prst="bentUpArrow">
            <a:avLst>
              <a:gd name="adj1" fmla="val 2858"/>
              <a:gd name="adj2" fmla="val 7779"/>
              <a:gd name="adj3" fmla="val 12698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>
            <a:off x="1712710" y="3658862"/>
            <a:ext cx="964784" cy="945320"/>
          </a:xfrm>
          <a:prstGeom prst="bentUpArrow">
            <a:avLst>
              <a:gd name="adj1" fmla="val 1715"/>
              <a:gd name="adj2" fmla="val 4085"/>
              <a:gd name="adj3" fmla="val 8352"/>
            </a:avLst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 flipH="1" flipV="1">
            <a:off x="1758449" y="3569923"/>
            <a:ext cx="449960" cy="506878"/>
          </a:xfrm>
          <a:prstGeom prst="bentUpArrow">
            <a:avLst>
              <a:gd name="adj1" fmla="val 2858"/>
              <a:gd name="adj2" fmla="val 7779"/>
              <a:gd name="adj3" fmla="val 12698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>
            <a:off x="2159116" y="4152022"/>
            <a:ext cx="630695" cy="555840"/>
          </a:xfrm>
          <a:prstGeom prst="bentUpArrow">
            <a:avLst>
              <a:gd name="adj1" fmla="val 2559"/>
              <a:gd name="adj2" fmla="val 6694"/>
              <a:gd name="adj3" fmla="val 9646"/>
            </a:avLst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7378" y="5249303"/>
            <a:ext cx="5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</a:t>
            </a:r>
            <a:endParaRPr lang="en-US" dirty="0"/>
          </a:p>
        </p:txBody>
      </p:sp>
      <p:pic>
        <p:nvPicPr>
          <p:cNvPr id="22" name="Picture 21" descr="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08" y="3104062"/>
            <a:ext cx="2286000" cy="2286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38452" y="3227071"/>
            <a:ext cx="1030756" cy="101999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9207" y="3227072"/>
            <a:ext cx="1005840" cy="2022230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38452" y="4247061"/>
            <a:ext cx="1030756" cy="1002241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3366FF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5400000" flipH="1">
            <a:off x="4778472" y="3682238"/>
            <a:ext cx="449960" cy="420486"/>
          </a:xfrm>
          <a:prstGeom prst="bentUpArrow">
            <a:avLst>
              <a:gd name="adj1" fmla="val 2858"/>
              <a:gd name="adj2" fmla="val 7779"/>
              <a:gd name="adj3" fmla="val 12698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5400000" flipH="1" flipV="1">
            <a:off x="4821668" y="3569923"/>
            <a:ext cx="449960" cy="506878"/>
          </a:xfrm>
          <a:prstGeom prst="bentUpArrow">
            <a:avLst>
              <a:gd name="adj1" fmla="val 2858"/>
              <a:gd name="adj2" fmla="val 7779"/>
              <a:gd name="adj3" fmla="val 12698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16200000" flipV="1">
            <a:off x="4646511" y="3581617"/>
            <a:ext cx="1065245" cy="945321"/>
          </a:xfrm>
          <a:prstGeom prst="bentUpArrow">
            <a:avLst>
              <a:gd name="adj1" fmla="val 1715"/>
              <a:gd name="adj2" fmla="val 4085"/>
              <a:gd name="adj3" fmla="val 8352"/>
            </a:avLst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16200000" flipV="1">
            <a:off x="5150347" y="4077129"/>
            <a:ext cx="630695" cy="555840"/>
          </a:xfrm>
          <a:prstGeom prst="bentUpArrow">
            <a:avLst>
              <a:gd name="adj1" fmla="val 2559"/>
              <a:gd name="adj2" fmla="val 6694"/>
              <a:gd name="adj3" fmla="val 9646"/>
            </a:avLst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13695" y="5249303"/>
            <a:ext cx="5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10326" y="3229050"/>
            <a:ext cx="84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31B1B"/>
                </a:solidFill>
              </a:rPr>
              <a:t>Cycle 0</a:t>
            </a:r>
            <a:endParaRPr lang="en-US" dirty="0">
              <a:solidFill>
                <a:srgbClr val="B31B1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0326" y="3566116"/>
            <a:ext cx="84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Cycle 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7017173" y="3876636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76492" y="3336988"/>
            <a:ext cx="69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VM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9711" y="3336988"/>
            <a:ext cx="69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VM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90340" y="48799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366FF"/>
                </a:solidFill>
              </a:rPr>
              <a:t>VM B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1512" y="48799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366FF"/>
                </a:solidFill>
              </a:rPr>
              <a:t>VM B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One-Way Information Leak Protection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charset="0"/>
              </a:rPr>
              <a:t>Usually only one-way information protection is needed</a:t>
            </a:r>
          </a:p>
          <a:p>
            <a:pPr lvl="1"/>
            <a:r>
              <a:rPr lang="en-US" dirty="0" smtClean="0">
                <a:latin typeface="Calibri" charset="0"/>
              </a:rPr>
              <a:t>Multi-level security (MLS) model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pPr>
              <a:buNone/>
            </a:pP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One-way protection is the key for </a:t>
            </a:r>
            <a:r>
              <a:rPr lang="en-US" b="1" dirty="0" smtClean="0">
                <a:solidFill>
                  <a:schemeClr val="accent1"/>
                </a:solidFill>
                <a:latin typeface="Calibri" charset="0"/>
              </a:rPr>
              <a:t>efficient</a:t>
            </a:r>
            <a:r>
              <a:rPr lang="en-US" dirty="0" smtClean="0">
                <a:latin typeface="Calibri" charset="0"/>
              </a:rPr>
              <a:t> timing channel protection</a:t>
            </a:r>
            <a:endParaRPr lang="en-US" dirty="0">
              <a:latin typeface="Calibri" charset="0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D8D8F"/>
                </a:solidFill>
              </a:rPr>
              <a:t>NOCS 2012</a:t>
            </a:r>
            <a:endParaRPr lang="en-US" sz="1200">
              <a:solidFill>
                <a:srgbClr val="8D8D8F"/>
              </a:solidFill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6919C81-5AEF-7E46-97B4-30D420850A0A}" type="slidenum">
              <a:rPr lang="en-US" sz="1200" smtClean="0">
                <a:solidFill>
                  <a:srgbClr val="8D8D8F"/>
                </a:solidFill>
              </a:rPr>
              <a:pPr eaLnBrk="1" hangingPunct="1"/>
              <a:t>9</a:t>
            </a:fld>
            <a:r>
              <a:rPr lang="en-US" sz="1200" dirty="0" smtClean="0">
                <a:solidFill>
                  <a:srgbClr val="8D8D8F"/>
                </a:solidFill>
              </a:rPr>
              <a:t>/21</a:t>
            </a:r>
            <a:endParaRPr lang="en-US" sz="1200" dirty="0">
              <a:solidFill>
                <a:srgbClr val="8D8D8F"/>
              </a:solidFill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457203" y="4084423"/>
            <a:ext cx="2050249" cy="97840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Personal APP</a:t>
            </a:r>
          </a:p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(Music Player)</a:t>
            </a:r>
            <a:endParaRPr lang="en-US" sz="1500" b="1" dirty="0">
              <a:solidFill>
                <a:srgbClr val="292934"/>
              </a:solidFill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457202" y="2618116"/>
            <a:ext cx="2050250" cy="978408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Business App</a:t>
            </a:r>
          </a:p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(Bank Management)</a:t>
            </a:r>
            <a:endParaRPr lang="en-US" sz="1500" b="1" dirty="0">
              <a:solidFill>
                <a:srgbClr val="292934"/>
              </a:solidFill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3124205" y="4084423"/>
            <a:ext cx="2050249" cy="97840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Regular VM</a:t>
            </a:r>
          </a:p>
        </p:txBody>
      </p:sp>
      <p:sp>
        <p:nvSpPr>
          <p:cNvPr id="26" name="Rounded Rectangle 25"/>
          <p:cNvSpPr>
            <a:spLocks/>
          </p:cNvSpPr>
          <p:nvPr/>
        </p:nvSpPr>
        <p:spPr>
          <a:xfrm>
            <a:off x="3124204" y="2618116"/>
            <a:ext cx="2050250" cy="970920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Corporate VM</a:t>
            </a:r>
            <a:endParaRPr lang="en-US" sz="1500" b="1" dirty="0">
              <a:solidFill>
                <a:srgbClr val="292934"/>
              </a:solidFill>
            </a:endParaRPr>
          </a:p>
        </p:txBody>
      </p:sp>
      <p:sp>
        <p:nvSpPr>
          <p:cNvPr id="27" name="Rounded Rectangle 26"/>
          <p:cNvSpPr>
            <a:spLocks/>
          </p:cNvSpPr>
          <p:nvPr/>
        </p:nvSpPr>
        <p:spPr>
          <a:xfrm>
            <a:off x="5832879" y="4084423"/>
            <a:ext cx="2050249" cy="97840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Low-Security Domain</a:t>
            </a:r>
            <a:endParaRPr lang="en-US" sz="1500" b="1" dirty="0">
              <a:solidFill>
                <a:srgbClr val="292934"/>
              </a:solidFill>
            </a:endParaRPr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5832878" y="2618116"/>
            <a:ext cx="2050250" cy="970920"/>
          </a:xfrm>
          <a:prstGeom prst="round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292934"/>
                </a:solidFill>
              </a:rPr>
              <a:t>High-Security Domain</a:t>
            </a:r>
            <a:endParaRPr lang="en-US" sz="1500" b="1" dirty="0">
              <a:solidFill>
                <a:srgbClr val="292934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077607" y="3589036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1744755" y="3581503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3741209" y="3596569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flipV="1">
            <a:off x="4408357" y="3589036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444841" y="3596569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V="1">
            <a:off x="7111989" y="3589036"/>
            <a:ext cx="202051" cy="50292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1013031" y="3664263"/>
            <a:ext cx="314732" cy="30378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3683483" y="3663923"/>
            <a:ext cx="314732" cy="30412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389886" y="3664263"/>
            <a:ext cx="314732" cy="304120"/>
          </a:xfrm>
          <a:prstGeom prst="mathMultiply">
            <a:avLst>
              <a:gd name="adj1" fmla="val 8788"/>
            </a:avLst>
          </a:prstGeom>
          <a:solidFill>
            <a:srgbClr val="00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27564" y="3501268"/>
            <a:ext cx="132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 </a:t>
            </a:r>
          </a:p>
          <a:p>
            <a:r>
              <a:rPr lang="en-US" b="1" dirty="0" smtClean="0"/>
              <a:t>flow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79658" y="5062831"/>
            <a:ext cx="42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56924" y="50696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Cloud Computing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64228" y="5062831"/>
            <a:ext cx="113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general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6" grpId="0" animBg="1"/>
      <p:bldP spid="18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-Orang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B31B1B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35790</TotalTime>
  <Words>1390</Words>
  <Application>Microsoft Macintosh PowerPoint</Application>
  <PresentationFormat>On-screen Show (4:3)</PresentationFormat>
  <Paragraphs>415</Paragraphs>
  <Slides>25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Efficient Timing Channel Protection for On-Chip Networks</vt:lpstr>
      <vt:lpstr>On-Chip Networks are Shared Resources</vt:lpstr>
      <vt:lpstr>Problem: Timing Channels</vt:lpstr>
      <vt:lpstr>RSA Example</vt:lpstr>
      <vt:lpstr>RSA Example</vt:lpstr>
      <vt:lpstr>Outline</vt:lpstr>
      <vt:lpstr>Use Quality-of-Service?</vt:lpstr>
      <vt:lpstr>Static Partitioning</vt:lpstr>
      <vt:lpstr>One-Way Information Leak Protection</vt:lpstr>
      <vt:lpstr>Timing Channel through NoC</vt:lpstr>
      <vt:lpstr>Reversed Priority with Static Limits (RPSL)</vt:lpstr>
      <vt:lpstr>Implementation: Avoid Interference</vt:lpstr>
      <vt:lpstr>Implementation: Avoid DoS</vt:lpstr>
      <vt:lpstr>Benefits of One-Way Protection</vt:lpstr>
      <vt:lpstr>Experimental Setup</vt:lpstr>
      <vt:lpstr>Timing Channel: No Protection </vt:lpstr>
      <vt:lpstr>Timing Channel: Two-way Protection</vt:lpstr>
      <vt:lpstr>Timing Channel: One-way Protection</vt:lpstr>
      <vt:lpstr>Performance</vt:lpstr>
      <vt:lpstr>Related Work</vt:lpstr>
      <vt:lpstr>Conclusion</vt:lpstr>
      <vt:lpstr>Extend to Multiple Domains</vt:lpstr>
      <vt:lpstr>Denial-of-Service Protection (RPSL)</vt:lpstr>
      <vt:lpstr>Synthetic Traffic Patterns</vt:lpstr>
      <vt:lpstr>Synthetic Traffic Patterns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Suh</dc:creator>
  <cp:lastModifiedBy>Yao Wang</cp:lastModifiedBy>
  <cp:revision>584</cp:revision>
  <cp:lastPrinted>2012-02-22T04:43:58Z</cp:lastPrinted>
  <dcterms:created xsi:type="dcterms:W3CDTF">2012-05-10T07:08:01Z</dcterms:created>
  <dcterms:modified xsi:type="dcterms:W3CDTF">2012-05-10T12:08:38Z</dcterms:modified>
</cp:coreProperties>
</file>