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83" r:id="rId4"/>
    <p:sldId id="284" r:id="rId5"/>
    <p:sldId id="257" r:id="rId6"/>
    <p:sldId id="285" r:id="rId7"/>
    <p:sldId id="274" r:id="rId8"/>
    <p:sldId id="259" r:id="rId9"/>
    <p:sldId id="260" r:id="rId10"/>
    <p:sldId id="261" r:id="rId11"/>
    <p:sldId id="276" r:id="rId12"/>
    <p:sldId id="286" r:id="rId13"/>
    <p:sldId id="287" r:id="rId14"/>
    <p:sldId id="288" r:id="rId15"/>
    <p:sldId id="289" r:id="rId16"/>
    <p:sldId id="264" r:id="rId17"/>
    <p:sldId id="290" r:id="rId18"/>
    <p:sldId id="277" r:id="rId19"/>
    <p:sldId id="265" r:id="rId20"/>
    <p:sldId id="267" r:id="rId21"/>
    <p:sldId id="268" r:id="rId22"/>
    <p:sldId id="269" r:id="rId23"/>
    <p:sldId id="278" r:id="rId24"/>
    <p:sldId id="270" r:id="rId25"/>
    <p:sldId id="279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3" autoAdjust="0"/>
    <p:restoredTop sz="86403" autoAdjust="0"/>
  </p:normalViewPr>
  <p:slideViewPr>
    <p:cSldViewPr>
      <p:cViewPr varScale="1">
        <p:scale>
          <a:sx n="65" d="100"/>
          <a:sy n="65" d="100"/>
        </p:scale>
        <p:origin x="-12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2329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57E1A-4765-44FF-A3DD-F123371A8F55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5C99279-07BE-4C9A-8880-966F7D4A5BFE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Sensor collect information (Temperature\ Voltage\ frequency)</a:t>
          </a:r>
        </a:p>
      </dgm:t>
    </dgm:pt>
    <dgm:pt modelId="{0CCE50D9-A4C6-431A-9DB0-E901167D2AAB}" type="parTrans" cxnId="{779E1BB3-BEA7-46F4-A8C1-BEC781456500}">
      <dgm:prSet/>
      <dgm:spPr/>
      <dgm:t>
        <a:bodyPr/>
        <a:lstStyle/>
        <a:p>
          <a:endParaRPr lang="zh-CN" altLang="en-US"/>
        </a:p>
      </dgm:t>
    </dgm:pt>
    <dgm:pt modelId="{6E4F66AB-D9D7-4FD6-86D0-908AA3EE422B}" type="sibTrans" cxnId="{779E1BB3-BEA7-46F4-A8C1-BEC781456500}">
      <dgm:prSet/>
      <dgm:spPr/>
      <dgm:t>
        <a:bodyPr/>
        <a:lstStyle/>
        <a:p>
          <a:endParaRPr lang="zh-CN" altLang="en-US"/>
        </a:p>
      </dgm:t>
    </dgm:pt>
    <dgm:pt modelId="{1A36CA5C-8BB8-43A3-8F8C-428106CABAFB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Sensor information is sent to a processing unit through </a:t>
          </a:r>
          <a:r>
            <a:rPr lang="en-US" altLang="zh-CN" b="1" dirty="0" err="1" smtClean="0">
              <a:solidFill>
                <a:schemeClr val="bg1"/>
              </a:solidFill>
            </a:rPr>
            <a:t>NoC</a:t>
          </a:r>
          <a:endParaRPr lang="zh-CN" altLang="en-US" b="1" dirty="0">
            <a:solidFill>
              <a:schemeClr val="bg1"/>
            </a:solidFill>
          </a:endParaRPr>
        </a:p>
      </dgm:t>
    </dgm:pt>
    <dgm:pt modelId="{B3F265B4-BFFA-4EC8-B66B-0CC9EF3C81AC}" type="parTrans" cxnId="{6E2CF1CC-7AA0-43CF-BB60-F063029B25A4}">
      <dgm:prSet/>
      <dgm:spPr/>
      <dgm:t>
        <a:bodyPr/>
        <a:lstStyle/>
        <a:p>
          <a:endParaRPr lang="zh-CN" altLang="en-US"/>
        </a:p>
      </dgm:t>
    </dgm:pt>
    <dgm:pt modelId="{7CD263DE-BDF3-493B-9718-35C24977AA67}" type="sibTrans" cxnId="{6E2CF1CC-7AA0-43CF-BB60-F063029B25A4}">
      <dgm:prSet/>
      <dgm:spPr/>
      <dgm:t>
        <a:bodyPr/>
        <a:lstStyle/>
        <a:p>
          <a:endParaRPr lang="zh-CN" altLang="en-US"/>
        </a:p>
      </dgm:t>
    </dgm:pt>
    <dgm:pt modelId="{1574FDC8-8F26-49DB-9108-6AC5ECBC1695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The processing unit analyze the information and then make decision</a:t>
          </a:r>
          <a:endParaRPr lang="zh-CN" altLang="en-US" b="1" dirty="0">
            <a:solidFill>
              <a:schemeClr val="bg1"/>
            </a:solidFill>
          </a:endParaRPr>
        </a:p>
      </dgm:t>
    </dgm:pt>
    <dgm:pt modelId="{2C918B2E-C4F2-407D-87D5-335367EC0412}" type="parTrans" cxnId="{4577166F-CC07-458C-87B4-FC050AB7913D}">
      <dgm:prSet/>
      <dgm:spPr/>
      <dgm:t>
        <a:bodyPr/>
        <a:lstStyle/>
        <a:p>
          <a:endParaRPr lang="zh-CN" altLang="en-US"/>
        </a:p>
      </dgm:t>
    </dgm:pt>
    <dgm:pt modelId="{A5842664-AB84-462E-9B98-25014860FA35}" type="sibTrans" cxnId="{4577166F-CC07-458C-87B4-FC050AB7913D}">
      <dgm:prSet/>
      <dgm:spPr/>
      <dgm:t>
        <a:bodyPr/>
        <a:lstStyle/>
        <a:p>
          <a:endParaRPr lang="zh-CN" altLang="en-US"/>
        </a:p>
      </dgm:t>
    </dgm:pt>
    <dgm:pt modelId="{36A3B68B-29DD-4F72-8446-FA167A6D1493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The decision is sent to a related core through </a:t>
          </a:r>
          <a:r>
            <a:rPr lang="en-US" altLang="zh-CN" b="1" dirty="0" err="1" smtClean="0">
              <a:solidFill>
                <a:schemeClr val="bg1"/>
              </a:solidFill>
            </a:rPr>
            <a:t>NoC</a:t>
          </a:r>
          <a:endParaRPr lang="zh-CN" altLang="en-US" b="1" dirty="0">
            <a:solidFill>
              <a:schemeClr val="bg1"/>
            </a:solidFill>
          </a:endParaRPr>
        </a:p>
      </dgm:t>
    </dgm:pt>
    <dgm:pt modelId="{A6FE03A1-A749-4929-B02F-EEB6055BA852}" type="parTrans" cxnId="{DC5A4016-F2DE-4EC4-9403-9DF11920E893}">
      <dgm:prSet/>
      <dgm:spPr/>
      <dgm:t>
        <a:bodyPr/>
        <a:lstStyle/>
        <a:p>
          <a:endParaRPr lang="zh-CN" altLang="en-US"/>
        </a:p>
      </dgm:t>
    </dgm:pt>
    <dgm:pt modelId="{1D59B2E5-2595-4FEE-B7D6-FE52142A4BF2}" type="sibTrans" cxnId="{DC5A4016-F2DE-4EC4-9403-9DF11920E893}">
      <dgm:prSet/>
      <dgm:spPr/>
      <dgm:t>
        <a:bodyPr/>
        <a:lstStyle/>
        <a:p>
          <a:endParaRPr lang="zh-CN" altLang="en-US"/>
        </a:p>
      </dgm:t>
    </dgm:pt>
    <dgm:pt modelId="{1E5CC262-7523-4270-8840-EED106C69ED1}">
      <dgm:prSet phldrT="[文本]"/>
      <dgm:spPr/>
      <dgm:t>
        <a:bodyPr/>
        <a:lstStyle/>
        <a:p>
          <a:r>
            <a:rPr lang="en-US" altLang="zh-CN" b="1" dirty="0" smtClean="0">
              <a:solidFill>
                <a:schemeClr val="bg1"/>
              </a:solidFill>
            </a:rPr>
            <a:t>The related core receives the decision and takes action</a:t>
          </a:r>
          <a:endParaRPr lang="zh-CN" altLang="en-US" b="1" dirty="0">
            <a:solidFill>
              <a:schemeClr val="bg1"/>
            </a:solidFill>
          </a:endParaRPr>
        </a:p>
      </dgm:t>
    </dgm:pt>
    <dgm:pt modelId="{1E871A0A-1C30-41AA-B36E-639D490541BE}" type="parTrans" cxnId="{B6642136-FDA6-4721-B58F-7DA07223FE21}">
      <dgm:prSet/>
      <dgm:spPr/>
      <dgm:t>
        <a:bodyPr/>
        <a:lstStyle/>
        <a:p>
          <a:endParaRPr lang="zh-CN" altLang="en-US"/>
        </a:p>
      </dgm:t>
    </dgm:pt>
    <dgm:pt modelId="{B0D491DC-B138-47E6-A944-1D2243DDFA4C}" type="sibTrans" cxnId="{B6642136-FDA6-4721-B58F-7DA07223FE21}">
      <dgm:prSet/>
      <dgm:spPr/>
      <dgm:t>
        <a:bodyPr/>
        <a:lstStyle/>
        <a:p>
          <a:endParaRPr lang="zh-CN" altLang="en-US"/>
        </a:p>
      </dgm:t>
    </dgm:pt>
    <dgm:pt modelId="{8ED4D4A2-76CC-4774-872C-FE49DD44B5A0}" type="pres">
      <dgm:prSet presAssocID="{75957E1A-4765-44FF-A3DD-F123371A8F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D493E60-C708-4943-A07B-69712B34C40D}" type="pres">
      <dgm:prSet presAssocID="{C5C99279-07BE-4C9A-8880-966F7D4A5B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E8B07F-EBB2-436A-94CE-511B472C5F46}" type="pres">
      <dgm:prSet presAssocID="{6E4F66AB-D9D7-4FD6-86D0-908AA3EE422B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600571FB-5332-4E3B-89A0-F1C479E501A0}" type="pres">
      <dgm:prSet presAssocID="{6E4F66AB-D9D7-4FD6-86D0-908AA3EE422B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F983091D-59EE-4E25-8EC7-F908F62C7687}" type="pres">
      <dgm:prSet presAssocID="{1A36CA5C-8BB8-43A3-8F8C-428106CABA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DA2454-F363-4BB9-AE9D-7F2487ECAB1F}" type="pres">
      <dgm:prSet presAssocID="{7CD263DE-BDF3-493B-9718-35C24977AA67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7677C75C-BC78-45BE-B197-35A952AAF3BE}" type="pres">
      <dgm:prSet presAssocID="{7CD263DE-BDF3-493B-9718-35C24977AA67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55839F80-3EF8-412A-9414-F8E3A8B5DEC7}" type="pres">
      <dgm:prSet presAssocID="{1574FDC8-8F26-49DB-9108-6AC5ECBC16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6A7BB3-665D-46A6-BEE8-546EA84250C6}" type="pres">
      <dgm:prSet presAssocID="{A5842664-AB84-462E-9B98-25014860FA35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D60A3242-9734-45BA-810D-CE46D1859709}" type="pres">
      <dgm:prSet presAssocID="{A5842664-AB84-462E-9B98-25014860FA35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98A05A49-1436-4D97-938F-F3F43CB9FE89}" type="pres">
      <dgm:prSet presAssocID="{36A3B68B-29DD-4F72-8446-FA167A6D14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F24E02-C034-42A0-8217-62CFD6E14E14}" type="pres">
      <dgm:prSet presAssocID="{1D59B2E5-2595-4FEE-B7D6-FE52142A4BF2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F06A9FC3-A58B-4D70-9CC6-54C3AC5B09D8}" type="pres">
      <dgm:prSet presAssocID="{1D59B2E5-2595-4FEE-B7D6-FE52142A4BF2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21AD70DA-2F7B-4640-B9AD-A025EB9A2114}" type="pres">
      <dgm:prSet presAssocID="{1E5CC262-7523-4270-8840-EED106C69E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2CF1CC-7AA0-43CF-BB60-F063029B25A4}" srcId="{75957E1A-4765-44FF-A3DD-F123371A8F55}" destId="{1A36CA5C-8BB8-43A3-8F8C-428106CABAFB}" srcOrd="1" destOrd="0" parTransId="{B3F265B4-BFFA-4EC8-B66B-0CC9EF3C81AC}" sibTransId="{7CD263DE-BDF3-493B-9718-35C24977AA67}"/>
    <dgm:cxn modelId="{B8166F67-C0B4-4FD0-BD2A-420A58E5BEFE}" type="presOf" srcId="{6E4F66AB-D9D7-4FD6-86D0-908AA3EE422B}" destId="{E1E8B07F-EBB2-436A-94CE-511B472C5F46}" srcOrd="0" destOrd="0" presId="urn:microsoft.com/office/officeart/2005/8/layout/process5"/>
    <dgm:cxn modelId="{AD82EE12-79A0-41FA-84B5-7D82E93CC735}" type="presOf" srcId="{6E4F66AB-D9D7-4FD6-86D0-908AA3EE422B}" destId="{600571FB-5332-4E3B-89A0-F1C479E501A0}" srcOrd="1" destOrd="0" presId="urn:microsoft.com/office/officeart/2005/8/layout/process5"/>
    <dgm:cxn modelId="{9FE2345B-CA0C-464C-9A5D-85C98C201979}" type="presOf" srcId="{75957E1A-4765-44FF-A3DD-F123371A8F55}" destId="{8ED4D4A2-76CC-4774-872C-FE49DD44B5A0}" srcOrd="0" destOrd="0" presId="urn:microsoft.com/office/officeart/2005/8/layout/process5"/>
    <dgm:cxn modelId="{4577166F-CC07-458C-87B4-FC050AB7913D}" srcId="{75957E1A-4765-44FF-A3DD-F123371A8F55}" destId="{1574FDC8-8F26-49DB-9108-6AC5ECBC1695}" srcOrd="2" destOrd="0" parTransId="{2C918B2E-C4F2-407D-87D5-335367EC0412}" sibTransId="{A5842664-AB84-462E-9B98-25014860FA35}"/>
    <dgm:cxn modelId="{B6642136-FDA6-4721-B58F-7DA07223FE21}" srcId="{75957E1A-4765-44FF-A3DD-F123371A8F55}" destId="{1E5CC262-7523-4270-8840-EED106C69ED1}" srcOrd="4" destOrd="0" parTransId="{1E871A0A-1C30-41AA-B36E-639D490541BE}" sibTransId="{B0D491DC-B138-47E6-A944-1D2243DDFA4C}"/>
    <dgm:cxn modelId="{72A62764-B4B0-4450-9072-B49DB4EEB058}" type="presOf" srcId="{A5842664-AB84-462E-9B98-25014860FA35}" destId="{D60A3242-9734-45BA-810D-CE46D1859709}" srcOrd="1" destOrd="0" presId="urn:microsoft.com/office/officeart/2005/8/layout/process5"/>
    <dgm:cxn modelId="{D0ED1486-BF5C-44B0-9258-C67541C32C9D}" type="presOf" srcId="{1D59B2E5-2595-4FEE-B7D6-FE52142A4BF2}" destId="{68F24E02-C034-42A0-8217-62CFD6E14E14}" srcOrd="0" destOrd="0" presId="urn:microsoft.com/office/officeart/2005/8/layout/process5"/>
    <dgm:cxn modelId="{F35C61E1-DB12-4E39-8299-D701CD3B73AC}" type="presOf" srcId="{1E5CC262-7523-4270-8840-EED106C69ED1}" destId="{21AD70DA-2F7B-4640-B9AD-A025EB9A2114}" srcOrd="0" destOrd="0" presId="urn:microsoft.com/office/officeart/2005/8/layout/process5"/>
    <dgm:cxn modelId="{2A58A061-0CD9-457C-B13E-8824989ABB76}" type="presOf" srcId="{A5842664-AB84-462E-9B98-25014860FA35}" destId="{656A7BB3-665D-46A6-BEE8-546EA84250C6}" srcOrd="0" destOrd="0" presId="urn:microsoft.com/office/officeart/2005/8/layout/process5"/>
    <dgm:cxn modelId="{16A02D43-E9B3-4869-9F57-2AD94FE5F504}" type="presOf" srcId="{1D59B2E5-2595-4FEE-B7D6-FE52142A4BF2}" destId="{F06A9FC3-A58B-4D70-9CC6-54C3AC5B09D8}" srcOrd="1" destOrd="0" presId="urn:microsoft.com/office/officeart/2005/8/layout/process5"/>
    <dgm:cxn modelId="{21CB873E-256B-4F63-91AA-391DEE1FCD51}" type="presOf" srcId="{1574FDC8-8F26-49DB-9108-6AC5ECBC1695}" destId="{55839F80-3EF8-412A-9414-F8E3A8B5DEC7}" srcOrd="0" destOrd="0" presId="urn:microsoft.com/office/officeart/2005/8/layout/process5"/>
    <dgm:cxn modelId="{DC5A4016-F2DE-4EC4-9403-9DF11920E893}" srcId="{75957E1A-4765-44FF-A3DD-F123371A8F55}" destId="{36A3B68B-29DD-4F72-8446-FA167A6D1493}" srcOrd="3" destOrd="0" parTransId="{A6FE03A1-A749-4929-B02F-EEB6055BA852}" sibTransId="{1D59B2E5-2595-4FEE-B7D6-FE52142A4BF2}"/>
    <dgm:cxn modelId="{EB6DB7B3-ED1C-441A-A4FA-DA00C830D60F}" type="presOf" srcId="{7CD263DE-BDF3-493B-9718-35C24977AA67}" destId="{F0DA2454-F363-4BB9-AE9D-7F2487ECAB1F}" srcOrd="0" destOrd="0" presId="urn:microsoft.com/office/officeart/2005/8/layout/process5"/>
    <dgm:cxn modelId="{8944B5D4-E30B-497D-B9DD-61EA12C6C3FE}" type="presOf" srcId="{36A3B68B-29DD-4F72-8446-FA167A6D1493}" destId="{98A05A49-1436-4D97-938F-F3F43CB9FE89}" srcOrd="0" destOrd="0" presId="urn:microsoft.com/office/officeart/2005/8/layout/process5"/>
    <dgm:cxn modelId="{F59CA7C8-23DA-48CF-AE75-87FDEA2B499D}" type="presOf" srcId="{7CD263DE-BDF3-493B-9718-35C24977AA67}" destId="{7677C75C-BC78-45BE-B197-35A952AAF3BE}" srcOrd="1" destOrd="0" presId="urn:microsoft.com/office/officeart/2005/8/layout/process5"/>
    <dgm:cxn modelId="{1068AE8B-CF2C-426A-BEC5-D6C9C1352BE0}" type="presOf" srcId="{1A36CA5C-8BB8-43A3-8F8C-428106CABAFB}" destId="{F983091D-59EE-4E25-8EC7-F908F62C7687}" srcOrd="0" destOrd="0" presId="urn:microsoft.com/office/officeart/2005/8/layout/process5"/>
    <dgm:cxn modelId="{779E1BB3-BEA7-46F4-A8C1-BEC781456500}" srcId="{75957E1A-4765-44FF-A3DD-F123371A8F55}" destId="{C5C99279-07BE-4C9A-8880-966F7D4A5BFE}" srcOrd="0" destOrd="0" parTransId="{0CCE50D9-A4C6-431A-9DB0-E901167D2AAB}" sibTransId="{6E4F66AB-D9D7-4FD6-86D0-908AA3EE422B}"/>
    <dgm:cxn modelId="{AC94BC23-A74A-454B-AC8D-2E509B8197CD}" type="presOf" srcId="{C5C99279-07BE-4C9A-8880-966F7D4A5BFE}" destId="{8D493E60-C708-4943-A07B-69712B34C40D}" srcOrd="0" destOrd="0" presId="urn:microsoft.com/office/officeart/2005/8/layout/process5"/>
    <dgm:cxn modelId="{C7BEE915-9DFC-49F2-A8F8-E4B70C565183}" type="presParOf" srcId="{8ED4D4A2-76CC-4774-872C-FE49DD44B5A0}" destId="{8D493E60-C708-4943-A07B-69712B34C40D}" srcOrd="0" destOrd="0" presId="urn:microsoft.com/office/officeart/2005/8/layout/process5"/>
    <dgm:cxn modelId="{FBF326BD-DB74-4970-AB60-0051D6CEE623}" type="presParOf" srcId="{8ED4D4A2-76CC-4774-872C-FE49DD44B5A0}" destId="{E1E8B07F-EBB2-436A-94CE-511B472C5F46}" srcOrd="1" destOrd="0" presId="urn:microsoft.com/office/officeart/2005/8/layout/process5"/>
    <dgm:cxn modelId="{08491245-CB0E-4EC4-89EA-DAA2A2C2017D}" type="presParOf" srcId="{E1E8B07F-EBB2-436A-94CE-511B472C5F46}" destId="{600571FB-5332-4E3B-89A0-F1C479E501A0}" srcOrd="0" destOrd="0" presId="urn:microsoft.com/office/officeart/2005/8/layout/process5"/>
    <dgm:cxn modelId="{7B3D549C-B0B7-4AE5-82F2-1F4C954C9197}" type="presParOf" srcId="{8ED4D4A2-76CC-4774-872C-FE49DD44B5A0}" destId="{F983091D-59EE-4E25-8EC7-F908F62C7687}" srcOrd="2" destOrd="0" presId="urn:microsoft.com/office/officeart/2005/8/layout/process5"/>
    <dgm:cxn modelId="{5127AA32-1617-4D0A-B57A-D8A3284AEF8F}" type="presParOf" srcId="{8ED4D4A2-76CC-4774-872C-FE49DD44B5A0}" destId="{F0DA2454-F363-4BB9-AE9D-7F2487ECAB1F}" srcOrd="3" destOrd="0" presId="urn:microsoft.com/office/officeart/2005/8/layout/process5"/>
    <dgm:cxn modelId="{EEB6DECE-3085-44ED-ACC5-1268A62A6FEC}" type="presParOf" srcId="{F0DA2454-F363-4BB9-AE9D-7F2487ECAB1F}" destId="{7677C75C-BC78-45BE-B197-35A952AAF3BE}" srcOrd="0" destOrd="0" presId="urn:microsoft.com/office/officeart/2005/8/layout/process5"/>
    <dgm:cxn modelId="{09A4C85E-D8A3-4E72-AEBD-D232A2D6E9BA}" type="presParOf" srcId="{8ED4D4A2-76CC-4774-872C-FE49DD44B5A0}" destId="{55839F80-3EF8-412A-9414-F8E3A8B5DEC7}" srcOrd="4" destOrd="0" presId="urn:microsoft.com/office/officeart/2005/8/layout/process5"/>
    <dgm:cxn modelId="{404EC61A-5DE6-40B4-9361-B5A77CD84DD4}" type="presParOf" srcId="{8ED4D4A2-76CC-4774-872C-FE49DD44B5A0}" destId="{656A7BB3-665D-46A6-BEE8-546EA84250C6}" srcOrd="5" destOrd="0" presId="urn:microsoft.com/office/officeart/2005/8/layout/process5"/>
    <dgm:cxn modelId="{E5272C69-0FF9-414A-88A2-AA0BADC89281}" type="presParOf" srcId="{656A7BB3-665D-46A6-BEE8-546EA84250C6}" destId="{D60A3242-9734-45BA-810D-CE46D1859709}" srcOrd="0" destOrd="0" presId="urn:microsoft.com/office/officeart/2005/8/layout/process5"/>
    <dgm:cxn modelId="{4E88AE32-E35C-4996-BD4B-801AA2E57FA7}" type="presParOf" srcId="{8ED4D4A2-76CC-4774-872C-FE49DD44B5A0}" destId="{98A05A49-1436-4D97-938F-F3F43CB9FE89}" srcOrd="6" destOrd="0" presId="urn:microsoft.com/office/officeart/2005/8/layout/process5"/>
    <dgm:cxn modelId="{C46B87A6-E828-42A6-BC4E-55FEED15E25E}" type="presParOf" srcId="{8ED4D4A2-76CC-4774-872C-FE49DD44B5A0}" destId="{68F24E02-C034-42A0-8217-62CFD6E14E14}" srcOrd="7" destOrd="0" presId="urn:microsoft.com/office/officeart/2005/8/layout/process5"/>
    <dgm:cxn modelId="{9C684F51-4E58-421F-A12A-9AD8FAEB61F1}" type="presParOf" srcId="{68F24E02-C034-42A0-8217-62CFD6E14E14}" destId="{F06A9FC3-A58B-4D70-9CC6-54C3AC5B09D8}" srcOrd="0" destOrd="0" presId="urn:microsoft.com/office/officeart/2005/8/layout/process5"/>
    <dgm:cxn modelId="{392297A5-C5CF-4187-9049-14996AE28B15}" type="presParOf" srcId="{8ED4D4A2-76CC-4774-872C-FE49DD44B5A0}" destId="{21AD70DA-2F7B-4640-B9AD-A025EB9A2114}" srcOrd="8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2010/6/22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m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975104"/>
          </a:xfrm>
        </p:spPr>
        <p:txBody>
          <a:bodyPr/>
          <a:lstStyle/>
          <a:p>
            <a:r>
              <a:rPr lang="en-US" dirty="0" smtClean="0"/>
              <a:t>Performance Evaluation of On-Chip Sensor Network in </a:t>
            </a:r>
            <a:r>
              <a:rPr lang="en-US" dirty="0" err="1" smtClean="0"/>
              <a:t>MPSoC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85852" y="3786190"/>
            <a:ext cx="69294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u="sng" dirty="0" smtClean="0"/>
              <a:t>Yao Wang</a:t>
            </a:r>
            <a:r>
              <a:rPr lang="en-US" altLang="zh-CN" sz="2400" dirty="0" smtClean="0"/>
              <a:t>, Yu Wang, </a:t>
            </a:r>
            <a:r>
              <a:rPr lang="en-US" altLang="zh-CN" sz="2400" dirty="0" smtClean="0">
                <a:solidFill>
                  <a:srgbClr val="00B0F0"/>
                </a:solidFill>
              </a:rPr>
              <a:t>Jiang </a:t>
            </a:r>
            <a:r>
              <a:rPr lang="en-US" altLang="zh-CN" sz="2400" dirty="0" err="1" smtClean="0">
                <a:solidFill>
                  <a:srgbClr val="00B0F0"/>
                </a:solidFill>
              </a:rPr>
              <a:t>Xu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Huazhong</a:t>
            </a:r>
            <a:r>
              <a:rPr lang="en-US" altLang="zh-CN" sz="2400" dirty="0" smtClean="0"/>
              <a:t> Yang</a:t>
            </a:r>
            <a:endParaRPr lang="zh-CN" altLang="en-US" sz="2400" dirty="0" smtClean="0"/>
          </a:p>
          <a:p>
            <a:pPr algn="ctr"/>
            <a:r>
              <a:rPr lang="en-US" sz="2400" dirty="0" smtClean="0"/>
              <a:t>EE. Dept, </a:t>
            </a:r>
            <a:r>
              <a:rPr lang="en-US" sz="2400" dirty="0" err="1" smtClean="0"/>
              <a:t>TNList</a:t>
            </a:r>
            <a:r>
              <a:rPr lang="en-US" sz="2400" dirty="0" smtClean="0"/>
              <a:t>, </a:t>
            </a:r>
            <a:r>
              <a:rPr lang="en-US" sz="2400" dirty="0" err="1" smtClean="0"/>
              <a:t>Tsinghua</a:t>
            </a:r>
            <a:r>
              <a:rPr lang="en-US" sz="2400" dirty="0" smtClean="0"/>
              <a:t> University, Beijing, China</a:t>
            </a:r>
            <a:endParaRPr lang="zh-CN" alt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Computing System Lab, Dept. of ECE</a:t>
            </a:r>
            <a:endParaRPr lang="zh-CN" altLang="en-US" sz="2400" dirty="0" smtClean="0">
              <a:solidFill>
                <a:srgbClr val="00B0F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Hong Kong University of Science and Technology, Hong Kong, China</a:t>
            </a:r>
            <a:endParaRPr lang="zh-CN" altLang="en-US" sz="2400" dirty="0" smtClean="0">
              <a:solidFill>
                <a:srgbClr val="00B0F0"/>
              </a:solidFill>
            </a:endParaRPr>
          </a:p>
          <a:p>
            <a:pPr algn="ctr"/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Main Contributions of The Paper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66" cy="4572000"/>
          </a:xfrm>
        </p:spPr>
        <p:txBody>
          <a:bodyPr/>
          <a:lstStyle/>
          <a:p>
            <a:r>
              <a:rPr lang="en-US" altLang="zh-CN" dirty="0" smtClean="0"/>
              <a:t>We developed a </a:t>
            </a:r>
            <a:r>
              <a:rPr lang="en-US" altLang="zh-CN" dirty="0" err="1" smtClean="0"/>
              <a:t>SENoC</a:t>
            </a:r>
            <a:r>
              <a:rPr lang="en-US" altLang="zh-CN" dirty="0" smtClean="0"/>
              <a:t> simulation platform in </a:t>
            </a:r>
            <a:r>
              <a:rPr lang="en-US" altLang="zh-CN" dirty="0" err="1" smtClean="0"/>
              <a:t>systemC</a:t>
            </a:r>
            <a:r>
              <a:rPr lang="en-US" altLang="zh-CN" dirty="0" smtClean="0"/>
              <a:t> which supports cycle-accurate simulation</a:t>
            </a:r>
          </a:p>
          <a:p>
            <a:r>
              <a:rPr lang="en-US" altLang="zh-CN" dirty="0" smtClean="0"/>
              <a:t>We study the average delay of regular data and sensor data, respectively. The results show that the overhead of sensors is negligible ,</a:t>
            </a:r>
            <a:r>
              <a:rPr lang="en-US" b="1" dirty="0" smtClean="0"/>
              <a:t> </a:t>
            </a:r>
            <a:r>
              <a:rPr lang="en-US" dirty="0" smtClean="0"/>
              <a:t>with a max delay overhead of 0.80% when the traffic is not that heavy</a:t>
            </a:r>
          </a:p>
          <a:p>
            <a:r>
              <a:rPr lang="en-US" altLang="zh-CN" dirty="0" smtClean="0"/>
              <a:t>We explore the influence of the sensor manger’s location on the network performance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An Overview of </a:t>
            </a:r>
            <a:r>
              <a:rPr lang="en-US" altLang="zh-CN" dirty="0" err="1" smtClean="0"/>
              <a:t>SENoC</a:t>
            </a:r>
            <a:endParaRPr lang="en-US" altLang="zh-CN" dirty="0" smtClean="0"/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Future work</a:t>
            </a:r>
          </a:p>
          <a:p>
            <a:r>
              <a:rPr lang="en-US" altLang="zh-CN" dirty="0" smtClean="0"/>
              <a:t>Q&amp;A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NoC</a:t>
            </a:r>
            <a:r>
              <a:rPr lang="en-US" altLang="zh-CN" dirty="0" smtClean="0"/>
              <a:t> Architecture</a:t>
            </a:r>
            <a:endParaRPr lang="zh-CN" altLang="en-US" dirty="0"/>
          </a:p>
        </p:txBody>
      </p:sp>
      <p:pic>
        <p:nvPicPr>
          <p:cNvPr id="5" name="内容占位符 4" descr="original no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48"/>
            <a:ext cx="5888182" cy="4572000"/>
          </a:xfrm>
        </p:spPr>
      </p:pic>
      <p:sp>
        <p:nvSpPr>
          <p:cNvPr id="6" name="流程图: 联系 5"/>
          <p:cNvSpPr>
            <a:spLocks noChangeAspect="1"/>
          </p:cNvSpPr>
          <p:nvPr/>
        </p:nvSpPr>
        <p:spPr>
          <a:xfrm>
            <a:off x="4194808" y="2857528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流程图: 联系 6"/>
          <p:cNvSpPr>
            <a:spLocks noChangeAspect="1"/>
          </p:cNvSpPr>
          <p:nvPr/>
        </p:nvSpPr>
        <p:spPr>
          <a:xfrm>
            <a:off x="4071934" y="285752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流程图: 联系 7"/>
          <p:cNvSpPr>
            <a:spLocks noChangeAspect="1"/>
          </p:cNvSpPr>
          <p:nvPr/>
        </p:nvSpPr>
        <p:spPr>
          <a:xfrm>
            <a:off x="3929058" y="2857528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135729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4*4 Mesh-like </a:t>
            </a:r>
            <a:r>
              <a:rPr lang="en-US" altLang="zh-CN" sz="3200" b="1" i="1" dirty="0" err="1" smtClean="0"/>
              <a:t>NoC</a:t>
            </a:r>
            <a:endParaRPr lang="zh-CN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781 0.00717 0.00382 0.01342 0.00885 0.02338 C 0.00937 0.02546 0.00902 0.02824 0.01024 0.0294 C 0.01232 0.03125 0.01527 0.03009 0.01753 0.03125 C 0.0217 0.03333 0.02708 0.03796 0.0309 0.0412 C 0.03819 0.05555 0.05868 0.05671 0.07048 0.0588 C 0.08229 0.06366 0.10729 0.05671 0.10729 0.05671 C 0.17639 0.0581 0.20104 0.01944 0.20885 0.07847 C 0.20712 0.09745 0.20538 0.11134 0.20434 0.13125 C 0.20521 0.14907 0.2118 0.16782 0.19705 0.16065 C 0.196 0.15787 0.19288 0.15069 0.19253 0.14699 C 0.19166 0.13796 0.19444 0.12755 0.19114 0.11967 C 0.18941 0.11574 0.18437 0.11967 0.1809 0.11967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6 -2.59259E-6 C 0.00104 0.01088 -0.00104 0.02384 0.00729 0.02731 C 0.00938 0.02708 0.01979 0.02315 0.02361 0.02731 C 0.03299 0.0375 0.01944 0.03055 0.0309 0.03518 C 0.03785 0.0493 0.04583 0.05069 0.05729 0.05301 C 0.07014 0.05833 0.06337 0.05602 0.08976 0.05671 C 0.13142 0.05787 0.17309 0.0581 0.21476 0.0588 C 0.24618 0.07222 0.22118 0.05949 0.21615 0.17454 C 0.2158 0.18125 0.2151 0.15995 0.21181 0.15486 C 0.20417 0.14305 0.19583 0.1463 0.18385 0.14514 C 0.17517 0.1375 0.17934 0.14352 0.17934 0.12153 " pathEditMode="relative" ptsTypes="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7.40741E-6 C -0.0026 0.01504 -0.0085 0.03217 0.00591 0.03726 C 0.01789 0.03518 0.02934 0.03402 0.04115 0.03911 C 0.05938 0.07569 0.03507 0.05833 0.10295 0.06064 C 0.11511 0.06504 0.12795 0.06087 0.13976 0.06666 C 0.15104 0.06411 0.16233 0.06319 0.17361 0.06064 C 0.18351 0.05439 0.19688 0.05879 0.20747 0.06064 C 0.21736 0.06226 0.23681 0.06666 0.23681 0.06666 C 0.24045 0.07985 0.23698 0.09421 0.23542 0.10786 C 0.23438 0.13194 0.2349 0.15624 0.23247 0.18032 C 0.23125 0.19212 0.22552 0.17731 0.225 0.17638 C 0.22275 0.16712 0.22136 0.1493 0.21181 0.14698 C 0.20504 0.14536 0.19809 0.14583 0.19115 0.14513 C 0.1816 0.14166 0.17952 0.14374 0.17952 0.12939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SENoC</a:t>
            </a:r>
            <a:r>
              <a:rPr lang="en-US" altLang="zh-CN" dirty="0" smtClean="0"/>
              <a:t> 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overvi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6035330" cy="453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联系 4"/>
          <p:cNvSpPr>
            <a:spLocks noChangeAspect="1"/>
          </p:cNvSpPr>
          <p:nvPr/>
        </p:nvSpPr>
        <p:spPr>
          <a:xfrm>
            <a:off x="6409386" y="2928934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联系 6"/>
          <p:cNvSpPr>
            <a:spLocks noChangeAspect="1"/>
          </p:cNvSpPr>
          <p:nvPr/>
        </p:nvSpPr>
        <p:spPr>
          <a:xfrm>
            <a:off x="5572132" y="2928934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联系 7"/>
          <p:cNvSpPr>
            <a:spLocks noChangeAspect="1"/>
          </p:cNvSpPr>
          <p:nvPr/>
        </p:nvSpPr>
        <p:spPr>
          <a:xfrm>
            <a:off x="4714876" y="2928934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联系 8"/>
          <p:cNvSpPr>
            <a:spLocks noChangeAspect="1"/>
          </p:cNvSpPr>
          <p:nvPr/>
        </p:nvSpPr>
        <p:spPr>
          <a:xfrm>
            <a:off x="3929058" y="2928934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联系 9"/>
          <p:cNvSpPr>
            <a:spLocks noChangeAspect="1"/>
          </p:cNvSpPr>
          <p:nvPr/>
        </p:nvSpPr>
        <p:spPr>
          <a:xfrm>
            <a:off x="6429388" y="378619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0"/>
          <p:cNvSpPr>
            <a:spLocks noChangeAspect="1"/>
          </p:cNvSpPr>
          <p:nvPr/>
        </p:nvSpPr>
        <p:spPr>
          <a:xfrm>
            <a:off x="5572132" y="378619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>
            <a:spLocks noChangeAspect="1"/>
          </p:cNvSpPr>
          <p:nvPr/>
        </p:nvSpPr>
        <p:spPr>
          <a:xfrm>
            <a:off x="4786314" y="3714752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联系 12"/>
          <p:cNvSpPr>
            <a:spLocks noChangeAspect="1"/>
          </p:cNvSpPr>
          <p:nvPr/>
        </p:nvSpPr>
        <p:spPr>
          <a:xfrm>
            <a:off x="4000496" y="3714752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>
            <a:spLocks noChangeAspect="1"/>
          </p:cNvSpPr>
          <p:nvPr/>
        </p:nvSpPr>
        <p:spPr>
          <a:xfrm>
            <a:off x="6500826" y="457200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>
            <a:spLocks noChangeAspect="1"/>
          </p:cNvSpPr>
          <p:nvPr/>
        </p:nvSpPr>
        <p:spPr>
          <a:xfrm>
            <a:off x="5572132" y="457200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联系 15"/>
          <p:cNvSpPr>
            <a:spLocks noChangeAspect="1"/>
          </p:cNvSpPr>
          <p:nvPr/>
        </p:nvSpPr>
        <p:spPr>
          <a:xfrm>
            <a:off x="4786314" y="457200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联系 16"/>
          <p:cNvSpPr>
            <a:spLocks noChangeAspect="1"/>
          </p:cNvSpPr>
          <p:nvPr/>
        </p:nvSpPr>
        <p:spPr>
          <a:xfrm>
            <a:off x="3929058" y="4572008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联系 17"/>
          <p:cNvSpPr>
            <a:spLocks noChangeAspect="1"/>
          </p:cNvSpPr>
          <p:nvPr/>
        </p:nvSpPr>
        <p:spPr>
          <a:xfrm>
            <a:off x="6429388" y="5429264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联系 18"/>
          <p:cNvSpPr>
            <a:spLocks noChangeAspect="1"/>
          </p:cNvSpPr>
          <p:nvPr/>
        </p:nvSpPr>
        <p:spPr>
          <a:xfrm>
            <a:off x="5623568" y="5409262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联系 19"/>
          <p:cNvSpPr>
            <a:spLocks noChangeAspect="1"/>
          </p:cNvSpPr>
          <p:nvPr/>
        </p:nvSpPr>
        <p:spPr>
          <a:xfrm>
            <a:off x="4714876" y="535782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联系 20"/>
          <p:cNvSpPr>
            <a:spLocks noChangeAspect="1"/>
          </p:cNvSpPr>
          <p:nvPr/>
        </p:nvSpPr>
        <p:spPr>
          <a:xfrm>
            <a:off x="4000496" y="5357826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联系 21"/>
          <p:cNvSpPr>
            <a:spLocks noChangeAspect="1"/>
          </p:cNvSpPr>
          <p:nvPr/>
        </p:nvSpPr>
        <p:spPr>
          <a:xfrm>
            <a:off x="7215206" y="4929198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00100" y="1142984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After  adding sensors and sensor manager, the </a:t>
            </a:r>
            <a:r>
              <a:rPr lang="en-US" altLang="zh-CN" sz="3200" b="1" i="1" dirty="0" err="1" smtClean="0"/>
              <a:t>NoC</a:t>
            </a:r>
            <a:r>
              <a:rPr lang="en-US" altLang="zh-CN" sz="3200" b="1" i="1" dirty="0" smtClean="0"/>
              <a:t>  becomes </a:t>
            </a:r>
            <a:r>
              <a:rPr lang="en-US" altLang="zh-CN" sz="3200" b="1" i="1" dirty="0" err="1" smtClean="0"/>
              <a:t>SENoC</a:t>
            </a:r>
            <a:endParaRPr lang="zh-CN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9 0.00903 -0.00052 0.01088 0.00451 0.01759 C 0.00607 0.02199 0.00659 0.02732 0.00885 0.03125 C 0.01198 0.03634 0.01389 0.03449 0.01771 0.03727 C 0.02517 0.04283 0.0276 0.0456 0.03524 0.04884 C 0.05139 0.06296 0.12482 0.05324 0.13819 0.05278 C 0.18663 0.05509 0.23559 0.05255 0.28385 0.0588 C 0.29323 0.0544 0.3033 0.05417 0.31319 0.05278 C 0.31198 0.04283 0.31146 0.03565 0.30729 0.02732 C 0.3085 0.00602 0.31111 -0.0125 0.31319 -0.03333 C 0.31371 -0.04514 0.3085 -0.06042 0.31475 -0.06875 C 0.31632 -0.07083 0.3434 -0.0706 0.35156 -0.0706 " pathEditMode="relative" ptsTypes="fffffffffff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4 0.00463 0.00712 0.00856 0.01319 0.01366 C 0.01615 0.01967 0.01997 0.02639 0.02361 0.03148 C 0.02951 0.03958 0.02795 0.03125 0.03681 0.03935 C 0.05139 0.05254 0.0717 0.05162 0.08819 0.05301 C 0.1151 0.05231 0.14219 0.05092 0.1691 0.05092 C 0.17691 0.05092 0.1849 0.05162 0.19271 0.05301 C 0.19722 0.0537 0.2059 0.05694 0.2059 0.05694 C 0.21354 0.06389 0.2151 0.06273 0.225 0.06088 C 0.22674 0.05347 0.22899 0.04745 0.23229 0.0412 C 0.23403 -0.07986 0.21007 -0.06852 0.27361 -0.06852 " pathEditMode="relative" ptsTypes="ffffffffff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764 0.0059 0.00972 0.01024 0.01551 C 0.01267 0.02615 0.01753 0.02824 0.025 0.03125 C 0.02969 0.03541 0.0342 0.03865 0.03958 0.04097 C 0.06024 0.05902 0.10607 0.04676 0.13229 0.0449 C 0.13368 0.03912 0.13594 0.03264 0.13819 0.02731 C 0.13993 0.02314 0.1441 0.01551 0.1441 0.01551 C 0.14722 0.00254 0.14861 -0.01181 0.13958 -0.01968 C 0.13906 -0.02176 0.13819 -0.02361 0.13819 -0.0257 C 0.13819 -0.03866 0.13767 -0.05209 0.13958 -0.06482 C 0.1401 -0.06899 0.14531 -0.06852 0.14844 -0.06875 C 0.15781 -0.06945 0.16701 -0.06875 0.17639 -0.06875 " pathEditMode="relative" ptsTypes="fffffffffff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77 0.00208 0.0092 0.00648 0.01476 0.01157 C 0.01875 0.01944 0.02622 0.02407 0.03247 0.02939 C 0.03299 0.03125 0.03281 0.03379 0.03386 0.03518 C 0.03629 0.03842 0.04271 0.04305 0.04271 0.04305 C 0.0441 0.04166 0.04601 0.04097 0.04705 0.03912 C 0.04965 0.03379 0.05174 0.0162 0.05295 0.00972 C 0.05104 -0.03172 0.05191 -0.01111 0.04705 -0.03542 C 0.04948 -0.08635 0.04028 -0.06875 0.08837 -0.06875 " pathEditMode="relative" ptsTypes="ffffffff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092 0.00469 0.01273 0.00591 0.01366 C 0.00938 0.01643 0.01389 0.01574 0.01771 0.01759 C 0.02414 0.03009 0.01667 0.01805 0.025 0.02546 C 0.02865 0.0287 0.03004 0.03241 0.03247 0.03704 C 0.03698 0.05648 0.0665 0.0537 0.07795 0.05486 C 0.11354 0.05856 0.12778 0.05764 0.17361 0.05879 C 0.19427 0.06759 0.21875 0.05879 0.23976 0.05671 C 0.28039 0.05787 0.32032 0.06273 0.36042 0.06273 " pathEditMode="relative" ptsTypes="ffffffff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2 0.0081 0.01094 0.01921 0.02066 0.0257 C 0.0276 0.03912 0.02361 0.03472 0.0309 0.04121 C 0.03663 0.05278 0.04045 0.05185 0.05156 0.05509 C 0.07934 0.06343 0.10833 0.05625 0.1368 0.05695 C 0.17656 0.06621 0.21979 0.05509 0.26042 0.05509 " pathEditMode="relative" ptsTypes="fffff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64 0.00671 0.0118 0.01967 0.01771 0.0294 C 0.02031 0.03379 0.02239 0.04027 0.02656 0.0412 C 0.07396 0.05254 0.12239 0.04907 0.17066 0.04907 " pathEditMode="relative" ptsTypes="fff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0.01458 0.01406 0.04189 0.025 0.04907 C 0.03541 0.05578 0.05295 0.05416 0.0618 0.05486 C 0.07048 0.0574 0.06666 0.05694 0.07361 0.05694 " pathEditMode="relative" ptsTypes="fff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0.01019 0.01284 0.01551 0.02066 0.02153 C 0.02413 0.02824 0.02725 0.02871 0.03229 0.03334 C 0.03611 0.04746 0.04774 0.04491 0.05729 0.04699 C 0.0658 0.04861 0.07396 0.05579 0.08229 0.05672 C 0.10191 0.0588 0.10729 0.05949 0.12795 0.06065 C 0.14166 0.06158 0.15538 0.06204 0.16909 0.06273 C 0.2243 0.06088 0.23958 0.0588 0.29271 0.06065 C 0.29514 0.06134 0.29791 0.06088 0.3 0.06273 C 0.30121 0.06389 0.30104 0.06667 0.30156 0.06852 C 0.30382 0.07732 0.30173 0.07222 0.3059 0.08033 C 0.30729 0.18009 0.28593 0.17639 0.33385 0.17639 " pathEditMode="relative" ptsTypes="fffffffffff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38 0.01042 0.00174 0.00417 0.01181 0.01759 C 0.0132 0.01945 0.01615 0.02338 0.01615 0.02338 C 0.01962 0.03681 0.01476 0.02338 0.02205 0.03125 C 0.02344 0.03287 0.02379 0.03565 0.025 0.03727 C 0.02882 0.04236 0.03368 0.04213 0.0382 0.04514 C 0.04497 0.04977 0.05139 0.05255 0.05886 0.05486 C 0.06406 0.05949 0.07431 0.06435 0.0809 0.06459 C 0.12691 0.06574 0.17309 0.06597 0.2191 0.06667 C 0.22118 0.14167 0.19931 0.17593 0.2441 0.17847 C 0.25052 0.17894 0.25677 0.17847 0.2632 0.17847 " pathEditMode="relative" ptsTypes="ffffffffff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0.00139 0.00607 0.00186 0.00868 0.00394 C 0.01597 0.0095 0.01962 0.01945 0.02639 0.02547 C 0.03542 0.06042 0.05729 0.05162 0.08368 0.05301 C 0.09392 0.05348 0.10434 0.05417 0.11458 0.05487 C 0.11962 0.05926 0.12344 0.06088 0.12795 0.06667 C 0.13472 0.08473 0.12969 0.06852 0.13229 0.10602 C 0.13333 0.12176 0.14028 0.14167 0.1441 0.15695 C 0.1467 0.16737 0.16232 0.16667 0.16753 0.16667 " pathEditMode="relative" ptsTypes="ffffffff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0.00371 0.00608 0.00625 0.00886 0.00996 C 0.01858 0.02292 0.00452 0.00926 0.01615 0.01968 C 0.01719 0.02153 0.01771 0.02408 0.0191 0.02547 C 0.02032 0.02686 0.02257 0.02616 0.02361 0.02755 C 0.02466 0.02894 0.02396 0.03195 0.025 0.03334 C 0.02604 0.03473 0.02813 0.0345 0.02952 0.03542 C 0.03108 0.03658 0.03247 0.03797 0.03386 0.03936 C 0.03681 0.04514 0.0382 0.05024 0.03976 0.05695 C 0.04184 0.08311 0.04427 0.11042 0.05 0.13542 C 0.05174 0.15278 0.05365 0.16852 0.06615 0.17662 C 0.06771 0.17755 0.06893 0.17987 0.07066 0.18033 C 0.07448 0.18125 0.07848 0.18033 0.08247 0.18033 " pathEditMode="relative" ptsTypes="ffffffffffff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0.01042 0.00417 0.01227 0.01181 0.01551 C 0.01511 0.01898 0.01875 0.02199 0.02205 0.02546 C 0.02674 0.03079 0.02865 0.03657 0.03386 0.04097 C 0.04584 0.06551 0.06372 0.05579 0.08542 0.05671 C 0.09983 0.06366 0.08872 0.05903 0.12205 0.06065 C 0.20087 0.06481 0.20573 0.06366 0.31771 0.06667 C 0.3165 0.10162 0.31441 0.12917 0.31337 0.16458 C 0.31702 0.23843 0.31181 0.13079 0.31615 0.23912 C 0.31632 0.24236 0.31615 0.27361 0.32066 0.27824 C 0.32223 0.27986 0.32466 0.2794 0.32657 0.28032 C 0.34479 0.28958 0.329 0.28819 0.36181 0.28819 " pathEditMode="relative" ptsTypes="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4 0.00602 0.01181 0.01574 0.01771 0.02361 C 0.0191 0.02546 0.02205 0.0294 0.02205 0.0294 C 0.02778 0.05857 0.04028 0.05324 0.06181 0.05486 C 0.11302 0.04838 0.16806 0.05741 0.21927 0.0588 C 0.22865 0.11181 0.22431 0.03241 0.22205 0.17847 C 0.22379 0.2963 0.19879 0.29213 0.26042 0.29213 " pathEditMode="relative" ptsTypes="ffffff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0.01019 0.00816 0.02061 0.01458 0.0294 C 0.01701 0.0382 0.01927 0.03588 0.025 0.04098 C 0.02847 0.04815 0.03576 0.05255 0.04253 0.05278 C 0.07101 0.05394 0.09948 0.05417 0.12795 0.05487 C 0.1533 0.12639 0.07986 0.27663 0.15 0.29399 C 0.15781 0.29237 0.16285 0.29399 0.17049 0.29399 " pathEditMode="relative" ptsTypes="ffffff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6 0.00277 0.00886 0.01041 0.0132 0.01759 C 0.0158 0.02754 0.01997 0.03333 0.02639 0.03912 C 0.03004 0.05347 0.02639 0.04977 0.03525 0.05301 C 0.03785 0.05625 0.04393 0.05625 0.0441 0.06088 C 0.04879 0.24722 -0.00764 0.27407 0.0632 0.29213 C 0.075 0.30254 0.06598 0.29606 0.0941 0.29606 " pathEditMode="relative" ptsTypes="ffffff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36 0.0095 -0.00573 0.00417 -0.04844 0.00186 C -0.05087 -0.0375 -0.04792 -0.07523 -0.0441 -0.11388 C -0.04341 -0.13425 -0.0408 -0.21388 -0.04115 -0.22939 C -0.0415 -0.25185 -0.04514 -0.26643 -0.05886 -0.27847 C -0.0658 -0.29213 -0.06181 -0.28773 -0.0691 -0.29421 C -0.07014 -0.29606 -0.07205 -0.3 -0.07205 -0.3 " pathEditMode="relative" ptsTypes="ffffff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Router Architecture</a:t>
            </a:r>
            <a:endParaRPr lang="zh-CN" altLang="en-US" dirty="0"/>
          </a:p>
        </p:txBody>
      </p:sp>
      <p:pic>
        <p:nvPicPr>
          <p:cNvPr id="4" name="图片 3" descr="router architectu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92950"/>
            <a:ext cx="5079322" cy="507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图: 联系 5"/>
          <p:cNvSpPr/>
          <p:nvPr/>
        </p:nvSpPr>
        <p:spPr>
          <a:xfrm>
            <a:off x="8858280" y="4330468"/>
            <a:ext cx="91440" cy="914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联系 6"/>
          <p:cNvSpPr/>
          <p:nvPr/>
        </p:nvSpPr>
        <p:spPr>
          <a:xfrm>
            <a:off x="8572528" y="4350470"/>
            <a:ext cx="9144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联系 7"/>
          <p:cNvSpPr/>
          <p:nvPr/>
        </p:nvSpPr>
        <p:spPr>
          <a:xfrm>
            <a:off x="8715404" y="4350470"/>
            <a:ext cx="91440" cy="9144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14348" y="2786058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The router routes the flit according to the routing table</a:t>
            </a:r>
            <a:endParaRPr lang="zh-CN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41 0.00486 -0.02569 -0.00787 -0.0368 -0.01181 C -0.03941 -0.08611 -0.04149 -0.05301 -0.12205 -0.05093 C -0.13732 -0.04607 -0.13437 -0.04722 -0.15729 -0.04908 C -0.17205 -0.05509 -0.15173 -0.04676 -0.16614 -0.05301 C -0.16909 -0.0544 -0.175 -0.05672 -0.175 -0.05672 C -0.1842 -0.06898 -0.18316 -0.06667 -0.1868 -0.08033 C -0.18923 -0.11806 -0.19201 -0.15787 -0.18229 -0.19398 C -0.18073 -0.24375 -0.17795 -0.29329 -0.17795 -0.34306 " pathEditMode="relative" ptsTypes="ffffffff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C -0.01441 -0.00254 -0.02813 -0.00602 -0.04271 -0.00787 C -0.05017 -0.01111 -0.05243 -0.0199 -0.05886 -0.02546 C -0.08976 -0.01227 -0.14566 -0.02199 -0.1809 -0.02361 C -0.2474 -0.03565 -0.25851 -0.17129 -0.32066 -0.2 C -0.325 -0.20902 -0.33108 -0.21412 -0.33681 -0.22152 C -0.33785 -0.22407 -0.3382 -0.22731 -0.33976 -0.2294 C -0.34219 -0.23264 -0.34844 -0.23727 -0.34844 -0.23727 C -0.34948 -0.23912 -0.35052 -0.24097 -0.35139 -0.24305 C -0.35208 -0.2449 -0.35208 -0.24722 -0.35295 -0.24907 C -0.35729 -0.25764 -0.36528 -0.25949 -0.37205 -0.26273 C -0.37691 -0.27245 -0.3842 -0.27106 -0.39271 -0.27245 C -0.39827 -0.27754 -0.39583 -0.27477 -0.4 -0.28032 " pathEditMode="relative" ptsTypes="ffffffffffff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C -0.02204 0.0007 -0.04409 -0.00046 -0.06614 0.00209 C -0.06961 0.00255 -0.07013 0.01065 -0.07343 0.01181 C -0.07725 0.0132 -0.08125 0.0132 -0.08524 0.01389 C -0.1118 0.01297 -0.13888 0.01713 -0.16458 0.00787 C -0.19149 0.00857 -0.21857 0.00903 -0.24548 0.00996 C -0.2592 0.01042 -0.27309 0.01065 -0.2868 0.01181 C -0.29149 0.01227 -0.3 0.0176 -0.3 0.0176 C -0.30468 0.02709 -0.30711 0.02338 -0.31319 0.03148 C -0.3151 0.03403 -0.31822 0.04236 -0.31909 0.04514 C -0.32256 0.05648 -0.325 0.06875 -0.32795 0.08056 C -0.3302 0.08982 -0.33038 0.09653 -0.3368 0.10209 C -0.34253 0.12639 -0.34114 0.14514 -0.34114 0.17454 " pathEditMode="relative" ptsTypes="ff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 Interface</a:t>
            </a:r>
            <a:endParaRPr lang="zh-CN" altLang="en-US" dirty="0"/>
          </a:p>
        </p:txBody>
      </p:sp>
      <p:pic>
        <p:nvPicPr>
          <p:cNvPr id="4" name="图片 5" descr="network interfa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98735"/>
            <a:ext cx="6349153" cy="475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107154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Network interface multiplex the sensor data and regular data</a:t>
            </a:r>
            <a:endParaRPr lang="zh-CN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Switching Methodology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571644"/>
            <a:ext cx="7772400" cy="4572000"/>
          </a:xfrm>
        </p:spPr>
        <p:txBody>
          <a:bodyPr/>
          <a:lstStyle/>
          <a:p>
            <a:r>
              <a:rPr lang="en-US" altLang="zh-CN" b="1" i="1" dirty="0" smtClean="0"/>
              <a:t>4  Virtual Channel, X-Y static routing</a:t>
            </a:r>
            <a:endParaRPr lang="zh-CN" altLang="en-US" b="1" i="1" dirty="0"/>
          </a:p>
        </p:txBody>
      </p:sp>
      <p:pic>
        <p:nvPicPr>
          <p:cNvPr id="4" name="图片 3" descr="timep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500306"/>
            <a:ext cx="4572235" cy="3810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198" y="2643182"/>
            <a:ext cx="307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smtClean="0"/>
              <a:t>Time is divided into frames, with 32 time slots  forming a frame.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4214818"/>
            <a:ext cx="3071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 smtClean="0"/>
              <a:t>In each frame, there are 4 transfer modes according to the status of the output buffers</a:t>
            </a:r>
            <a:endParaRPr lang="zh-CN" altLang="en-US" sz="2400" dirty="0"/>
          </a:p>
        </p:txBody>
      </p:sp>
      <p:pic>
        <p:nvPicPr>
          <p:cNvPr id="7" name="图片 6" descr="true V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214554"/>
            <a:ext cx="6101696" cy="1952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36" y="421481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/>
              <a:t>Traditional VC method</a:t>
            </a:r>
            <a:endParaRPr lang="zh-CN" alt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Switching Methodology</a:t>
            </a:r>
            <a:endParaRPr lang="zh-CN" altLang="en-US" dirty="0"/>
          </a:p>
        </p:txBody>
      </p:sp>
      <p:pic>
        <p:nvPicPr>
          <p:cNvPr id="4" name="图片 3" descr="router architectu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5079322" cy="507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/>
          </p:cNvSpPr>
          <p:nvPr/>
        </p:nvSpPr>
        <p:spPr>
          <a:xfrm>
            <a:off x="4357686" y="3071810"/>
            <a:ext cx="594360" cy="142876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/>
          </p:cNvSpPr>
          <p:nvPr/>
        </p:nvSpPr>
        <p:spPr>
          <a:xfrm>
            <a:off x="4357686" y="3286124"/>
            <a:ext cx="594360" cy="142876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/>
          </p:cNvSpPr>
          <p:nvPr/>
        </p:nvSpPr>
        <p:spPr>
          <a:xfrm>
            <a:off x="4357686" y="3500438"/>
            <a:ext cx="594360" cy="142876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/>
          </p:cNvSpPr>
          <p:nvPr/>
        </p:nvSpPr>
        <p:spPr>
          <a:xfrm>
            <a:off x="4357686" y="3714752"/>
            <a:ext cx="594360" cy="142876"/>
          </a:xfrm>
          <a:prstGeom prst="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44643" y="29289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Empty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334542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Empty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314324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Non-empty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357187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Non-empty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7500958" y="3427876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6072198" y="4286256"/>
            <a:ext cx="144000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/>
          </p:cNvSpPr>
          <p:nvPr/>
        </p:nvSpPr>
        <p:spPr>
          <a:xfrm>
            <a:off x="6215074" y="4286256"/>
            <a:ext cx="594360" cy="142876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/>
          </p:cNvSpPr>
          <p:nvPr/>
        </p:nvSpPr>
        <p:spPr>
          <a:xfrm>
            <a:off x="6786578" y="4286256"/>
            <a:ext cx="594360" cy="142876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>
            <a:spLocks/>
          </p:cNvSpPr>
          <p:nvPr/>
        </p:nvSpPr>
        <p:spPr>
          <a:xfrm>
            <a:off x="7358082" y="4286256"/>
            <a:ext cx="594360" cy="142876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51 0.02084 " pathEditMode="relative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21927 -0.0416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8 -0.04213 " pathEditMode="relative" ptsTypes="AA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9 -0.01064 " pathEditMode="relative" ptsTypes="AA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274 0.02084 " pathEditMode="relative" ptsTypes="AA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/>
      <p:bldP spid="11" grpId="0"/>
      <p:bldP spid="12" grpId="0"/>
      <p:bldP spid="13" grpId="0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An Overview of </a:t>
            </a:r>
            <a:r>
              <a:rPr lang="en-US" altLang="zh-CN" dirty="0" err="1" smtClean="0"/>
              <a:t>SENoC</a:t>
            </a:r>
            <a:endParaRPr lang="en-US" altLang="zh-CN" dirty="0" smtClean="0"/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Future work</a:t>
            </a:r>
          </a:p>
          <a:p>
            <a:r>
              <a:rPr lang="en-US" altLang="zh-CN" dirty="0" smtClean="0"/>
              <a:t>Q&amp;A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Flit size: 32</a:t>
            </a:r>
          </a:p>
          <a:p>
            <a:pPr>
              <a:buNone/>
            </a:pPr>
            <a:r>
              <a:rPr lang="en-US" altLang="zh-CN" dirty="0" smtClean="0"/>
              <a:t>Operating frequency: 1GHz</a:t>
            </a:r>
          </a:p>
          <a:p>
            <a:pPr>
              <a:buNone/>
            </a:pPr>
            <a:r>
              <a:rPr lang="en-US" altLang="zh-CN" dirty="0" smtClean="0"/>
              <a:t>Data Distribution: Poisson distribution (</a:t>
            </a:r>
            <a:r>
              <a:rPr lang="el-GR" altLang="zh-CN" dirty="0" smtClean="0"/>
              <a:t>λ</a:t>
            </a:r>
            <a:r>
              <a:rPr lang="en-US" altLang="zh-CN" dirty="0" smtClean="0"/>
              <a:t>=0.2)</a:t>
            </a:r>
          </a:p>
          <a:p>
            <a:pPr>
              <a:buNone/>
            </a:pPr>
            <a:r>
              <a:rPr lang="en-US" altLang="zh-CN" dirty="0" smtClean="0"/>
              <a:t>Buffer Size: 10</a:t>
            </a:r>
          </a:p>
          <a:p>
            <a:pPr>
              <a:buNone/>
            </a:pPr>
            <a:r>
              <a:rPr lang="en-US" altLang="zh-CN" dirty="0" smtClean="0"/>
              <a:t>Sensors: 8/per core (For DVS application)</a:t>
            </a:r>
          </a:p>
          <a:p>
            <a:pPr>
              <a:buNone/>
            </a:pPr>
            <a:r>
              <a:rPr lang="en-US" altLang="zh-CN" dirty="0" smtClean="0"/>
              <a:t>Masters: 8 (uniform data flow)</a:t>
            </a:r>
          </a:p>
          <a:p>
            <a:pPr>
              <a:buNone/>
            </a:pPr>
            <a:r>
              <a:rPr lang="en-US" altLang="zh-CN" dirty="0" smtClean="0"/>
              <a:t>Slaves: 8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An Overview of </a:t>
            </a:r>
            <a:r>
              <a:rPr lang="en-US" altLang="zh-CN" dirty="0" err="1" smtClean="0"/>
              <a:t>SENoC</a:t>
            </a:r>
            <a:endParaRPr lang="en-US" altLang="zh-CN" dirty="0" smtClean="0"/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Future work</a:t>
            </a:r>
          </a:p>
          <a:p>
            <a:r>
              <a:rPr lang="en-US" altLang="zh-CN" dirty="0" smtClean="0"/>
              <a:t>Q&amp;A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Distribution of Masters &amp; Slaves</a:t>
            </a:r>
          </a:p>
        </p:txBody>
      </p:sp>
      <p:pic>
        <p:nvPicPr>
          <p:cNvPr id="4" name="图片 3" descr="master_sla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85860"/>
            <a:ext cx="5715294" cy="5239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Variable Parameters</a:t>
            </a:r>
          </a:p>
          <a:p>
            <a:pPr>
              <a:buNone/>
            </a:pPr>
            <a:r>
              <a:rPr lang="en-US" altLang="zh-CN" dirty="0" smtClean="0"/>
              <a:t>	1. The location of sensor manager</a:t>
            </a:r>
          </a:p>
          <a:p>
            <a:pPr>
              <a:buNone/>
            </a:pPr>
            <a:r>
              <a:rPr lang="en-US" altLang="zh-CN" dirty="0" smtClean="0"/>
              <a:t>	2. The interval of two sensor data sampling</a:t>
            </a:r>
          </a:p>
          <a:p>
            <a:pPr>
              <a:buNone/>
            </a:pPr>
            <a:r>
              <a:rPr lang="en-US" altLang="zh-CN" dirty="0" smtClean="0"/>
              <a:t>	(200, 500, 1000, 2000 cycles. Typically 3000)</a:t>
            </a:r>
          </a:p>
          <a:p>
            <a:r>
              <a:rPr lang="en-US" altLang="zh-CN" dirty="0" smtClean="0"/>
              <a:t>Performance metric</a:t>
            </a:r>
          </a:p>
          <a:p>
            <a:pPr>
              <a:buNone/>
            </a:pPr>
            <a:r>
              <a:rPr lang="en-US" altLang="zh-CN" dirty="0" smtClean="0"/>
              <a:t>	Average latency of sensor data and regular data, respectively.</a:t>
            </a:r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9" name="图片 8" descr="SM_lo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857496"/>
            <a:ext cx="3492679" cy="317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14480" y="2357430"/>
          <a:ext cx="60959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  <a:cs typeface="Times New Roman"/>
                        </a:rPr>
                        <a:t>Location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A (corner)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B (center)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C (edge)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Cycles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Between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Two samples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Delay of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Regular data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Delay of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Sensor data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Delay of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Regular data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Delay of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Sensor data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Delay of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Regular data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Delay of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Sensor data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宋体"/>
                          <a:ea typeface="宋体"/>
                          <a:cs typeface="Times New Roman"/>
                        </a:rPr>
                        <a:t>∞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98.86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N/A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98.86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N/A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98.86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N/A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200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99.65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130.80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98.79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104.87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99.19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113.64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500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98.98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120.24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99.32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105.48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98.47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106.78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1000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99.10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109.03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98.80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97.23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98.91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98.73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2000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98.99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101.83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98.87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98.03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98.89</a:t>
                      </a:r>
                      <a:endParaRPr lang="zh-CN" sz="16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93.70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1538" y="557214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Conclusion 1: After adding sensor data, the average delay of regular data has no big change  (maximum 0.80%)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57214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Conclusion 2: </a:t>
            </a:r>
            <a:r>
              <a:rPr lang="en-US" altLang="zh-CN" sz="2400" dirty="0" smtClean="0"/>
              <a:t>The delay of the sensor data increases with the sampling rates.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557214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Conclusion 3: Under the uniform data flow, it’s best to place the sensor manager  in the center.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2643174" y="4071942"/>
            <a:ext cx="71438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43174" y="3714752"/>
            <a:ext cx="71438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00430" y="4143380"/>
            <a:ext cx="714380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86380" y="4143380"/>
            <a:ext cx="714380" cy="13573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00892" y="4143380"/>
            <a:ext cx="714380" cy="1357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 animBg="1"/>
      <p:bldP spid="9" grpId="1" animBg="1"/>
      <p:bldP spid="10" grpId="0" animBg="1"/>
      <p:bldP spid="10" grpId="1" animBg="1"/>
      <p:bldP spid="11" grpId="1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An Overview of </a:t>
            </a:r>
            <a:r>
              <a:rPr lang="en-US" altLang="zh-CN" dirty="0" err="1" smtClean="0"/>
              <a:t>SENoC</a:t>
            </a:r>
            <a:endParaRPr lang="en-US" altLang="zh-CN" dirty="0" smtClean="0"/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Future work</a:t>
            </a:r>
          </a:p>
          <a:p>
            <a:r>
              <a:rPr lang="en-US" altLang="zh-CN" dirty="0" smtClean="0"/>
              <a:t>Q&amp;A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1. </a:t>
            </a:r>
            <a:r>
              <a:rPr lang="en-US" altLang="zh-CN" b="1" i="1" dirty="0" smtClean="0">
                <a:solidFill>
                  <a:srgbClr val="FF0000"/>
                </a:solidFill>
              </a:rPr>
              <a:t>Scalability of </a:t>
            </a:r>
            <a:r>
              <a:rPr lang="en-US" altLang="zh-CN" b="1" i="1" dirty="0" err="1" smtClean="0">
                <a:solidFill>
                  <a:srgbClr val="FF0000"/>
                </a:solidFill>
              </a:rPr>
              <a:t>SENoC</a:t>
            </a:r>
            <a:endParaRPr lang="en-US" altLang="zh-CN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/>
              <a:t>	When the number of cores rises to 64 or 256 or even more, will our strategy be applicable?</a:t>
            </a:r>
          </a:p>
          <a:p>
            <a:pPr>
              <a:buNone/>
            </a:pPr>
            <a:r>
              <a:rPr lang="en-US" altLang="zh-CN" dirty="0" smtClean="0"/>
              <a:t>	Consider following idea:</a:t>
            </a:r>
          </a:p>
          <a:p>
            <a:r>
              <a:rPr lang="en-US" altLang="zh-CN" dirty="0" smtClean="0"/>
              <a:t>2. </a:t>
            </a:r>
            <a:r>
              <a:rPr lang="en-US" altLang="zh-CN" b="1" i="1" dirty="0" smtClean="0">
                <a:solidFill>
                  <a:srgbClr val="FF0000"/>
                </a:solidFill>
              </a:rPr>
              <a:t>Placement of sensor manager</a:t>
            </a:r>
          </a:p>
          <a:p>
            <a:pPr>
              <a:buNone/>
            </a:pPr>
            <a:r>
              <a:rPr lang="en-US" altLang="zh-CN" dirty="0" smtClean="0"/>
              <a:t>	Hardware: application-aware design, a design methodology to place the SM according to the communication pattern</a:t>
            </a:r>
          </a:p>
          <a:p>
            <a:pPr>
              <a:buNone/>
            </a:pPr>
            <a:r>
              <a:rPr lang="en-US" altLang="zh-CN" dirty="0" smtClean="0"/>
              <a:t>	Software: Dynamically locate the SM at a place where the traffic is not heavy to alleviate contention</a:t>
            </a:r>
          </a:p>
        </p:txBody>
      </p:sp>
      <p:pic>
        <p:nvPicPr>
          <p:cNvPr id="4" name="图片 3" descr="分级网络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429000"/>
            <a:ext cx="3048157" cy="304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An Overview of </a:t>
            </a:r>
            <a:r>
              <a:rPr lang="en-US" altLang="zh-CN" dirty="0" err="1" smtClean="0"/>
              <a:t>SENoC</a:t>
            </a:r>
            <a:endParaRPr lang="en-US" altLang="zh-CN" dirty="0" smtClean="0"/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Future work</a:t>
            </a:r>
          </a:p>
          <a:p>
            <a:r>
              <a:rPr lang="en-US" altLang="zh-CN" dirty="0" smtClean="0"/>
              <a:t>Q&amp;A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Limitations of Bus Interconnect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143016"/>
            <a:ext cx="7772400" cy="5286380"/>
          </a:xfrm>
        </p:spPr>
        <p:txBody>
          <a:bodyPr/>
          <a:lstStyle/>
          <a:p>
            <a:r>
              <a:rPr lang="en-US" altLang="zh-CN" dirty="0" smtClean="0"/>
              <a:t>In the past, the on-chip interconnects are mainly share-medium buses</a:t>
            </a:r>
          </a:p>
          <a:p>
            <a:r>
              <a:rPr lang="en-US" dirty="0" smtClean="0"/>
              <a:t>Disadvantages:</a:t>
            </a:r>
            <a:endParaRPr lang="en-US" dirty="0"/>
          </a:p>
          <a:p>
            <a:pPr lvl="1"/>
            <a:r>
              <a:rPr lang="en-US" dirty="0" smtClean="0"/>
              <a:t>Bus architecture mainly uses global synchronized circuits, which is harder to realize with the ever increasing frequency because of “clock skew”</a:t>
            </a:r>
          </a:p>
          <a:p>
            <a:pPr lvl="1"/>
            <a:r>
              <a:rPr lang="en-US" dirty="0" smtClean="0"/>
              <a:t>The performance of bus interconnect is not scalable with the number of cores. For future </a:t>
            </a:r>
            <a:r>
              <a:rPr lang="en-US" dirty="0" err="1" smtClean="0"/>
              <a:t>MPSoC</a:t>
            </a:r>
            <a:r>
              <a:rPr lang="en-US" dirty="0" smtClean="0"/>
              <a:t> which will integrate hundreds </a:t>
            </a:r>
            <a:r>
              <a:rPr lang="en-US" dirty="0" smtClean="0"/>
              <a:t> </a:t>
            </a:r>
            <a:r>
              <a:rPr lang="en-US" dirty="0" smtClean="0"/>
              <a:t>of cores on a single chip, bus interconnect is no longer suitable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14594"/>
            <a:ext cx="6883718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7504762" cy="37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592933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 AMBA Specification and Multi layer AHB Specification (rev2.0), </a:t>
            </a:r>
            <a:r>
              <a:rPr lang="en-US" u="sng" dirty="0" smtClean="0">
                <a:hlinkClick r:id="rId4"/>
              </a:rPr>
              <a:t>http://www.arm.com</a:t>
            </a:r>
            <a:r>
              <a:rPr lang="en-US" dirty="0" smtClean="0"/>
              <a:t>, 2001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6211669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“Architectural innovations for network on chip”, </a:t>
            </a:r>
            <a:r>
              <a:rPr lang="en-US" dirty="0" err="1" smtClean="0"/>
              <a:t>Vijaykrisnan</a:t>
            </a:r>
            <a:r>
              <a:rPr lang="en-US" dirty="0" smtClean="0"/>
              <a:t> Narayanan, Pennsylvania State University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Network-on-Chip (</a:t>
            </a:r>
            <a:r>
              <a:rPr lang="en-US" altLang="zh-CN" dirty="0" err="1" smtClean="0"/>
              <a:t>NoC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1142984"/>
            <a:ext cx="7772400" cy="4572000"/>
          </a:xfrm>
        </p:spPr>
        <p:txBody>
          <a:bodyPr/>
          <a:lstStyle/>
          <a:p>
            <a:r>
              <a:rPr lang="en-US" altLang="zh-CN" dirty="0" smtClean="0"/>
              <a:t>To address the disadvantages of bus </a:t>
            </a:r>
            <a:r>
              <a:rPr lang="en-US" altLang="zh-CN" dirty="0" err="1" smtClean="0"/>
              <a:t>architec-ture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NoC</a:t>
            </a:r>
            <a:r>
              <a:rPr lang="en-US" altLang="zh-CN" dirty="0" smtClean="0"/>
              <a:t> is proposed to be a solution</a:t>
            </a:r>
          </a:p>
          <a:p>
            <a:r>
              <a:rPr lang="en-US" altLang="zh-CN" dirty="0" smtClean="0"/>
              <a:t>Advantages:</a:t>
            </a:r>
          </a:p>
          <a:p>
            <a:pPr lvl="1"/>
            <a:r>
              <a:rPr lang="en-US" altLang="zh-CN" dirty="0" smtClean="0"/>
              <a:t>Avoid the “clock skew” problem by GALS circuits</a:t>
            </a:r>
          </a:p>
          <a:p>
            <a:pPr lvl="1"/>
            <a:r>
              <a:rPr lang="en-US" altLang="zh-CN" dirty="0" smtClean="0"/>
              <a:t>Solve the performance bottleneck by supporting multiple-to-multiple communication pattern</a:t>
            </a:r>
          </a:p>
          <a:p>
            <a:pPr lvl="1"/>
            <a:r>
              <a:rPr lang="en-US" altLang="zh-CN" dirty="0" smtClean="0"/>
              <a:t>Shorten the design time by supporting IP reuse</a:t>
            </a:r>
          </a:p>
          <a:p>
            <a:pPr lvl="1"/>
            <a:r>
              <a:rPr lang="en-US" altLang="zh-CN" dirty="0" smtClean="0"/>
              <a:t>Various topologies to fit different applications 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87" y="2061706"/>
            <a:ext cx="6881813" cy="41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621508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Partha</a:t>
            </a:r>
            <a:r>
              <a:rPr lang="en-US" dirty="0" smtClean="0"/>
              <a:t> </a:t>
            </a:r>
            <a:r>
              <a:rPr lang="en-US" dirty="0" err="1" smtClean="0"/>
              <a:t>Pratim</a:t>
            </a:r>
            <a:r>
              <a:rPr lang="en-US" dirty="0" smtClean="0"/>
              <a:t> </a:t>
            </a:r>
            <a:r>
              <a:rPr lang="en-US" dirty="0" err="1" smtClean="0"/>
              <a:t>Pande</a:t>
            </a:r>
            <a:r>
              <a:rPr lang="en-US" dirty="0" smtClean="0"/>
              <a:t>, etc. “Performance Evaluation and Design Trade-offs for Network-on-Chip Interconnect Architectures”, IEEE Transactions on Computers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512064"/>
            <a:ext cx="7772400" cy="914400"/>
          </a:xfrm>
        </p:spPr>
        <p:txBody>
          <a:bodyPr/>
          <a:lstStyle/>
          <a:p>
            <a:r>
              <a:rPr lang="en-US" altLang="zh-CN" sz="3600" dirty="0" smtClean="0"/>
              <a:t>Sensor Network-on-Chip (</a:t>
            </a:r>
            <a:r>
              <a:rPr lang="en-US" altLang="zh-CN" sz="3600" dirty="0" err="1" smtClean="0"/>
              <a:t>SENoC</a:t>
            </a:r>
            <a:r>
              <a:rPr lang="en-US" altLang="zh-CN" sz="3600" dirty="0" smtClean="0"/>
              <a:t>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214422"/>
            <a:ext cx="7772400" cy="3714776"/>
          </a:xfrm>
        </p:spPr>
        <p:txBody>
          <a:bodyPr/>
          <a:lstStyle/>
          <a:p>
            <a:r>
              <a:rPr lang="en-US" altLang="zh-CN" dirty="0" smtClean="0"/>
              <a:t>Why sensors are employed in </a:t>
            </a:r>
            <a:r>
              <a:rPr lang="en-US" altLang="zh-CN" dirty="0" err="1" smtClean="0"/>
              <a:t>MPSoC</a:t>
            </a:r>
            <a:r>
              <a:rPr lang="en-US" altLang="zh-CN" dirty="0" smtClean="0"/>
              <a:t> design?</a:t>
            </a:r>
          </a:p>
          <a:p>
            <a:pPr marL="582930" indent="-514350">
              <a:buAutoNum type="arabicPeriod"/>
            </a:pPr>
            <a:r>
              <a:rPr lang="en-US" altLang="zh-CN" dirty="0" smtClean="0"/>
              <a:t>More PUs are integrated in </a:t>
            </a:r>
            <a:r>
              <a:rPr lang="en-US" altLang="zh-CN" dirty="0" err="1" smtClean="0"/>
              <a:t>MPSoC</a:t>
            </a:r>
            <a:endParaRPr lang="en-US" altLang="zh-CN" dirty="0" smtClean="0"/>
          </a:p>
          <a:p>
            <a:pPr marL="582930" indent="-514350">
              <a:buNone/>
            </a:pPr>
            <a:r>
              <a:rPr lang="en-US" altLang="zh-CN" sz="1800" dirty="0" smtClean="0"/>
              <a:t>	</a:t>
            </a:r>
            <a:r>
              <a:rPr lang="en-US" altLang="zh-CN" sz="1800" dirty="0" smtClean="0">
                <a:solidFill>
                  <a:srgbClr val="00B050"/>
                </a:solidFill>
              </a:rPr>
              <a:t>Intel  predicts that within ten years processors might have tens or even thousands of cores</a:t>
            </a:r>
          </a:p>
          <a:p>
            <a:pPr>
              <a:buNone/>
            </a:pPr>
            <a:r>
              <a:rPr lang="en-US" altLang="zh-CN" dirty="0" smtClean="0"/>
              <a:t>2. Reducing feature size brings higher variations</a:t>
            </a:r>
          </a:p>
          <a:p>
            <a:pPr>
              <a:buNone/>
            </a:pPr>
            <a:r>
              <a:rPr lang="en-US" altLang="zh-CN" sz="1800" dirty="0" smtClean="0"/>
              <a:t>	    </a:t>
            </a:r>
            <a:r>
              <a:rPr lang="en-US" altLang="zh-CN" sz="1800" dirty="0" smtClean="0">
                <a:solidFill>
                  <a:srgbClr val="00B050"/>
                </a:solidFill>
              </a:rPr>
              <a:t>180nm-&gt;130nm-&gt;90nm-&gt;65nm-&gt;45nm</a:t>
            </a:r>
          </a:p>
          <a:p>
            <a:pPr>
              <a:buNone/>
            </a:pPr>
            <a:r>
              <a:rPr lang="en-US" altLang="zh-CN" dirty="0" smtClean="0"/>
              <a:t>3. Scaling technology  introduces higher  power density which raises thermal problem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878" y="5072074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For reliability and performance optimization concern, we need to introduce sensors into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NoC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.</a:t>
            </a:r>
          </a:p>
          <a:p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458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Working Flow of </a:t>
            </a:r>
            <a:r>
              <a:rPr lang="en-US" altLang="zh-CN" dirty="0" err="1" smtClean="0"/>
              <a:t>SENoC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 descr="collect informati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786190"/>
            <a:ext cx="7500000" cy="25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 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285860"/>
            <a:ext cx="7772400" cy="4572000"/>
          </a:xfrm>
        </p:spPr>
        <p:txBody>
          <a:bodyPr/>
          <a:lstStyle/>
          <a:p>
            <a:r>
              <a:rPr lang="en-US" altLang="zh-CN" dirty="0" smtClean="0"/>
              <a:t>Combine </a:t>
            </a:r>
            <a:r>
              <a:rPr lang="en-US" altLang="zh-CN" dirty="0" err="1" smtClean="0"/>
              <a:t>NoC</a:t>
            </a:r>
            <a:r>
              <a:rPr lang="en-US" altLang="zh-CN" dirty="0" smtClean="0"/>
              <a:t> and sensors to perform system monitoring and control.</a:t>
            </a:r>
          </a:p>
          <a:p>
            <a:r>
              <a:rPr lang="en-US" dirty="0" smtClean="0"/>
              <a:t> Yu Wang et al. proposed a systematic app-roach, on-chip sensor network (</a:t>
            </a:r>
            <a:r>
              <a:rPr lang="en-US" dirty="0" err="1" smtClean="0"/>
              <a:t>SENoC</a:t>
            </a:r>
            <a:r>
              <a:rPr lang="en-US" dirty="0" smtClean="0"/>
              <a:t>), to collaboratively detect, report, and alleviate run-time threats (e.g. simultaneous  switch-</a:t>
            </a:r>
            <a:r>
              <a:rPr lang="en-US" dirty="0" err="1" smtClean="0"/>
              <a:t>ing</a:t>
            </a:r>
            <a:r>
              <a:rPr lang="en-US" dirty="0" smtClean="0"/>
              <a:t> noise) in </a:t>
            </a:r>
            <a:r>
              <a:rPr lang="en-US" dirty="0" err="1" smtClean="0"/>
              <a:t>MPSoC</a:t>
            </a:r>
            <a:r>
              <a:rPr lang="en-US" dirty="0" smtClean="0"/>
              <a:t> </a:t>
            </a:r>
          </a:p>
          <a:p>
            <a:r>
              <a:rPr lang="en-US" altLang="zh-CN" dirty="0" smtClean="0"/>
              <a:t>Avoid the traditional stop-go method,  obtain a 26.12% performance 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657671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 Wang, Jiang </a:t>
            </a:r>
            <a:r>
              <a:rPr lang="en-US" dirty="0" err="1" smtClean="0"/>
              <a:t>Xu</a:t>
            </a:r>
            <a:r>
              <a:rPr lang="en-US" dirty="0" smtClean="0"/>
              <a:t>, </a:t>
            </a:r>
            <a:r>
              <a:rPr lang="en-US" dirty="0" err="1" smtClean="0"/>
              <a:t>Shengxi</a:t>
            </a:r>
            <a:r>
              <a:rPr lang="en-US" dirty="0" smtClean="0"/>
              <a:t> Huang, </a:t>
            </a:r>
            <a:r>
              <a:rPr lang="en-US" dirty="0" err="1" smtClean="0"/>
              <a:t>Weichen</a:t>
            </a:r>
            <a:r>
              <a:rPr lang="en-US" dirty="0" smtClean="0"/>
              <a:t> Liu, </a:t>
            </a:r>
            <a:r>
              <a:rPr lang="en-US" dirty="0" err="1" smtClean="0"/>
              <a:t>HUazhong</a:t>
            </a:r>
            <a:r>
              <a:rPr lang="en-US" dirty="0" smtClean="0"/>
              <a:t> Yang, “A Case Study of On-Chip Sensor Network in Multiprocessor System-on-chip,” in CASES 2009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285992"/>
            <a:ext cx="48101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 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1566" y="1214454"/>
            <a:ext cx="7772400" cy="4572000"/>
          </a:xfrm>
        </p:spPr>
        <p:txBody>
          <a:bodyPr/>
          <a:lstStyle/>
          <a:p>
            <a:r>
              <a:rPr lang="en-US" altLang="zh-CN" dirty="0" smtClean="0"/>
              <a:t>Build a sub-network to transfer only sensor info. </a:t>
            </a:r>
            <a:r>
              <a:rPr lang="en-US" dirty="0" err="1" smtClean="0"/>
              <a:t>Mudduri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proposed a monitor subsystem called “MNOC” </a:t>
            </a:r>
          </a:p>
          <a:p>
            <a:pPr lvl="1"/>
            <a:r>
              <a:rPr lang="en-US" altLang="zh-CN" sz="2800" dirty="0" smtClean="0"/>
              <a:t>advantage: sensor info will not interfere with the regular traffic</a:t>
            </a:r>
          </a:p>
          <a:p>
            <a:pPr lvl="1"/>
            <a:r>
              <a:rPr lang="en-US" altLang="zh-CN" sz="2800" dirty="0" smtClean="0"/>
              <a:t>disadvantage: extra area and higher design complexity, not scalable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878" y="528638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S. </a:t>
            </a:r>
            <a:r>
              <a:rPr lang="en-US" dirty="0" err="1" smtClean="0"/>
              <a:t>Madduri</a:t>
            </a:r>
            <a:r>
              <a:rPr lang="en-US" dirty="0" smtClean="0"/>
              <a:t>, R. </a:t>
            </a:r>
            <a:r>
              <a:rPr lang="en-US" dirty="0" err="1" smtClean="0"/>
              <a:t>Vadlamani</a:t>
            </a:r>
            <a:r>
              <a:rPr lang="en-US" dirty="0" smtClean="0"/>
              <a:t>, W. Burleson, R. </a:t>
            </a:r>
            <a:r>
              <a:rPr lang="en-US" dirty="0" err="1" smtClean="0"/>
              <a:t>Tessier</a:t>
            </a:r>
            <a:r>
              <a:rPr lang="en-US" dirty="0" smtClean="0"/>
              <a:t>, “A Monitor Interconnect and Support subsystem for </a:t>
            </a:r>
            <a:r>
              <a:rPr lang="en-US" dirty="0" err="1" smtClean="0"/>
              <a:t>Multicore</a:t>
            </a:r>
            <a:r>
              <a:rPr lang="en-US" dirty="0" smtClean="0"/>
              <a:t> Processors,” in the Proceedings of the IEEE/ACM Design </a:t>
            </a:r>
            <a:r>
              <a:rPr lang="en-US" dirty="0" err="1" smtClean="0"/>
              <a:t>Antomation</a:t>
            </a:r>
            <a:r>
              <a:rPr lang="en-US" dirty="0" smtClean="0"/>
              <a:t> and Test in Europe Conference, Nice, France, April 2009.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928934"/>
            <a:ext cx="48196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of </a:t>
            </a:r>
            <a:r>
              <a:rPr lang="en-US" altLang="zh-CN" dirty="0" err="1" smtClean="0"/>
              <a:t>SENoC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357298"/>
            <a:ext cx="8001056" cy="4857784"/>
          </a:xfrm>
        </p:spPr>
        <p:txBody>
          <a:bodyPr/>
          <a:lstStyle/>
          <a:p>
            <a:r>
              <a:rPr lang="en-US" altLang="zh-CN" dirty="0" smtClean="0"/>
              <a:t>While sensors provide great  benefit for system reliability and performance optimization, the sensor information will occupy the bandwidth resources.</a:t>
            </a:r>
          </a:p>
          <a:p>
            <a:r>
              <a:rPr lang="en-US" altLang="zh-CN" dirty="0" smtClean="0"/>
              <a:t>To evaluate the overhead of performance loss after adding sensors, our paper develop a </a:t>
            </a:r>
            <a:r>
              <a:rPr lang="en-US" altLang="zh-CN" dirty="0" err="1" smtClean="0"/>
              <a:t>SENoC</a:t>
            </a:r>
            <a:r>
              <a:rPr lang="en-US" altLang="zh-CN" dirty="0" smtClean="0"/>
              <a:t> simulation platform.</a:t>
            </a:r>
          </a:p>
        </p:txBody>
      </p:sp>
      <p:sp>
        <p:nvSpPr>
          <p:cNvPr id="4" name="矩形 3"/>
          <p:cNvSpPr/>
          <p:nvPr/>
        </p:nvSpPr>
        <p:spPr>
          <a:xfrm>
            <a:off x="7072330" y="4500570"/>
            <a:ext cx="1143008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29322" y="4500570"/>
            <a:ext cx="1143008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450057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Bandwidth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500063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Regular data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57864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Sensor data</a:t>
            </a:r>
            <a:endParaRPr lang="zh-CN" altLang="en-US" sz="2400" dirty="0"/>
          </a:p>
        </p:txBody>
      </p:sp>
      <p:cxnSp>
        <p:nvCxnSpPr>
          <p:cNvPr id="11" name="直接箭头连接符 10"/>
          <p:cNvCxnSpPr/>
          <p:nvPr/>
        </p:nvCxnSpPr>
        <p:spPr>
          <a:xfrm rot="16200000" flipH="1">
            <a:off x="7715272" y="5214950"/>
            <a:ext cx="642942" cy="64294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715008" y="5214950"/>
            <a:ext cx="642942" cy="64294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6 0.11551 " pathEditMode="relative" ptsTypes="AA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8" grpId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841</TotalTime>
  <Words>962</Words>
  <PresentationFormat>全屏显示(4:3)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穿越</vt:lpstr>
      <vt:lpstr>Performance Evaluation of On-Chip Sensor Network in MPSoC </vt:lpstr>
      <vt:lpstr>Outline</vt:lpstr>
      <vt:lpstr>Limitations of Bus Interconnect</vt:lpstr>
      <vt:lpstr>Network-on-Chip (NoC)</vt:lpstr>
      <vt:lpstr>Sensor Network-on-Chip (SENoC)</vt:lpstr>
      <vt:lpstr>Working Flow of SENoC</vt:lpstr>
      <vt:lpstr>Related Work I</vt:lpstr>
      <vt:lpstr>Related Work II</vt:lpstr>
      <vt:lpstr>Evaluation of SENoC</vt:lpstr>
      <vt:lpstr>Main Contributions of The Paper</vt:lpstr>
      <vt:lpstr>Outline</vt:lpstr>
      <vt:lpstr>NoC Architecture</vt:lpstr>
      <vt:lpstr>SENoC Architecture</vt:lpstr>
      <vt:lpstr>Router Architecture</vt:lpstr>
      <vt:lpstr>Network Interface</vt:lpstr>
      <vt:lpstr>Switching Methodology</vt:lpstr>
      <vt:lpstr>Switching Methodology</vt:lpstr>
      <vt:lpstr>Outline</vt:lpstr>
      <vt:lpstr>Simulation Setup</vt:lpstr>
      <vt:lpstr>Distribution of Masters &amp; Slaves</vt:lpstr>
      <vt:lpstr>Experiments</vt:lpstr>
      <vt:lpstr>Experiments</vt:lpstr>
      <vt:lpstr>Outline</vt:lpstr>
      <vt:lpstr>Future work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Evaluation of On-Chip Sensor Network in MPSoC </dc:title>
  <dc:creator>ThinkPad</dc:creator>
  <cp:lastModifiedBy>wangyao</cp:lastModifiedBy>
  <cp:revision>64</cp:revision>
  <dcterms:created xsi:type="dcterms:W3CDTF">2010-03-27T07:29:40Z</dcterms:created>
  <dcterms:modified xsi:type="dcterms:W3CDTF">2010-06-22T02:31:13Z</dcterms:modified>
</cp:coreProperties>
</file>