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handoutMasterIdLst>
    <p:handoutMasterId r:id="rId35"/>
  </p:handoutMasterIdLst>
  <p:sldIdLst>
    <p:sldId id="336" r:id="rId2"/>
    <p:sldId id="441" r:id="rId3"/>
    <p:sldId id="443" r:id="rId4"/>
    <p:sldId id="403" r:id="rId5"/>
    <p:sldId id="442" r:id="rId6"/>
    <p:sldId id="405" r:id="rId7"/>
    <p:sldId id="356" r:id="rId8"/>
    <p:sldId id="407" r:id="rId9"/>
    <p:sldId id="408" r:id="rId10"/>
    <p:sldId id="409" r:id="rId11"/>
    <p:sldId id="444" r:id="rId12"/>
    <p:sldId id="411" r:id="rId13"/>
    <p:sldId id="357" r:id="rId14"/>
    <p:sldId id="437" r:id="rId15"/>
    <p:sldId id="413" r:id="rId16"/>
    <p:sldId id="414" r:id="rId17"/>
    <p:sldId id="416" r:id="rId18"/>
    <p:sldId id="418" r:id="rId19"/>
    <p:sldId id="446" r:id="rId20"/>
    <p:sldId id="447" r:id="rId21"/>
    <p:sldId id="422" r:id="rId22"/>
    <p:sldId id="451" r:id="rId23"/>
    <p:sldId id="452" r:id="rId24"/>
    <p:sldId id="438" r:id="rId25"/>
    <p:sldId id="448" r:id="rId26"/>
    <p:sldId id="445" r:id="rId27"/>
    <p:sldId id="450" r:id="rId28"/>
    <p:sldId id="423" r:id="rId29"/>
    <p:sldId id="449" r:id="rId30"/>
    <p:sldId id="426" r:id="rId31"/>
    <p:sldId id="427" r:id="rId32"/>
    <p:sldId id="42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BA9B37-FE3F-FC42-A1D7-A71B6C736E98}">
          <p14:sldIdLst>
            <p14:sldId id="336"/>
            <p14:sldId id="441"/>
            <p14:sldId id="443"/>
            <p14:sldId id="403"/>
            <p14:sldId id="442"/>
            <p14:sldId id="405"/>
            <p14:sldId id="356"/>
            <p14:sldId id="407"/>
            <p14:sldId id="408"/>
            <p14:sldId id="409"/>
            <p14:sldId id="444"/>
            <p14:sldId id="411"/>
            <p14:sldId id="357"/>
            <p14:sldId id="437"/>
            <p14:sldId id="413"/>
            <p14:sldId id="414"/>
            <p14:sldId id="416"/>
            <p14:sldId id="418"/>
            <p14:sldId id="446"/>
          </p14:sldIdLst>
        </p14:section>
        <p14:section name="Backup Slides" id="{EB9963DC-1095-844D-A793-108BC60C7BF3}">
          <p14:sldIdLst>
            <p14:sldId id="447"/>
            <p14:sldId id="422"/>
            <p14:sldId id="451"/>
            <p14:sldId id="452"/>
            <p14:sldId id="438"/>
            <p14:sldId id="448"/>
            <p14:sldId id="445"/>
            <p14:sldId id="450"/>
          </p14:sldIdLst>
        </p14:section>
        <p14:section name="Results for mixed workloads" id="{09A2BC70-2286-C243-A321-EB6086CBA121}">
          <p14:sldIdLst>
            <p14:sldId id="423"/>
            <p14:sldId id="449"/>
            <p14:sldId id="426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ward Suh" initials="E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8CC"/>
    <a:srgbClr val="0070C0"/>
    <a:srgbClr val="ADDD8E"/>
    <a:srgbClr val="31A354"/>
    <a:srgbClr val="FFFFFF"/>
    <a:srgbClr val="FF978E"/>
    <a:srgbClr val="FFFF87"/>
    <a:srgbClr val="292934"/>
    <a:srgbClr val="F7FCB9"/>
    <a:srgbClr val="108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2" autoAdjust="0"/>
    <p:restoredTop sz="91611" autoAdjust="0"/>
  </p:normalViewPr>
  <p:slideViewPr>
    <p:cSldViewPr snapToGrid="0">
      <p:cViewPr varScale="1">
        <p:scale>
          <a:sx n="118" d="100"/>
          <a:sy n="118" d="100"/>
        </p:scale>
        <p:origin x="-1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20"/>
    </p:cViewPr>
  </p:sorterViewPr>
  <p:notesViewPr>
    <p:cSldViewPr snapToGrid="0">
      <p:cViewPr varScale="1">
        <p:scale>
          <a:sx n="67" d="100"/>
          <a:sy n="67" d="100"/>
        </p:scale>
        <p:origin x="-190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251CE-5184-5C4D-979D-B5AAC40D7725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00F6-8D2B-7A44-8627-D9467E2F2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3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D8A2-C490-4E79-B2E1-12AEACFB4CE9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6B24C-B9D1-4BAB-9BF6-9CB84ABA2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5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secure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copies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intensity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eight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copies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intensity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r>
              <a:rPr lang="zh-CN" altLang="en-US" dirty="0" smtClean="0"/>
              <a:t> </a:t>
            </a:r>
            <a:r>
              <a:rPr lang="en-US" altLang="zh-CN" dirty="0" smtClean="0"/>
              <a:t>mixed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 we don’t want to return at TP’s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(9/30/16 15:28) -----</a:t>
            </a:r>
          </a:p>
          <a:p>
            <a:r>
              <a:rPr lang="en-US"/>
              <a:t>ER VIOLATION</a:t>
            </a:r>
          </a:p>
          <a:p>
            <a:r>
              <a:rPr lang="en-US"/>
              <a:t>get rid of "a kind"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conservative</a:t>
            </a:r>
            <a:r>
              <a:rPr lang="en-US" baseline="0" dirty="0" smtClean="0"/>
              <a:t>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6B24C-B9D1-4BAB-9BF6-9CB84ABA23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5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2828"/>
            <a:ext cx="9161762" cy="634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62" y="0"/>
            <a:ext cx="7315200" cy="7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7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4405" y="852532"/>
            <a:ext cx="9070848" cy="5956413"/>
          </a:xfrm>
          <a:prstGeom prst="roundRect">
            <a:avLst>
              <a:gd name="adj" fmla="val 1286"/>
            </a:avLst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csl.cornell.edu/logo/csllogo_white_bkgd_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51" y="93931"/>
            <a:ext cx="1074102" cy="6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48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71241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45034"/>
            <a:ext cx="8229600" cy="2522482"/>
          </a:xfrm>
        </p:spPr>
        <p:txBody>
          <a:bodyPr numCol="1" anchor="b" anchorCtr="0"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4EA6-DDE1-E941-9A72-4406F83D05BF}" type="datetime1">
              <a:rPr lang="en-US" smtClean="0"/>
              <a:t>2/6/17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r>
              <a:rPr lang="en-US" dirty="0" smtClean="0"/>
              <a:t>/37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48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241"/>
            <a:ext cx="3931920" cy="43664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7348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23241"/>
            <a:ext cx="3931920" cy="43664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273486"/>
            <a:ext cx="0" cy="512731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8844-00ED-F34F-B98B-E7D9321C3A65}" type="datetime1">
              <a:rPr lang="en-US" smtClean="0"/>
              <a:t>2/6/17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0276" y="1016000"/>
            <a:ext cx="8522138" cy="22772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5D9-3401-A94C-A287-6D997EE79F48}" type="datetime1">
              <a:rPr lang="en-US" smtClean="0"/>
              <a:t>2/6/17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0276" y="1016000"/>
            <a:ext cx="8522138" cy="22772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A95F-0049-CD4D-B694-B834940D7252}" type="datetime1">
              <a:rPr lang="en-US" smtClean="0"/>
              <a:t>2/6/17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118E-D5BB-1641-8D74-4F2C7407870A}" type="datetime1">
              <a:rPr lang="en-US" smtClean="0"/>
              <a:t>2/6/17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0276" y="1016000"/>
            <a:ext cx="8522138" cy="22772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87C8-7D16-B54F-9E32-396BF9F3BCBC}" type="datetime1">
              <a:rPr lang="en-US" smtClean="0"/>
              <a:t>2/6/17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2E2F-E499-2645-A2DA-DC7D263D4AD6}" type="datetime1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 of 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2828"/>
            <a:ext cx="9161762" cy="634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62" y="0"/>
            <a:ext cx="7315200" cy="7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7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4405" y="852532"/>
            <a:ext cx="9070848" cy="5956413"/>
          </a:xfrm>
          <a:prstGeom prst="roundRect">
            <a:avLst>
              <a:gd name="adj" fmla="val 12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csl.cornell.edu/logo/csllogo_white_bkgd_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51" y="93931"/>
            <a:ext cx="1074102" cy="6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4546"/>
            <a:ext cx="7848600" cy="1927225"/>
          </a:xfrm>
        </p:spPr>
        <p:txBody>
          <a:bodyPr anchor="b">
            <a:noAutofit/>
          </a:bodyPr>
          <a:lstStyle>
            <a:lvl1pPr algn="ctr">
              <a:defRPr sz="48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72146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D39A-88D0-7A45-A8EC-2FDF7F7226E6}" type="datetime1">
              <a:rPr lang="en-US" smtClean="0"/>
              <a:t>2/6/17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r>
              <a:rPr lang="en-US" dirty="0" smtClean="0"/>
              <a:t>/37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7118-D9CE-D748-B7F0-5634018C4EDF}" type="datetime1">
              <a:rPr lang="en-US" smtClean="0"/>
              <a:t>2/6/17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r>
              <a:rPr lang="en-US" dirty="0" smtClean="0"/>
              <a:t>/37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276" y="1016000"/>
            <a:ext cx="8522138" cy="227724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BCAF-73EC-6844-B46C-8B18F2082AC0}" type="datetime1">
              <a:rPr lang="en-US" smtClean="0"/>
              <a:t>2/6/17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1CA5-8F86-4D42-B427-BE9225CD9A71}" type="datetime1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2552"/>
            <a:ext cx="4038600" cy="50691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FADC-DBBC-E142-AF2F-CBD057C163EE}" type="datetime1">
              <a:rPr lang="en-US" smtClean="0"/>
              <a:t>2/6/17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52728"/>
            <a:ext cx="8229600" cy="2522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D9CB-9FCD-EF49-9063-D95F1976EF93}" type="datetime1">
              <a:rPr lang="en-US" smtClean="0"/>
              <a:t>2/6/17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036" y="309356"/>
            <a:ext cx="9070848" cy="6507480"/>
          </a:xfrm>
          <a:prstGeom prst="roundRect">
            <a:avLst>
              <a:gd name="adj" fmla="val 1286"/>
            </a:avLst>
          </a:prstGeom>
          <a:solidFill>
            <a:srgbClr val="FAFAFA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605" y="381768"/>
            <a:ext cx="8776723" cy="730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05" y="1252483"/>
            <a:ext cx="8776723" cy="522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AB8B-5D52-7A41-AD8C-FB517D2DC8EA}" type="datetime1">
              <a:rPr lang="en-US" smtClean="0"/>
              <a:t>2/6/17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 of 50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79A01F-EBC2-49BB-B2E5-AAA13248537B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274320"/>
          </a:xfrm>
          <a:prstGeom prst="rect">
            <a:avLst/>
          </a:prstGeom>
          <a:gradFill>
            <a:gsLst>
              <a:gs pos="0">
                <a:srgbClr val="BCD3ED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50" charset="-127"/>
                <a:cs typeface="Calibri" pitchFamily="34" charset="0"/>
              </a:rPr>
              <a:t>Title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9144000" cy="274320"/>
          </a:xfrm>
          <a:prstGeom prst="rect">
            <a:avLst/>
          </a:prstGeom>
          <a:gradFill flip="none" rotWithShape="1">
            <a:gsLst>
              <a:gs pos="0">
                <a:srgbClr val="A50710">
                  <a:lumMod val="10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 Neue Light"/>
                <a:ea typeface="Arial Unicode MS" pitchFamily="50" charset="-127"/>
                <a:cs typeface="Helvetica Neue Light"/>
              </a:rPr>
              <a:t>Secure Dynamic Memory Scheduling against Timing Channel Attacks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70606" y="1127797"/>
            <a:ext cx="8767245" cy="28432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0" kern="1200" spc="-100" baseline="0">
          <a:solidFill>
            <a:schemeClr val="tx2"/>
          </a:solidFill>
          <a:latin typeface="Helvetica Neue Light"/>
          <a:ea typeface="Helvetica" charset="0"/>
          <a:cs typeface="Helvetica Neue Light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Wingdings" charset="2"/>
        <a:buChar char="§"/>
        <a:defRPr sz="2400" b="0" i="0" kern="1200">
          <a:solidFill>
            <a:schemeClr val="tx1"/>
          </a:solidFill>
          <a:latin typeface="Helvetica Neue Light"/>
          <a:ea typeface="Helvetica" charset="0"/>
          <a:cs typeface="Helvetica Neue Light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/>
        <a:buChar char="•"/>
        <a:defRPr sz="2200" b="0" i="0" kern="1200">
          <a:solidFill>
            <a:schemeClr val="accent6">
              <a:lumMod val="75000"/>
            </a:schemeClr>
          </a:solidFill>
          <a:latin typeface="Helvetica Neue Light"/>
          <a:ea typeface="Helvetica" charset="0"/>
          <a:cs typeface="Helvetica Neue Light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§"/>
        <a:defRPr sz="2000" b="0" i="0" kern="1200">
          <a:solidFill>
            <a:schemeClr val="tx1"/>
          </a:solidFill>
          <a:latin typeface="Helvetica Neue Light"/>
          <a:ea typeface="Helvetica" charset="0"/>
          <a:cs typeface="Helvetica Neue Light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b="0" i="0" kern="1200">
          <a:solidFill>
            <a:schemeClr val="tx1"/>
          </a:solidFill>
          <a:latin typeface="Helvetica Neue Light"/>
          <a:ea typeface="Helvetica" charset="0"/>
          <a:cs typeface="Helvetica Neue Light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Ø"/>
        <a:defRPr sz="1600" b="0" i="0" kern="1200" baseline="0">
          <a:solidFill>
            <a:schemeClr val="tx1"/>
          </a:solidFill>
          <a:latin typeface="Helvetica Neue Light"/>
          <a:ea typeface="Helvetica" charset="0"/>
          <a:cs typeface="Helvetica Neue Light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28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209800"/>
            <a:ext cx="8763000" cy="1077218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cap="none" dirty="0" smtClean="0"/>
              <a:t>Secure</a:t>
            </a:r>
            <a:r>
              <a:rPr lang="zh-CN" altLang="en-US" sz="3200" cap="none" dirty="0" smtClean="0"/>
              <a:t> </a:t>
            </a:r>
            <a:r>
              <a:rPr lang="en-US" sz="3200" cap="none" dirty="0" smtClean="0"/>
              <a:t>Dynamic</a:t>
            </a:r>
            <a:r>
              <a:rPr lang="zh-CN" altLang="en-US" sz="3200" cap="none" dirty="0" smtClean="0"/>
              <a:t> </a:t>
            </a:r>
            <a:r>
              <a:rPr lang="en-US" altLang="zh-CN" sz="3200" cap="none" dirty="0" smtClean="0"/>
              <a:t>Memory</a:t>
            </a:r>
            <a:r>
              <a:rPr lang="zh-CN" altLang="en-US" sz="3200" cap="none" dirty="0" smtClean="0"/>
              <a:t> </a:t>
            </a:r>
            <a:r>
              <a:rPr lang="en-US" altLang="zh-CN" sz="3200" cap="none" dirty="0" smtClean="0"/>
              <a:t>Scheduling</a:t>
            </a:r>
            <a:r>
              <a:rPr lang="zh-CN" altLang="en-US" sz="3200" cap="none" dirty="0" smtClean="0"/>
              <a:t> </a:t>
            </a:r>
            <a:r>
              <a:rPr lang="en-US" altLang="zh-CN" sz="3200" cap="none" dirty="0" smtClean="0"/>
              <a:t>against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cap="none" dirty="0" smtClean="0"/>
              <a:t>Timing</a:t>
            </a:r>
            <a:r>
              <a:rPr lang="zh-CN" altLang="en-US" sz="3200" cap="none" dirty="0" smtClean="0"/>
              <a:t> </a:t>
            </a:r>
            <a:r>
              <a:rPr lang="en-US" altLang="zh-CN" sz="3200" cap="none" dirty="0" smtClean="0"/>
              <a:t>Channel</a:t>
            </a:r>
            <a:r>
              <a:rPr lang="zh-CN" altLang="en-US" sz="3200" cap="none" dirty="0" smtClean="0"/>
              <a:t> </a:t>
            </a:r>
            <a:r>
              <a:rPr lang="en-US" altLang="zh-CN" sz="3200" cap="none" dirty="0" smtClean="0"/>
              <a:t>Attacks</a:t>
            </a:r>
            <a:r>
              <a:rPr lang="zh-CN" altLang="en-US" sz="3200" cap="none" dirty="0" smtClean="0"/>
              <a:t> </a:t>
            </a:r>
            <a:endParaRPr lang="en-US" sz="44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382000" cy="22860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Yao Wang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Benjamin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Wu,</a:t>
            </a:r>
            <a:r>
              <a:rPr lang="zh-CN" altLang="en-US" dirty="0" smtClean="0"/>
              <a:t> </a:t>
            </a:r>
            <a:r>
              <a:rPr lang="en-US" altLang="zh-CN" dirty="0" smtClean="0"/>
              <a:t>G. Edward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Suh</a:t>
            </a:r>
            <a:endParaRPr lang="en-US" dirty="0" smtClean="0"/>
          </a:p>
          <a:p>
            <a:pPr algn="ctr"/>
            <a:r>
              <a:rPr lang="en-US" dirty="0" smtClean="0"/>
              <a:t>Cornell University</a:t>
            </a:r>
          </a:p>
        </p:txBody>
      </p:sp>
      <p:pic>
        <p:nvPicPr>
          <p:cNvPr id="6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l.cornell.edu/logo/csllogo_white_bkgd_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1693"/>
            <a:ext cx="1343267" cy="7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84337" y="1252483"/>
            <a:ext cx="4962992" cy="522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/>
              <a:buChar char="•"/>
              <a:defRPr sz="2200" b="0" i="0" kern="1200">
                <a:solidFill>
                  <a:schemeClr val="accent6">
                    <a:lumMod val="75000"/>
                  </a:schemeClr>
                </a:solidFill>
                <a:latin typeface="Helvetica Neue Light"/>
                <a:ea typeface="Helvetica" charset="0"/>
                <a:cs typeface="Helvetica Neue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Ø"/>
              <a:defRPr sz="1600" b="0" i="0" kern="1200" baseline="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Simulator</a:t>
            </a:r>
          </a:p>
          <a:p>
            <a:pPr lvl="1"/>
            <a:r>
              <a:rPr lang="en-US" altLang="zh-CN" dirty="0" err="1" smtClean="0"/>
              <a:t>ZSim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DRAMSim2</a:t>
            </a:r>
            <a:endParaRPr lang="en-US" dirty="0" smtClean="0"/>
          </a:p>
          <a:p>
            <a:pPr marL="274320" lvl="1" indent="0">
              <a:buFont typeface="Arial"/>
              <a:buNone/>
            </a:pPr>
            <a:endParaRPr lang="en-US" dirty="0" smtClean="0"/>
          </a:p>
          <a:p>
            <a:r>
              <a:rPr lang="en-US" dirty="0" smtClean="0"/>
              <a:t>Workloads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Multi-program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workloads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</a:t>
            </a:r>
            <a:r>
              <a:rPr lang="zh-CN" altLang="en-US" dirty="0" smtClean="0"/>
              <a:t> </a:t>
            </a:r>
            <a:r>
              <a:rPr lang="en-US" altLang="zh-CN" dirty="0" smtClean="0"/>
              <a:t>CPU2006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benchmarks</a:t>
            </a:r>
          </a:p>
          <a:p>
            <a:endParaRPr lang="en-US" dirty="0" smtClean="0"/>
          </a:p>
          <a:p>
            <a:r>
              <a:rPr lang="en-US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metric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Weighted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speedup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209057" y="1314173"/>
            <a:ext cx="894523" cy="519045"/>
          </a:xfrm>
          <a:prstGeom prst="roundRect">
            <a:avLst/>
          </a:prstGeom>
          <a:solidFill>
            <a:srgbClr val="F7FCB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core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8145" y="2120348"/>
            <a:ext cx="596348" cy="386522"/>
          </a:xfrm>
          <a:prstGeom prst="rect">
            <a:avLst/>
          </a:prstGeom>
          <a:solidFill>
            <a:srgbClr val="F7FCB9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$L1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4484" y="3056836"/>
            <a:ext cx="1470992" cy="797340"/>
          </a:xfrm>
          <a:prstGeom prst="rect">
            <a:avLst/>
          </a:prstGeom>
          <a:solidFill>
            <a:srgbClr val="F7FCB9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$L2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253329" y="154167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429538" y="154167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622137" y="154167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cxnSp>
        <p:nvCxnSpPr>
          <p:cNvPr id="15" name="Straight Connector 14"/>
          <p:cNvCxnSpPr>
            <a:stCxn id="9" idx="2"/>
          </p:cNvCxnSpPr>
          <p:nvPr/>
        </p:nvCxnSpPr>
        <p:spPr>
          <a:xfrm>
            <a:off x="1656319" y="1833218"/>
            <a:ext cx="5520" cy="28713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65154" y="2506870"/>
            <a:ext cx="5520" cy="28713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56319" y="2788480"/>
            <a:ext cx="817391" cy="552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3546" y="2769706"/>
            <a:ext cx="5520" cy="28713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65582" y="1318548"/>
            <a:ext cx="894523" cy="519045"/>
          </a:xfrm>
          <a:prstGeom prst="roundRect">
            <a:avLst/>
          </a:prstGeom>
          <a:solidFill>
            <a:srgbClr val="F7FCB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core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14670" y="2124723"/>
            <a:ext cx="596348" cy="386522"/>
          </a:xfrm>
          <a:prstGeom prst="rect">
            <a:avLst/>
          </a:prstGeom>
          <a:solidFill>
            <a:srgbClr val="F7FCB9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$L1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3312844" y="1837593"/>
            <a:ext cx="5520" cy="28713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1679" y="2511245"/>
            <a:ext cx="5520" cy="28713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09808" y="2782960"/>
            <a:ext cx="817391" cy="552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120256" y="4313584"/>
            <a:ext cx="2706908" cy="970722"/>
          </a:xfrm>
          <a:prstGeom prst="roundRect">
            <a:avLst>
              <a:gd name="adj" fmla="val 1854"/>
            </a:avLst>
          </a:prstGeom>
          <a:solidFill>
            <a:srgbClr val="F7FCB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Memory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 flipH="1">
            <a:off x="2473710" y="3854176"/>
            <a:ext cx="5046" cy="459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3143" y="135006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Helvetica Neue Light"/>
                <a:cs typeface="Helvetica Neue Light"/>
              </a:rPr>
              <a:t>8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928" y="212646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32kB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02" y="32126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8MB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777" y="5320051"/>
            <a:ext cx="2955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1 memory channel, 8 ranks,</a:t>
            </a:r>
          </a:p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8 banks in each rank</a:t>
            </a:r>
            <a:endParaRPr lang="en-US" dirty="0">
              <a:latin typeface="Helvetica Neue Light"/>
              <a:cs typeface="Helvetica Neue Light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26763"/>
              </p:ext>
            </p:extLst>
          </p:nvPr>
        </p:nvGraphicFramePr>
        <p:xfrm>
          <a:off x="5081101" y="5101478"/>
          <a:ext cx="2303747" cy="47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" name="Equation" r:id="rId3" imgW="1358900" imgH="279400" progId="Equation.3">
                  <p:embed/>
                </p:oleObj>
              </mc:Choice>
              <mc:Fallback>
                <p:oleObj name="Equation" r:id="rId3" imgW="1358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101" y="5101478"/>
                        <a:ext cx="2303747" cy="473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>
            <a:spLocks noChangeAspect="1"/>
          </p:cNvSpPr>
          <p:nvPr/>
        </p:nvSpPr>
        <p:spPr>
          <a:xfrm>
            <a:off x="2252713" y="2250004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428922" y="2250004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621521" y="2250004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rgbClr val="2929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10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62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_programs_del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28" y="1209154"/>
            <a:ext cx="3657600" cy="2623742"/>
          </a:xfrm>
          <a:prstGeom prst="rect">
            <a:avLst/>
          </a:prstGeom>
        </p:spPr>
      </p:pic>
      <p:pic>
        <p:nvPicPr>
          <p:cNvPr id="4" name="Picture 3" descr="8_programs_speedu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3" y="1219826"/>
            <a:ext cx="3657600" cy="262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BTA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4482179"/>
            <a:ext cx="8776723" cy="1994821"/>
          </a:xfrm>
        </p:spPr>
        <p:txBody>
          <a:bodyPr/>
          <a:lstStyle/>
          <a:p>
            <a:r>
              <a:rPr lang="en-US" dirty="0" err="1" smtClean="0"/>
              <a:t>SecMC</a:t>
            </a:r>
            <a:r>
              <a:rPr lang="en-US" dirty="0" smtClean="0"/>
              <a:t>-NI outperforms BTA by 45% on average</a:t>
            </a:r>
          </a:p>
          <a:p>
            <a:endParaRPr lang="en-US" dirty="0"/>
          </a:p>
          <a:p>
            <a:r>
              <a:rPr lang="en-US" dirty="0" err="1" smtClean="0"/>
              <a:t>SecMC</a:t>
            </a:r>
            <a:r>
              <a:rPr lang="en-US" dirty="0" smtClean="0"/>
              <a:t>-NI cuts the average queuing delay of BTA by half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188" y="3994977"/>
            <a:ext cx="364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Weighted Speedup (Normalized to FR-FCFS)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5464" y="3987299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Queuing Delay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11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6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Spatial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4076095"/>
            <a:ext cx="8776723" cy="2400905"/>
          </a:xfrm>
        </p:spPr>
        <p:txBody>
          <a:bodyPr/>
          <a:lstStyle/>
          <a:p>
            <a:r>
              <a:rPr lang="en-US" dirty="0" err="1" smtClean="0"/>
              <a:t>SecMC</a:t>
            </a:r>
            <a:r>
              <a:rPr lang="en-US" dirty="0" smtClean="0"/>
              <a:t>-NI achieves similar performance as BP (Bank Partitioning) on average</a:t>
            </a:r>
          </a:p>
          <a:p>
            <a:endParaRPr lang="en-US" dirty="0"/>
          </a:p>
          <a:p>
            <a:r>
              <a:rPr lang="en-US" dirty="0" smtClean="0"/>
              <a:t>But there is still a significant performance gap (35%) between </a:t>
            </a:r>
            <a:r>
              <a:rPr lang="en-US" dirty="0" err="1" smtClean="0"/>
              <a:t>SecMC</a:t>
            </a:r>
            <a:r>
              <a:rPr lang="en-US" dirty="0" smtClean="0"/>
              <a:t>-NI and RP</a:t>
            </a:r>
            <a:r>
              <a:rPr lang="zh-CN" altLang="en-US" dirty="0" smtClean="0"/>
              <a:t> </a:t>
            </a:r>
            <a:r>
              <a:rPr lang="en-US" altLang="zh-CN" dirty="0" smtClean="0"/>
              <a:t>(Rank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Partitioning)</a:t>
            </a:r>
            <a:endParaRPr lang="en-US" dirty="0"/>
          </a:p>
        </p:txBody>
      </p:sp>
      <p:pic>
        <p:nvPicPr>
          <p:cNvPr id="5" name="Picture 4" descr="partition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70" y="1208584"/>
            <a:ext cx="3657600" cy="262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691" y="6153501"/>
            <a:ext cx="2452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Helvetica Neue Light"/>
                <a:cs typeface="Helvetica Neue Light"/>
              </a:rPr>
              <a:t>Can we </a:t>
            </a:r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do better?</a:t>
            </a:r>
            <a:endParaRPr lang="en-US" sz="22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12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50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 Security for Performance: </a:t>
            </a:r>
            <a:r>
              <a:rPr lang="en-US" dirty="0" err="1" smtClean="0"/>
              <a:t>SecMC</a:t>
            </a:r>
            <a:r>
              <a:rPr lang="en-US" dirty="0" smtClean="0"/>
              <a:t>-Bound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</a:t>
            </a:r>
          </a:p>
          <a:p>
            <a:pPr lvl="1"/>
            <a:r>
              <a:rPr lang="en-US" dirty="0" smtClean="0"/>
              <a:t>For performance: allow dynamic memory scheduling (like FR-FCFS)</a:t>
            </a:r>
          </a:p>
          <a:p>
            <a:pPr lvl="1"/>
            <a:r>
              <a:rPr lang="en-US" dirty="0" smtClean="0"/>
              <a:t>For security: enforce each request to return at pre-determined time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Can we find the worst-case finish time for a request?</a:t>
            </a:r>
          </a:p>
          <a:p>
            <a:pPr lvl="1"/>
            <a:r>
              <a:rPr lang="en-US" dirty="0" smtClean="0"/>
              <a:t>TP with 2-core case, turn length 43 cycles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611" y="2981418"/>
            <a:ext cx="6238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R0B0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415" y="2648858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latin typeface="Helvetica Neue Light"/>
                <a:cs typeface="Helvetica Neue Light"/>
              </a:rPr>
              <a:t>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702" y="3681342"/>
            <a:ext cx="1456196" cy="550814"/>
          </a:xfrm>
          <a:prstGeom prst="rect">
            <a:avLst/>
          </a:prstGeom>
          <a:solidFill>
            <a:srgbClr val="F7FCB9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DRAM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33394" y="3291401"/>
            <a:ext cx="1" cy="39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02769" y="3545171"/>
            <a:ext cx="44930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43901" y="3592544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Time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0188" y="2970591"/>
            <a:ext cx="14918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Interference from</a:t>
            </a:r>
          </a:p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other domains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1447" y="2716591"/>
            <a:ext cx="62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Finish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9986" y="3048000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69465" y="4030134"/>
            <a:ext cx="62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Finish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765910" y="3539066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4672" y="3043162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6322" y="2554514"/>
            <a:ext cx="108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Worst-case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finish time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8585" y="6128714"/>
            <a:ext cx="44930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65192" y="6187036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Time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29130" y="5987143"/>
            <a:ext cx="0" cy="133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68342" y="5990509"/>
            <a:ext cx="0" cy="133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23615" y="5990509"/>
            <a:ext cx="0" cy="133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62831" y="5987395"/>
            <a:ext cx="0" cy="133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18104" y="5987395"/>
            <a:ext cx="0" cy="1330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24457" y="5452564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0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req_0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0711" y="5449450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1</a:t>
            </a:r>
          </a:p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req_0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8942" y="5449450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0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req_1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5196" y="5446336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1</a:t>
            </a:r>
          </a:p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req_1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61601" y="5657152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59001" y="5657152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8670" y="5660640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22332" y="6240766"/>
            <a:ext cx="837556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33726" y="6134068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770403" y="6133186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50247" y="624637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43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70457" y="5259026"/>
            <a:ext cx="2595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Under TP, the </a:t>
            </a:r>
            <a:r>
              <a:rPr lang="en-US" sz="1400" i="1" dirty="0" err="1" smtClean="0">
                <a:latin typeface="Helvetica Neue Light"/>
                <a:cs typeface="Helvetica Neue Light"/>
              </a:rPr>
              <a:t>i</a:t>
            </a:r>
            <a:r>
              <a:rPr lang="en-US" sz="1400" i="1" dirty="0" smtClean="0">
                <a:latin typeface="Helvetica Neue Light"/>
                <a:cs typeface="Helvetica Neue Light"/>
              </a:rPr>
              <a:t> </a:t>
            </a:r>
            <a:r>
              <a:rPr lang="en-US" sz="1400" dirty="0" err="1" smtClean="0">
                <a:latin typeface="Helvetica Neue Light"/>
                <a:cs typeface="Helvetica Neue Light"/>
              </a:rPr>
              <a:t>th</a:t>
            </a:r>
            <a:r>
              <a:rPr lang="en-US" sz="1400" dirty="0" smtClean="0">
                <a:latin typeface="Helvetica Neue Light"/>
                <a:cs typeface="Helvetica Neue Light"/>
              </a:rPr>
              <a:t> request from</a:t>
            </a:r>
          </a:p>
          <a:p>
            <a:pPr algn="ctr"/>
            <a:r>
              <a:rPr lang="en-US" sz="1400" dirty="0" smtClean="0">
                <a:latin typeface="Helvetica Neue Light"/>
                <a:cs typeface="Helvetica Neue Light"/>
              </a:rPr>
              <a:t>security domain </a:t>
            </a:r>
            <a:r>
              <a:rPr lang="en-US" sz="1400" i="1" dirty="0" smtClean="0">
                <a:latin typeface="Helvetica Neue Light"/>
                <a:cs typeface="Helvetica Neue Light"/>
              </a:rPr>
              <a:t>s</a:t>
            </a:r>
            <a:r>
              <a:rPr lang="en-US" sz="1400" dirty="0" smtClean="0">
                <a:latin typeface="Helvetica Neue Light"/>
                <a:cs typeface="Helvetica Neue Light"/>
              </a:rPr>
              <a:t> can finish by</a:t>
            </a:r>
          </a:p>
          <a:p>
            <a:pPr algn="ctr"/>
            <a:endParaRPr lang="en-US" sz="1400" dirty="0" smtClean="0">
              <a:latin typeface="Helvetica Neue Light"/>
              <a:cs typeface="Helvetica Neue Light"/>
            </a:endParaRPr>
          </a:p>
          <a:p>
            <a:pPr algn="ctr"/>
            <a:r>
              <a:rPr lang="en-US" sz="1400" i="1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s*43 + </a:t>
            </a:r>
            <a:r>
              <a:rPr lang="en-US" sz="1400" i="1" dirty="0" err="1" smtClean="0">
                <a:solidFill>
                  <a:srgbClr val="0070C0"/>
                </a:solidFill>
                <a:latin typeface="Helvetica Neue Light"/>
                <a:cs typeface="Helvetica Neue Light"/>
              </a:rPr>
              <a:t>i</a:t>
            </a:r>
            <a:r>
              <a:rPr lang="en-US" sz="1400" i="1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*43*</a:t>
            </a:r>
            <a:r>
              <a:rPr lang="en-US" sz="1400" i="1" dirty="0" err="1" smtClean="0">
                <a:solidFill>
                  <a:srgbClr val="0070C0"/>
                </a:solidFill>
                <a:latin typeface="Helvetica Neue Light"/>
                <a:cs typeface="Helvetica Neue Light"/>
              </a:rPr>
              <a:t>num_domains</a:t>
            </a:r>
            <a:r>
              <a:rPr lang="en-US" altLang="zh-CN" sz="1400" i="1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+</a:t>
            </a:r>
            <a:r>
              <a:rPr lang="zh-CN" altLang="en-US" sz="1400" i="1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 </a:t>
            </a:r>
            <a:r>
              <a:rPr lang="en-US" altLang="zh-CN" sz="1400" i="1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43</a:t>
            </a:r>
            <a:endParaRPr lang="en-US" sz="1400" i="1" dirty="0">
              <a:solidFill>
                <a:srgbClr val="0070C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625043" y="3558326"/>
            <a:ext cx="0" cy="50316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18356" y="4039152"/>
            <a:ext cx="703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Return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13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9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3" grpId="0"/>
      <p:bldP spid="14" grpId="0" animBg="1"/>
      <p:bldP spid="16" grpId="0"/>
      <p:bldP spid="19" grpId="0"/>
      <p:bldP spid="23" grpId="0"/>
      <p:bldP spid="25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5" grpId="0"/>
      <p:bldP spid="47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Earlier than Worst-Case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15" y="3050312"/>
            <a:ext cx="8776723" cy="3353813"/>
          </a:xfrm>
        </p:spPr>
        <p:txBody>
          <a:bodyPr>
            <a:normAutofit/>
          </a:bodyPr>
          <a:lstStyle/>
          <a:p>
            <a:r>
              <a:rPr lang="en-US" dirty="0" smtClean="0"/>
              <a:t>For each request, we assign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/>
              <a:t>I</a:t>
            </a:r>
            <a:r>
              <a:rPr lang="en-US" dirty="0" smtClean="0"/>
              <a:t>ssue time (EI) : used for arbitration</a:t>
            </a:r>
          </a:p>
          <a:p>
            <a:pPr lvl="2"/>
            <a:r>
              <a:rPr lang="en-US" dirty="0"/>
              <a:t>Parameter </a:t>
            </a:r>
            <a:r>
              <a:rPr lang="en-US" i="1" dirty="0"/>
              <a:t>b</a:t>
            </a:r>
            <a:r>
              <a:rPr lang="en-US" dirty="0"/>
              <a:t>: interval between </a:t>
            </a:r>
            <a:r>
              <a:rPr lang="en-US" dirty="0" smtClean="0"/>
              <a:t>EIs</a:t>
            </a:r>
          </a:p>
          <a:p>
            <a:pPr lvl="2"/>
            <a:r>
              <a:rPr lang="en-US" dirty="0" smtClean="0"/>
              <a:t>The request with the smallest EI wins the arbitration</a:t>
            </a:r>
          </a:p>
          <a:p>
            <a:pPr lvl="1"/>
            <a:r>
              <a:rPr lang="en-US" dirty="0" smtClean="0"/>
              <a:t>Expected Response time (ER) : used for security</a:t>
            </a:r>
          </a:p>
          <a:p>
            <a:pPr lvl="2"/>
            <a:r>
              <a:rPr lang="en-US" dirty="0" smtClean="0"/>
              <a:t>Parameter </a:t>
            </a:r>
            <a:r>
              <a:rPr lang="en-US" i="1" dirty="0" smtClean="0"/>
              <a:t>d</a:t>
            </a:r>
            <a:r>
              <a:rPr lang="en-US" dirty="0" smtClean="0"/>
              <a:t>: delay between EI and ER</a:t>
            </a:r>
          </a:p>
          <a:p>
            <a:pPr lvl="2"/>
            <a:r>
              <a:rPr lang="en-US" dirty="0" smtClean="0"/>
              <a:t>As long as every request returns at ER, no information leaks</a:t>
            </a:r>
          </a:p>
          <a:p>
            <a:pPr lvl="3"/>
            <a:r>
              <a:rPr lang="en-US" i="1" dirty="0" smtClean="0"/>
              <a:t>d</a:t>
            </a:r>
            <a:r>
              <a:rPr lang="en-US" dirty="0" smtClean="0"/>
              <a:t> hides the interference between different security domains</a:t>
            </a:r>
          </a:p>
          <a:p>
            <a:pPr lvl="3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36834" y="2524928"/>
            <a:ext cx="44930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90638" y="2017347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2888" y="2613945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Time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300" y="1194798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0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req_0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3484" y="1202087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1</a:t>
            </a:r>
          </a:p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req_0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30965" y="2024084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79751" y="2638689"/>
            <a:ext cx="1041706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1145" y="2531991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8594" y="2541605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94760" y="2609342"/>
            <a:ext cx="33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 Neue Light"/>
                <a:cs typeface="Helvetica Neue Light"/>
              </a:rPr>
              <a:t>b</a:t>
            </a:r>
            <a:endParaRPr lang="en-US" sz="1400" i="1" dirty="0">
              <a:latin typeface="Helvetica Neue Light"/>
              <a:cs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3894" y="1196036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1</a:t>
            </a:r>
          </a:p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req_0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4569" y="164506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ER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884468" y="2635261"/>
            <a:ext cx="1975054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68335" y="2613369"/>
            <a:ext cx="331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Helvetica Neue Light"/>
                <a:cs typeface="Helvetica Neue Light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8848" y="1421189"/>
            <a:ext cx="2634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What if a request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finishes</a:t>
            </a:r>
            <a:r>
              <a:rPr lang="en-US" sz="2200" dirty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after its ER?</a:t>
            </a:r>
            <a:endParaRPr lang="en-US" sz="22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7984" y="1197044"/>
            <a:ext cx="62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2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req_0</a:t>
            </a:r>
            <a:endParaRPr lang="en-US" sz="1400" dirty="0">
              <a:solidFill>
                <a:srgbClr val="0070C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75463" y="2019040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65865" y="2618345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43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24249" y="2633645"/>
            <a:ext cx="1041706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73092" y="2536561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10363" y="2613301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43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71058" y="141211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68458" y="1412115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58127" y="1415603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74433" y="218009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71833" y="2180091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61502" y="218357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383126" y="2635574"/>
            <a:ext cx="530352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78932" y="2638941"/>
            <a:ext cx="530352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03525" y="2612709"/>
            <a:ext cx="33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Helvetica Neue Light"/>
                <a:cs typeface="Helvetica Neue Light"/>
              </a:rPr>
              <a:t>b</a:t>
            </a:r>
            <a:endParaRPr lang="en-US" sz="1400" i="1" dirty="0">
              <a:latin typeface="Helvetica Neue Light"/>
              <a:cs typeface="Helvetica Neue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2312" y="1674351"/>
            <a:ext cx="33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EI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1421" y="1671237"/>
            <a:ext cx="33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EI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51638" y="1664757"/>
            <a:ext cx="33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Helvetica Neue Light"/>
                <a:cs typeface="Helvetica Neue Light"/>
              </a:rPr>
              <a:t>EI</a:t>
            </a:r>
            <a:endParaRPr lang="en-US" sz="1400" dirty="0">
              <a:solidFill>
                <a:srgbClr val="0070C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856170" y="2020713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63158" y="2535356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872333" y="2781602"/>
            <a:ext cx="0" cy="50316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22485" y="2905555"/>
            <a:ext cx="703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Return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14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47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61 0 " pathEditMode="relative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61 0 " pathEditMode="relative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61 0 " pathEditMode="relative" ptsTypes="AA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86 0 " pathEditMode="relative" ptsTypes="AA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86 0 " pathEditMode="relative" ptsTypes="AA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86 0 " pathEditMode="relative" ptsTypes="AA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6" grpId="1"/>
      <p:bldP spid="18" grpId="0"/>
      <p:bldP spid="19" grpId="0"/>
      <p:bldP spid="24" grpId="0"/>
      <p:bldP spid="26" grpId="0"/>
      <p:bldP spid="25" grpId="0"/>
      <p:bldP spid="25" grpId="1"/>
      <p:bldP spid="28" grpId="0"/>
      <p:bldP spid="32" grpId="0"/>
      <p:bldP spid="41" grpId="0"/>
      <p:bldP spid="41" grpId="1"/>
      <p:bldP spid="42" grpId="0"/>
      <p:bldP spid="43" grpId="0"/>
      <p:bldP spid="43" grpId="1"/>
      <p:bldP spid="44" grpId="0"/>
      <p:bldP spid="44" grpId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the Information Leakage of Violations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 violation: a request finishes after its ER</a:t>
            </a:r>
          </a:p>
          <a:p>
            <a:pPr lvl="1"/>
            <a:r>
              <a:rPr lang="en-US" dirty="0" smtClean="0"/>
              <a:t>ER violations represent information leakage</a:t>
            </a:r>
          </a:p>
          <a:p>
            <a:endParaRPr lang="en-US" dirty="0" smtClean="0"/>
          </a:p>
          <a:p>
            <a:r>
              <a:rPr lang="en-US" dirty="0" smtClean="0"/>
              <a:t>Limit the information that one violation conveys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violation can only have one of W possible delays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0282" y="4636238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Time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0245" y="3411601"/>
            <a:ext cx="434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7AF50"/>
                </a:solidFill>
                <a:latin typeface="Helvetica Neue Light"/>
                <a:cs typeface="Helvetica Neue Light"/>
              </a:rPr>
              <a:t>req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7972" y="3725294"/>
            <a:ext cx="33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EI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3014" y="4108757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31139" y="4626278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8911" y="373194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ER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26210" y="4115408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09638" y="4730099"/>
            <a:ext cx="2213606" cy="0"/>
          </a:xfrm>
          <a:prstGeom prst="straightConnector1">
            <a:avLst/>
          </a:prstGeom>
          <a:ln>
            <a:solidFill>
              <a:srgbClr val="29293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23925" y="4622519"/>
            <a:ext cx="0" cy="259980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27111" y="4725293"/>
            <a:ext cx="331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Helvetica Neue Light"/>
                <a:cs typeface="Helvetica Neue Light"/>
              </a:rPr>
              <a:t>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97883" y="4609687"/>
            <a:ext cx="59956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99115" y="4101239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85146" y="3728186"/>
            <a:ext cx="788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ER + d</a:t>
            </a:r>
            <a:r>
              <a:rPr lang="en-US" sz="1400" baseline="-250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1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25965" y="4097479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98035" y="3745247"/>
            <a:ext cx="940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ER + d</a:t>
            </a:r>
            <a:r>
              <a:rPr lang="en-US" sz="1400" baseline="-250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W-1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58768" y="427060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56168" y="4270609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45837" y="4274097"/>
            <a:ext cx="90000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78832" y="4111145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48860" y="3738092"/>
            <a:ext cx="100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7AF50"/>
                </a:solidFill>
                <a:latin typeface="Helvetica Neue Light"/>
                <a:cs typeface="Helvetica Neue Light"/>
              </a:rPr>
              <a:t>ER + </a:t>
            </a:r>
            <a:r>
              <a:rPr lang="en-US" sz="1400" dirty="0" err="1" smtClean="0">
                <a:solidFill>
                  <a:srgbClr val="07AF50"/>
                </a:solidFill>
                <a:latin typeface="Helvetica Neue Light"/>
                <a:cs typeface="Helvetica Neue Light"/>
              </a:rPr>
              <a:t>d</a:t>
            </a:r>
            <a:r>
              <a:rPr lang="en-US" sz="1400" baseline="-25000" dirty="0" err="1" smtClean="0">
                <a:solidFill>
                  <a:srgbClr val="07AF50"/>
                </a:solidFill>
                <a:latin typeface="Helvetica Neue Light"/>
                <a:cs typeface="Helvetica Neue Light"/>
              </a:rPr>
              <a:t>worst</a:t>
            </a:r>
            <a:endParaRPr lang="en-US" sz="1400" dirty="0">
              <a:solidFill>
                <a:srgbClr val="07AF5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4491" y="2984261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Worst-case time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derived from TP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312619" y="3531835"/>
            <a:ext cx="318803" cy="22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28648" y="5072026"/>
            <a:ext cx="62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Finish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37187" y="4601816"/>
            <a:ext cx="0" cy="50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28836" y="4606478"/>
            <a:ext cx="0" cy="50316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22149" y="5076808"/>
            <a:ext cx="703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Return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15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46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5" grpId="0"/>
      <p:bldP spid="19" grpId="0"/>
      <p:bldP spid="22" grpId="0"/>
      <p:bldP spid="23" grpId="0" animBg="1"/>
      <p:bldP spid="24" grpId="0" animBg="1"/>
      <p:bldP spid="25" grpId="0" animBg="1"/>
      <p:bldP spid="27" grpId="0"/>
      <p:bldP spid="28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the Information Leakage of </a:t>
            </a:r>
            <a:r>
              <a:rPr lang="en-US" dirty="0" smtClean="0"/>
              <a:t>Violations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limit on the number of violations per security domain</a:t>
            </a:r>
          </a:p>
          <a:p>
            <a:pPr lvl="1"/>
            <a:r>
              <a:rPr lang="en-US" dirty="0"/>
              <a:t>M violations in every N </a:t>
            </a:r>
            <a:r>
              <a:rPr lang="en-US" dirty="0" smtClean="0"/>
              <a:t>requests (a period)</a:t>
            </a:r>
            <a:endParaRPr lang="en-US" dirty="0"/>
          </a:p>
          <a:p>
            <a:pPr lvl="2"/>
            <a:r>
              <a:rPr lang="en-US" dirty="0"/>
              <a:t>e.g., M = 4, N = 1,000: at most 4 violations can happen in 1000 requests</a:t>
            </a:r>
          </a:p>
          <a:p>
            <a:pPr lvl="1"/>
            <a:r>
              <a:rPr lang="en-US" dirty="0"/>
              <a:t>Once a security domain reaches the limit</a:t>
            </a:r>
          </a:p>
          <a:p>
            <a:pPr lvl="2"/>
            <a:r>
              <a:rPr lang="en-US" dirty="0" smtClean="0"/>
              <a:t>Always return at </a:t>
            </a:r>
            <a:r>
              <a:rPr lang="en-US" dirty="0"/>
              <a:t>the worst-case time derived from </a:t>
            </a:r>
            <a:r>
              <a:rPr lang="en-US" dirty="0" smtClean="0"/>
              <a:t>TP</a:t>
            </a:r>
          </a:p>
          <a:p>
            <a:pPr lvl="2"/>
            <a:r>
              <a:rPr lang="en-US" dirty="0" smtClean="0"/>
              <a:t>Attacker cannot get further information</a:t>
            </a:r>
          </a:p>
          <a:p>
            <a:pPr lvl="1"/>
            <a:r>
              <a:rPr lang="en-US" dirty="0" smtClean="0"/>
              <a:t>Reset the violation counter after a period</a:t>
            </a:r>
          </a:p>
          <a:p>
            <a:endParaRPr lang="en-US" dirty="0"/>
          </a:p>
          <a:p>
            <a:r>
              <a:rPr lang="en-US" dirty="0" smtClean="0"/>
              <a:t>How many bits can an attacker derive in a period?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77650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88721" y="5509379"/>
            <a:ext cx="313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This is a conservative bound !</a:t>
            </a:r>
            <a:endParaRPr lang="en-US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" name="Picture 3" descr="leak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9" y="5348739"/>
            <a:ext cx="1728216" cy="6589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16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25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under Different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381" y="1252483"/>
            <a:ext cx="4834947" cy="5224517"/>
          </a:xfrm>
        </p:spPr>
        <p:txBody>
          <a:bodyPr/>
          <a:lstStyle/>
          <a:p>
            <a:r>
              <a:rPr lang="en-US" dirty="0" smtClean="0"/>
              <a:t>b = 6, d = 160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the limit gets lower</a:t>
            </a:r>
          </a:p>
          <a:p>
            <a:pPr lvl="1"/>
            <a:r>
              <a:rPr lang="en-US" dirty="0" smtClean="0"/>
              <a:t>Performance starts to decrease due to entering worst-case mode</a:t>
            </a:r>
          </a:p>
          <a:p>
            <a:pPr lvl="1"/>
            <a:r>
              <a:rPr lang="en-US" dirty="0" smtClean="0"/>
              <a:t>Leakage decreases exponentially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Tradeoff between performance and security</a:t>
            </a:r>
            <a:endParaRPr lang="en-US" dirty="0"/>
          </a:p>
        </p:txBody>
      </p:sp>
      <p:pic>
        <p:nvPicPr>
          <p:cNvPr id="6" name="Picture 5" descr="thesis_samebench_enforce_160_speed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5" y="1215874"/>
            <a:ext cx="3657600" cy="2778035"/>
          </a:xfrm>
          <a:prstGeom prst="rect">
            <a:avLst/>
          </a:prstGeom>
        </p:spPr>
      </p:pic>
      <p:pic>
        <p:nvPicPr>
          <p:cNvPr id="7" name="Picture 6" descr="thesis_enforce_samebench_160_leak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2" y="3920068"/>
            <a:ext cx="3657600" cy="2738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17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Previous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12" y="4215382"/>
            <a:ext cx="8755216" cy="2261618"/>
          </a:xfrm>
        </p:spPr>
        <p:txBody>
          <a:bodyPr/>
          <a:lstStyle/>
          <a:p>
            <a:r>
              <a:rPr lang="en-US" dirty="0" err="1" smtClean="0"/>
              <a:t>SecMC</a:t>
            </a:r>
            <a:r>
              <a:rPr lang="en-US" dirty="0" smtClean="0"/>
              <a:t>-Bound outperforms </a:t>
            </a:r>
            <a:r>
              <a:rPr lang="en-US" dirty="0" err="1" smtClean="0"/>
              <a:t>SecMC</a:t>
            </a:r>
            <a:r>
              <a:rPr lang="en-US" dirty="0" smtClean="0"/>
              <a:t>-NI and BP</a:t>
            </a:r>
          </a:p>
          <a:p>
            <a:pPr lvl="1"/>
            <a:r>
              <a:rPr lang="en-US" dirty="0" smtClean="0"/>
              <a:t>Trade security for performance</a:t>
            </a:r>
          </a:p>
          <a:p>
            <a:pPr lvl="1"/>
            <a:r>
              <a:rPr lang="en-US" dirty="0" smtClean="0"/>
              <a:t>The leakage is bounded</a:t>
            </a:r>
          </a:p>
        </p:txBody>
      </p:sp>
      <p:pic>
        <p:nvPicPr>
          <p:cNvPr id="5" name="Picture 4" descr="speedup_summary_sameben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85" y="1410685"/>
            <a:ext cx="3611737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18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2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memory controllers are prone to timing channel attacks</a:t>
            </a:r>
          </a:p>
          <a:p>
            <a:endParaRPr lang="en-US" dirty="0"/>
          </a:p>
          <a:p>
            <a:r>
              <a:rPr lang="en-US" dirty="0" smtClean="0"/>
              <a:t>Previous protections suffer from either inflexibility or high performance overhead</a:t>
            </a:r>
          </a:p>
          <a:p>
            <a:endParaRPr lang="en-US" dirty="0"/>
          </a:p>
          <a:p>
            <a:r>
              <a:rPr lang="en-US" dirty="0" err="1" smtClean="0"/>
              <a:t>SecMC</a:t>
            </a:r>
            <a:r>
              <a:rPr lang="en-US" dirty="0" smtClean="0"/>
              <a:t>-NI completely removes timing channels while achieving 45% performance improvement over the state of the art (BTA)</a:t>
            </a:r>
          </a:p>
          <a:p>
            <a:endParaRPr lang="en-US" dirty="0"/>
          </a:p>
          <a:p>
            <a:r>
              <a:rPr lang="en-US" dirty="0" err="1" smtClean="0"/>
              <a:t>SecMC</a:t>
            </a:r>
            <a:r>
              <a:rPr lang="en-US" dirty="0" smtClean="0"/>
              <a:t>-Bound further improves the performance by enabling a trade-off between security and performance with a quantitative security guarantee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19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0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Channel Problem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605" y="1252483"/>
            <a:ext cx="8776723" cy="5224517"/>
          </a:xfrm>
        </p:spPr>
        <p:txBody>
          <a:bodyPr/>
          <a:lstStyle/>
          <a:p>
            <a:r>
              <a:rPr lang="en-US" dirty="0" smtClean="0"/>
              <a:t>What is a timing channel?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Attacks demonstrated in real world environment </a:t>
            </a:r>
          </a:p>
          <a:p>
            <a:pPr lvl="2"/>
            <a:r>
              <a:rPr lang="en-US" dirty="0" smtClean="0"/>
              <a:t>Example: cache timing channel attacks in Amazon EC2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pPr lvl="1"/>
            <a:r>
              <a:rPr lang="en-US" dirty="0" smtClean="0"/>
              <a:t>Capabilities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teal cryptographic keys, predict users’ passwords, track users’ browser visit history,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421" y="1816759"/>
            <a:ext cx="2085788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#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Example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code: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latin typeface="Helvetica Neue Light"/>
                <a:cs typeface="Helvetica Neue Light"/>
              </a:rPr>
              <a:t>if</a:t>
            </a:r>
            <a:r>
              <a:rPr lang="zh-CN" altLang="en-US" dirty="0" smtClean="0">
                <a:latin typeface="Helvetica Neue Light"/>
                <a:cs typeface="Helvetica Neue Light"/>
              </a:rPr>
              <a:t> </a:t>
            </a:r>
            <a:r>
              <a:rPr lang="en-US" altLang="zh-CN" dirty="0" smtClean="0">
                <a:latin typeface="Helvetica Neue Light"/>
                <a:cs typeface="Helvetica Neue Light"/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secret</a:t>
            </a:r>
            <a:r>
              <a:rPr lang="en-US" altLang="zh-CN" dirty="0" smtClean="0">
                <a:latin typeface="Helvetica Neue Light"/>
                <a:cs typeface="Helvetica Neue Light"/>
              </a:rPr>
              <a:t>)</a:t>
            </a:r>
          </a:p>
          <a:p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     sleep</a:t>
            </a:r>
            <a:r>
              <a:rPr lang="en-US" altLang="zh-CN" dirty="0" smtClean="0">
                <a:latin typeface="Helvetica Neue Light"/>
                <a:cs typeface="Helvetica Neue Light"/>
              </a:rPr>
              <a:t>(10s)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else</a:t>
            </a:r>
          </a:p>
          <a:p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     sleep</a:t>
            </a:r>
            <a:r>
              <a:rPr lang="en-US" altLang="zh-CN" dirty="0" smtClean="0">
                <a:latin typeface="Helvetica Neue Light"/>
                <a:cs typeface="Helvetica Neue Light"/>
              </a:rPr>
              <a:t>(5s)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7" name="Picture 6" descr="vict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2" y="2149257"/>
            <a:ext cx="1372496" cy="950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184" y="1741065"/>
            <a:ext cx="654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Victim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51" y="2436267"/>
            <a:ext cx="68376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Secret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5884" y="2435044"/>
            <a:ext cx="71383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Timing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3312" y="1739842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Attacker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97766" y="2521809"/>
            <a:ext cx="10008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86286" y="2663967"/>
            <a:ext cx="10008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7478" y="221095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affects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7938" y="2629634"/>
            <a:ext cx="59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infers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pic>
        <p:nvPicPr>
          <p:cNvPr id="16" name="Picture 15" descr="Atta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2818" y="2109691"/>
            <a:ext cx="1741182" cy="10447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761" y="5929343"/>
            <a:ext cx="8481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[1] Thomas </a:t>
            </a:r>
            <a:r>
              <a:rPr lang="en-US" sz="1000" dirty="0" err="1" smtClean="0">
                <a:latin typeface="Helvetica Neue Light"/>
                <a:cs typeface="Helvetica Neue Light"/>
              </a:rPr>
              <a:t>Ristenpart</a:t>
            </a:r>
            <a:r>
              <a:rPr lang="en-US" sz="1000" dirty="0" smtClean="0">
                <a:latin typeface="Helvetica Neue Light"/>
                <a:cs typeface="Helvetica Neue Light"/>
              </a:rPr>
              <a:t>, </a:t>
            </a:r>
            <a:r>
              <a:rPr lang="en-US" sz="1000" dirty="0" err="1" smtClean="0">
                <a:latin typeface="Helvetica Neue Light"/>
                <a:cs typeface="Helvetica Neue Light"/>
              </a:rPr>
              <a:t>Eran</a:t>
            </a:r>
            <a:r>
              <a:rPr 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sz="1000" dirty="0" err="1" smtClean="0">
                <a:latin typeface="Helvetica Neue Light"/>
                <a:cs typeface="Helvetica Neue Light"/>
              </a:rPr>
              <a:t>Tromer</a:t>
            </a:r>
            <a:r>
              <a:rPr lang="en-US" sz="1000" dirty="0" smtClean="0">
                <a:latin typeface="Helvetica Neue Light"/>
                <a:cs typeface="Helvetica Neue Light"/>
              </a:rPr>
              <a:t>, </a:t>
            </a:r>
            <a:r>
              <a:rPr lang="en-US" sz="1000" dirty="0" err="1" smtClean="0">
                <a:latin typeface="Helvetica Neue Light"/>
                <a:cs typeface="Helvetica Neue Light"/>
              </a:rPr>
              <a:t>Hovav</a:t>
            </a:r>
            <a:r>
              <a:rPr 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sz="1000" dirty="0" err="1" smtClean="0">
                <a:latin typeface="Helvetica Neue Light"/>
                <a:cs typeface="Helvetica Neue Light"/>
              </a:rPr>
              <a:t>Shacham</a:t>
            </a:r>
            <a:r>
              <a:rPr lang="en-US" sz="1000" dirty="0">
                <a:latin typeface="Helvetica Neue Light"/>
                <a:cs typeface="Helvetica Neue Light"/>
              </a:rPr>
              <a:t> </a:t>
            </a:r>
            <a:r>
              <a:rPr lang="en-US" sz="1000" dirty="0" smtClean="0">
                <a:latin typeface="Helvetica Neue Light"/>
                <a:cs typeface="Helvetica Neue Light"/>
              </a:rPr>
              <a:t>and Stefan Savage, “Hey, You, Get Off of My Cloud: Exploring Information Leakage in Third-Party</a:t>
            </a:r>
          </a:p>
          <a:p>
            <a:r>
              <a:rPr lang="en-US" sz="1000" dirty="0" smtClean="0">
                <a:latin typeface="Helvetica Neue Light"/>
                <a:cs typeface="Helvetica Neue Light"/>
              </a:rPr>
              <a:t>Compute Clouds”, CCS09</a:t>
            </a:r>
          </a:p>
          <a:p>
            <a:r>
              <a:rPr lang="en-US" sz="1000" dirty="0" smtClean="0">
                <a:latin typeface="Helvetica Neue Light"/>
                <a:cs typeface="Helvetica Neue Light"/>
              </a:rPr>
              <a:t>[2] </a:t>
            </a:r>
            <a:r>
              <a:rPr lang="en-US" sz="1000" dirty="0" err="1" smtClean="0">
                <a:latin typeface="Helvetica Neue Light"/>
                <a:cs typeface="Helvetica Neue Light"/>
              </a:rPr>
              <a:t>Yinqian</a:t>
            </a:r>
            <a:r>
              <a:rPr lang="en-US" sz="1000" dirty="0" smtClean="0">
                <a:latin typeface="Helvetica Neue Light"/>
                <a:cs typeface="Helvetica Neue Light"/>
              </a:rPr>
              <a:t> Zhang, Ari </a:t>
            </a:r>
            <a:r>
              <a:rPr lang="en-US" sz="1000" dirty="0" err="1" smtClean="0">
                <a:latin typeface="Helvetica Neue Light"/>
                <a:cs typeface="Helvetica Neue Light"/>
              </a:rPr>
              <a:t>Juels</a:t>
            </a:r>
            <a:r>
              <a:rPr lang="en-US" sz="1000" dirty="0" smtClean="0">
                <a:latin typeface="Helvetica Neue Light"/>
                <a:cs typeface="Helvetica Neue Light"/>
              </a:rPr>
              <a:t>, Michael Reiter and Thomas </a:t>
            </a:r>
            <a:r>
              <a:rPr lang="en-US" sz="1000" dirty="0" err="1" smtClean="0">
                <a:latin typeface="Helvetica Neue Light"/>
                <a:cs typeface="Helvetica Neue Light"/>
              </a:rPr>
              <a:t>Ristenpart</a:t>
            </a:r>
            <a:r>
              <a:rPr lang="en-US" sz="1000" dirty="0" smtClean="0">
                <a:latin typeface="Helvetica Neue Light"/>
                <a:cs typeface="Helvetica Neue Light"/>
              </a:rPr>
              <a:t>, “Cross-VM Side Channels and Their Use to Extract Private Keys”, CCS12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97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/>
      <p:bldP spid="14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209800"/>
            <a:ext cx="8763000" cy="1077218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cap="none" dirty="0" smtClean="0"/>
              <a:t>Backup Slides</a:t>
            </a:r>
            <a:endParaRPr lang="en-US" sz="4400" cap="none" dirty="0"/>
          </a:p>
        </p:txBody>
      </p:sp>
      <p:pic>
        <p:nvPicPr>
          <p:cNvPr id="6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l.cornell.edu/logo/csllogo_white_bkgd_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1693"/>
            <a:ext cx="1343267" cy="7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and Multiply Algorithm for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3797905"/>
            <a:ext cx="8776723" cy="2679095"/>
          </a:xfrm>
        </p:spPr>
        <p:txBody>
          <a:bodyPr/>
          <a:lstStyle/>
          <a:p>
            <a:r>
              <a:rPr lang="en-US" dirty="0" smtClean="0"/>
              <a:t>C: encrypted message</a:t>
            </a:r>
          </a:p>
          <a:p>
            <a:r>
              <a:rPr lang="en-US" dirty="0" smtClean="0"/>
              <a:t>x: decrypted message</a:t>
            </a:r>
          </a:p>
          <a:p>
            <a:r>
              <a:rPr lang="en-US" dirty="0" smtClean="0"/>
              <a:t>N: product of two large prime numbers</a:t>
            </a:r>
          </a:p>
          <a:p>
            <a:r>
              <a:rPr lang="en-US" dirty="0" smtClean="0"/>
              <a:t>d: RSA private key</a:t>
            </a:r>
          </a:p>
          <a:p>
            <a:r>
              <a:rPr lang="en-US" dirty="0" smtClean="0"/>
              <a:t>n: the number of bits in the key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1227" y="1286344"/>
            <a:ext cx="2411059" cy="23083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x = C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for j = 1 to n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    x = mod(x</a:t>
            </a:r>
            <a:r>
              <a:rPr lang="en-US" baseline="30000" dirty="0" smtClean="0">
                <a:latin typeface="Helvetica Neue Light"/>
                <a:cs typeface="Helvetica Neue Light"/>
              </a:rPr>
              <a:t>2</a:t>
            </a:r>
            <a:r>
              <a:rPr lang="en-US" dirty="0" smtClean="0">
                <a:latin typeface="Helvetica Neue Light"/>
                <a:cs typeface="Helvetica Neue Light"/>
              </a:rPr>
              <a:t>, N)</a:t>
            </a:r>
          </a:p>
          <a:p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   if  </a:t>
            </a:r>
            <a:r>
              <a:rPr lang="en-US" dirty="0" err="1" smtClean="0">
                <a:latin typeface="Helvetica Neue Light"/>
                <a:cs typeface="Helvetica Neue Light"/>
              </a:rPr>
              <a:t>d</a:t>
            </a:r>
            <a:r>
              <a:rPr lang="en-US" baseline="-25000" dirty="0" err="1" smtClean="0">
                <a:latin typeface="Helvetica Neue Light"/>
                <a:cs typeface="Helvetica Neue Light"/>
              </a:rPr>
              <a:t>j</a:t>
            </a:r>
            <a:r>
              <a:rPr lang="en-US" dirty="0" smtClean="0">
                <a:latin typeface="Helvetica Neue Light"/>
                <a:cs typeface="Helvetica Neue Light"/>
              </a:rPr>
              <a:t> == 1 then</a:t>
            </a:r>
          </a:p>
          <a:p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       x = mod(</a:t>
            </a:r>
            <a:r>
              <a:rPr lang="en-US" dirty="0" err="1" smtClean="0">
                <a:latin typeface="Helvetica Neue Light"/>
                <a:cs typeface="Helvetica Neue Light"/>
              </a:rPr>
              <a:t>xC</a:t>
            </a:r>
            <a:r>
              <a:rPr lang="en-US" dirty="0" smtClean="0">
                <a:latin typeface="Helvetica Neue Light"/>
                <a:cs typeface="Helvetica Neue Light"/>
              </a:rPr>
              <a:t>, N)</a:t>
            </a:r>
          </a:p>
          <a:p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   end if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next j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return x</a:t>
            </a:r>
            <a:endParaRPr lang="en-US" dirty="0">
              <a:latin typeface="Helvetica Neue Light"/>
              <a:cs typeface="Helvetica Neue Ligh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38864" y="2299362"/>
            <a:ext cx="77980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42858" y="2092476"/>
            <a:ext cx="174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Timing channel</a:t>
            </a:r>
            <a:endParaRPr lang="en-US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21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06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Optimization: Dynamic Tuning of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Intuition: with fixed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values, less memory-intensive programs incur less ER violations </a:t>
            </a:r>
          </a:p>
          <a:p>
            <a:pPr lvl="1"/>
            <a:r>
              <a:rPr lang="en-US" dirty="0" smtClean="0"/>
              <a:t>Use smaller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values for less memory-intensive programs</a:t>
            </a:r>
          </a:p>
          <a:p>
            <a:pPr lvl="1"/>
            <a:r>
              <a:rPr lang="en-US" dirty="0" smtClean="0">
                <a:solidFill>
                  <a:srgbClr val="07AF50"/>
                </a:solidFill>
              </a:rPr>
              <a:t>Benefit</a:t>
            </a:r>
            <a:r>
              <a:rPr lang="en-US" dirty="0" smtClean="0"/>
              <a:t>: smaller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 values reduces memory latency</a:t>
            </a:r>
          </a:p>
          <a:p>
            <a:endParaRPr lang="en-US" dirty="0"/>
          </a:p>
          <a:p>
            <a:r>
              <a:rPr lang="en-US" dirty="0" smtClean="0"/>
              <a:t>Dynamic tuning based on observed number of violations</a:t>
            </a:r>
          </a:p>
          <a:p>
            <a:pPr lvl="1"/>
            <a:r>
              <a:rPr lang="en-US" dirty="0" smtClean="0"/>
              <a:t>Assume m is number of violations in previous period (N requests)</a:t>
            </a:r>
          </a:p>
          <a:p>
            <a:pPr lvl="2"/>
            <a:r>
              <a:rPr lang="en-US" dirty="0" smtClean="0"/>
              <a:t>if m &lt;= </a:t>
            </a:r>
            <a:r>
              <a:rPr lang="en-US" dirty="0" err="1" smtClean="0">
                <a:solidFill>
                  <a:srgbClr val="FF0000"/>
                </a:solidFill>
              </a:rPr>
              <a:t>th</a:t>
            </a:r>
            <a:r>
              <a:rPr lang="en-US" baseline="-25000" dirty="0" err="1" smtClean="0">
                <a:solidFill>
                  <a:srgbClr val="FF0000"/>
                </a:solidFill>
              </a:rPr>
              <a:t>dec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  <a:r>
              <a:rPr lang="en-US" dirty="0" smtClean="0"/>
              <a:t> – constant</a:t>
            </a:r>
          </a:p>
          <a:p>
            <a:pPr lvl="2"/>
            <a:r>
              <a:rPr lang="en-US" dirty="0" smtClean="0"/>
              <a:t>if m &gt;= </a:t>
            </a:r>
            <a:r>
              <a:rPr lang="en-US" dirty="0" err="1" smtClean="0">
                <a:solidFill>
                  <a:srgbClr val="FF0000"/>
                </a:solidFill>
              </a:rPr>
              <a:t>th</a:t>
            </a:r>
            <a:r>
              <a:rPr lang="en-US" baseline="-25000" dirty="0" err="1" smtClean="0">
                <a:solidFill>
                  <a:srgbClr val="FF0000"/>
                </a:solidFill>
              </a:rPr>
              <a:t>inc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  <a:r>
              <a:rPr lang="en-US" dirty="0" smtClean="0"/>
              <a:t> + constant</a:t>
            </a:r>
          </a:p>
          <a:p>
            <a:pPr lvl="2"/>
            <a:r>
              <a:rPr lang="en-US" dirty="0" smtClean="0"/>
              <a:t>else, </a:t>
            </a:r>
            <a:r>
              <a:rPr lang="en-US" i="1" dirty="0" smtClean="0"/>
              <a:t>d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22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4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Tuning of </a:t>
            </a:r>
            <a:r>
              <a:rPr lang="en-US" i="1" dirty="0" smtClean="0"/>
              <a:t>d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4209143"/>
            <a:ext cx="8776723" cy="2267857"/>
          </a:xfrm>
        </p:spPr>
        <p:txBody>
          <a:bodyPr/>
          <a:lstStyle/>
          <a:p>
            <a:r>
              <a:rPr lang="en-US" dirty="0" smtClean="0"/>
              <a:t>Dynamic tuning of </a:t>
            </a:r>
            <a:r>
              <a:rPr lang="en-US" i="1" dirty="0" smtClean="0"/>
              <a:t>d</a:t>
            </a:r>
            <a:r>
              <a:rPr lang="en-US" dirty="0" smtClean="0"/>
              <a:t> value improves performance by reducing </a:t>
            </a:r>
            <a:r>
              <a:rPr lang="en-US" i="1" dirty="0" smtClean="0"/>
              <a:t>d</a:t>
            </a:r>
            <a:r>
              <a:rPr lang="en-US" dirty="0" smtClean="0"/>
              <a:t> to a value that just meets the security requirements</a:t>
            </a:r>
          </a:p>
          <a:p>
            <a:pPr lvl="1"/>
            <a:r>
              <a:rPr lang="en-US" dirty="0" smtClean="0"/>
              <a:t>e.g., 160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20</a:t>
            </a:r>
          </a:p>
          <a:p>
            <a:endParaRPr lang="en-US" dirty="0"/>
          </a:p>
          <a:p>
            <a:r>
              <a:rPr lang="en-US" dirty="0" smtClean="0"/>
              <a:t>Designers do not need to come up with good </a:t>
            </a:r>
            <a:r>
              <a:rPr lang="en-US" i="1" dirty="0" smtClean="0"/>
              <a:t>d</a:t>
            </a:r>
            <a:r>
              <a:rPr lang="en-US" dirty="0" smtClean="0"/>
              <a:t> values</a:t>
            </a:r>
            <a:endParaRPr lang="en-US" dirty="0"/>
          </a:p>
        </p:txBody>
      </p:sp>
      <p:pic>
        <p:nvPicPr>
          <p:cNvPr id="6" name="Picture 5" descr="thesis_samebench_DynaD_160_speed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366762"/>
            <a:ext cx="3657600" cy="2778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905" y="1947334"/>
            <a:ext cx="2101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Initial </a:t>
            </a:r>
            <a:r>
              <a:rPr lang="en-US" i="1" dirty="0" smtClean="0">
                <a:latin typeface="Helvetica Neue Light"/>
                <a:cs typeface="Helvetica Neue Light"/>
              </a:rPr>
              <a:t>d</a:t>
            </a:r>
            <a:r>
              <a:rPr lang="en-US" dirty="0" smtClean="0">
                <a:latin typeface="Helvetica Neue Light"/>
                <a:cs typeface="Helvetica Neue Light"/>
              </a:rPr>
              <a:t> value = 160</a:t>
            </a:r>
          </a:p>
          <a:p>
            <a:r>
              <a:rPr lang="en-US" dirty="0" err="1" smtClean="0">
                <a:latin typeface="Helvetica Neue Light"/>
                <a:cs typeface="Helvetica Neue Light"/>
              </a:rPr>
              <a:t>th</a:t>
            </a:r>
            <a:r>
              <a:rPr lang="en-US" baseline="-25000" dirty="0" err="1" smtClean="0">
                <a:latin typeface="Helvetica Neue Light"/>
                <a:cs typeface="Helvetica Neue Light"/>
              </a:rPr>
              <a:t>inc</a:t>
            </a:r>
            <a:r>
              <a:rPr lang="en-US" dirty="0" smtClean="0">
                <a:latin typeface="Helvetica Neue Light"/>
                <a:cs typeface="Helvetica Neue Light"/>
              </a:rPr>
              <a:t>  = 3</a:t>
            </a:r>
          </a:p>
          <a:p>
            <a:r>
              <a:rPr lang="en-US" dirty="0" err="1" smtClean="0">
                <a:latin typeface="Helvetica Neue Light"/>
                <a:cs typeface="Helvetica Neue Light"/>
              </a:rPr>
              <a:t>th</a:t>
            </a:r>
            <a:r>
              <a:rPr lang="en-US" baseline="-25000" dirty="0" err="1" smtClean="0">
                <a:latin typeface="Helvetica Neue Light"/>
                <a:cs typeface="Helvetica Neue Light"/>
              </a:rPr>
              <a:t>dec</a:t>
            </a:r>
            <a:r>
              <a:rPr lang="en-US" dirty="0" smtClean="0">
                <a:latin typeface="Helvetica Neue Light"/>
                <a:cs typeface="Helvetica Neue Light"/>
              </a:rPr>
              <a:t> = 0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23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6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1252483"/>
            <a:ext cx="4340919" cy="5224517"/>
          </a:xfrm>
        </p:spPr>
        <p:txBody>
          <a:bodyPr/>
          <a:lstStyle/>
          <a:p>
            <a:r>
              <a:rPr lang="en-US" dirty="0" err="1" smtClean="0"/>
              <a:t>ZSim</a:t>
            </a:r>
            <a:r>
              <a:rPr lang="en-US" dirty="0" smtClean="0"/>
              <a:t> + DRAMSim2</a:t>
            </a:r>
          </a:p>
          <a:p>
            <a:pPr lvl="1"/>
            <a:r>
              <a:rPr lang="en-US" dirty="0" err="1" smtClean="0"/>
              <a:t>ZSim</a:t>
            </a:r>
            <a:r>
              <a:rPr lang="en-US" dirty="0" smtClean="0"/>
              <a:t>: cores, caches</a:t>
            </a:r>
          </a:p>
          <a:p>
            <a:pPr lvl="1"/>
            <a:r>
              <a:rPr lang="en-US" dirty="0" smtClean="0"/>
              <a:t>DRAMSim2: DRAM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8-program workloads</a:t>
            </a:r>
          </a:p>
          <a:p>
            <a:pPr lvl="1"/>
            <a:r>
              <a:rPr lang="en-US" dirty="0" smtClean="0"/>
              <a:t>24 SPEC CPU2006 benchmarks</a:t>
            </a:r>
          </a:p>
          <a:p>
            <a:pPr lvl="1"/>
            <a:r>
              <a:rPr lang="en-US" dirty="0" smtClean="0"/>
              <a:t>Each program fast-forwards for 1 billion instructions and then simulates for 100 million instructions</a:t>
            </a:r>
          </a:p>
          <a:p>
            <a:pPr lvl="1"/>
            <a:endParaRPr lang="en-US" dirty="0"/>
          </a:p>
        </p:txBody>
      </p:sp>
      <p:pic>
        <p:nvPicPr>
          <p:cNvPr id="6" name="Picture 5" descr="Conf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62" y="1209525"/>
            <a:ext cx="4361688" cy="51137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24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71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SecMC</a:t>
            </a:r>
            <a:r>
              <a:rPr lang="en-US" dirty="0" smtClean="0"/>
              <a:t>-NI: Effect of Address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4428819"/>
            <a:ext cx="8776723" cy="2048181"/>
          </a:xfrm>
        </p:spPr>
        <p:txBody>
          <a:bodyPr/>
          <a:lstStyle/>
          <a:p>
            <a:r>
              <a:rPr lang="en-US" dirty="0" smtClean="0"/>
              <a:t>Address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benefits</a:t>
            </a:r>
            <a:r>
              <a:rPr lang="zh-CN" altLang="en-US" dirty="0" smtClean="0"/>
              <a:t> </a:t>
            </a:r>
            <a:r>
              <a:rPr lang="en-US" altLang="zh-CN" i="1" dirty="0" err="1" smtClean="0"/>
              <a:t>hmmer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significantly</a:t>
            </a:r>
          </a:p>
          <a:p>
            <a:pPr lvl="1"/>
            <a:r>
              <a:rPr lang="en-US" dirty="0" smtClean="0"/>
              <a:t>Requests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across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ranks</a:t>
            </a:r>
            <a:endParaRPr lang="en-US" dirty="0"/>
          </a:p>
        </p:txBody>
      </p:sp>
      <p:pic>
        <p:nvPicPr>
          <p:cNvPr id="6" name="Picture 5" descr="random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7" y="1536747"/>
            <a:ext cx="3657600" cy="2629989"/>
          </a:xfrm>
          <a:prstGeom prst="rect">
            <a:avLst/>
          </a:prstGeom>
        </p:spPr>
      </p:pic>
      <p:pic>
        <p:nvPicPr>
          <p:cNvPr id="7" name="Picture 6" descr="sec_8_sta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48" y="1539982"/>
            <a:ext cx="3657600" cy="26362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25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Sweep for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 </a:t>
            </a:r>
            <a:r>
              <a:rPr lang="en-US" dirty="0" smtClean="0"/>
              <a:t>(No </a:t>
            </a:r>
            <a:r>
              <a:rPr lang="en-US" dirty="0"/>
              <a:t>L</a:t>
            </a:r>
            <a:r>
              <a:rPr lang="en-US" dirty="0" smtClean="0"/>
              <a:t>imit)</a:t>
            </a:r>
            <a:endParaRPr lang="en-US" i="1" dirty="0"/>
          </a:p>
        </p:txBody>
      </p:sp>
      <p:pic>
        <p:nvPicPr>
          <p:cNvPr id="8" name="Picture 7" descr="dynamic_speedup_samebench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1330478"/>
            <a:ext cx="3200400" cy="2430780"/>
          </a:xfrm>
          <a:prstGeom prst="rect">
            <a:avLst/>
          </a:prstGeom>
        </p:spPr>
      </p:pic>
      <p:pic>
        <p:nvPicPr>
          <p:cNvPr id="9" name="Picture 8" descr="dynamic_speedup_samebench_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1330477"/>
            <a:ext cx="3200400" cy="2430780"/>
          </a:xfrm>
          <a:prstGeom prst="rect">
            <a:avLst/>
          </a:prstGeom>
        </p:spPr>
      </p:pic>
      <p:pic>
        <p:nvPicPr>
          <p:cNvPr id="10" name="Picture 9" descr="num_violations_samebench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3956351"/>
            <a:ext cx="3200400" cy="2396508"/>
          </a:xfrm>
          <a:prstGeom prst="rect">
            <a:avLst/>
          </a:prstGeom>
        </p:spPr>
      </p:pic>
      <p:pic>
        <p:nvPicPr>
          <p:cNvPr id="11" name="Picture 10" descr="num_violations_samebench_6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76" y="3956352"/>
            <a:ext cx="3200400" cy="2396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3464" y="1917092"/>
            <a:ext cx="235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Smaller </a:t>
            </a:r>
            <a:r>
              <a:rPr lang="en-US" i="1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b</a:t>
            </a:r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 and </a:t>
            </a:r>
            <a:r>
              <a:rPr lang="en-US" i="1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d</a:t>
            </a:r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 result </a:t>
            </a:r>
          </a:p>
          <a:p>
            <a:pPr algn="ctr"/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in better performance</a:t>
            </a:r>
            <a:endParaRPr lang="en-US" dirty="0">
              <a:solidFill>
                <a:srgbClr val="292934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30" y="4609492"/>
            <a:ext cx="235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Smaller </a:t>
            </a:r>
            <a:r>
              <a:rPr lang="en-US" i="1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b</a:t>
            </a:r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 and </a:t>
            </a:r>
            <a:r>
              <a:rPr lang="en-US" i="1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d</a:t>
            </a:r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 result </a:t>
            </a:r>
          </a:p>
          <a:p>
            <a:pPr algn="ctr"/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in more violations</a:t>
            </a:r>
            <a:endParaRPr lang="en-US" dirty="0">
              <a:solidFill>
                <a:srgbClr val="292934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904" y="3676953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b = 3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5161" y="3660021"/>
            <a:ext cx="536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b = 6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26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9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Avoiding Worst-Case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Gradually increase the value of </a:t>
            </a:r>
            <a:r>
              <a:rPr lang="en-US" i="1" dirty="0" smtClean="0"/>
              <a:t>d</a:t>
            </a:r>
            <a:r>
              <a:rPr lang="en-US" dirty="0" smtClean="0"/>
              <a:t> with the number of violations</a:t>
            </a:r>
            <a:endParaRPr lang="en-US" dirty="0"/>
          </a:p>
        </p:txBody>
      </p:sp>
      <p:pic>
        <p:nvPicPr>
          <p:cNvPr id="5" name="Picture 4" descr="thesis_samebench_enforce_opt1_160_speed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44" y="1826889"/>
            <a:ext cx="3657600" cy="2778034"/>
          </a:xfrm>
          <a:prstGeom prst="rect">
            <a:avLst/>
          </a:prstGeom>
        </p:spPr>
      </p:pic>
      <p:pic>
        <p:nvPicPr>
          <p:cNvPr id="6" name="Picture 5" descr="thesis_samebench_enforce_160_speed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2" y="1824170"/>
            <a:ext cx="3657600" cy="2778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2548" y="4702445"/>
            <a:ext cx="213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Before Optimization</a:t>
            </a:r>
            <a:endParaRPr lang="en-US" dirty="0">
              <a:solidFill>
                <a:srgbClr val="292934"/>
              </a:solidFill>
              <a:latin typeface="Helvetica Neue Light"/>
              <a:cs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5349" y="4705440"/>
            <a:ext cx="195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92934"/>
                </a:solidFill>
                <a:latin typeface="Helvetica Neue Light"/>
                <a:cs typeface="Helvetica Neue Light"/>
              </a:rPr>
              <a:t>After Optimization</a:t>
            </a:r>
            <a:endParaRPr lang="en-US" dirty="0">
              <a:solidFill>
                <a:srgbClr val="292934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27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4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ynamic_speedup_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87" y="1324731"/>
            <a:ext cx="3200400" cy="2430780"/>
          </a:xfrm>
          <a:prstGeom prst="rect">
            <a:avLst/>
          </a:prstGeom>
        </p:spPr>
      </p:pic>
      <p:pic>
        <p:nvPicPr>
          <p:cNvPr id="16" name="Picture 15" descr="dynamic_speedup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3" y="1312636"/>
            <a:ext cx="3200400" cy="2430780"/>
          </a:xfrm>
          <a:prstGeom prst="rect">
            <a:avLst/>
          </a:prstGeom>
        </p:spPr>
      </p:pic>
      <p:pic>
        <p:nvPicPr>
          <p:cNvPr id="14" name="Picture 13" descr="num_violations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5" y="3883780"/>
            <a:ext cx="3200400" cy="2396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Sweep for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 </a:t>
            </a:r>
            <a:r>
              <a:rPr lang="en-US" dirty="0"/>
              <a:t>(no limit)</a:t>
            </a:r>
          </a:p>
        </p:txBody>
      </p:sp>
      <p:pic>
        <p:nvPicPr>
          <p:cNvPr id="11" name="Picture 10" descr="num_violations_samebench_6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68" y="3956352"/>
            <a:ext cx="3200400" cy="23965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806" y="3676953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b = 3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pic>
        <p:nvPicPr>
          <p:cNvPr id="15" name="Picture 14" descr="num_violations_6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21" y="3895874"/>
            <a:ext cx="3200400" cy="2396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5063" y="3660021"/>
            <a:ext cx="536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 Light"/>
                <a:cs typeface="Helvetica Neue Light"/>
              </a:rPr>
              <a:t>b = 6</a:t>
            </a:r>
            <a:endParaRPr lang="en-US" sz="120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28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0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under Different Limits</a:t>
            </a:r>
          </a:p>
        </p:txBody>
      </p:sp>
      <p:pic>
        <p:nvPicPr>
          <p:cNvPr id="5" name="Picture 4" descr="thesis_no_opt1_speed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8" y="1205920"/>
            <a:ext cx="3657600" cy="2778034"/>
          </a:xfrm>
          <a:prstGeom prst="rect">
            <a:avLst/>
          </a:prstGeom>
        </p:spPr>
      </p:pic>
      <p:pic>
        <p:nvPicPr>
          <p:cNvPr id="7" name="Picture 6" descr="thesis_no_opt1_leak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9" y="3926950"/>
            <a:ext cx="3657600" cy="27388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12381" y="1252483"/>
            <a:ext cx="4834947" cy="522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/>
              <a:buChar char="•"/>
              <a:defRPr sz="2200" b="0" i="0" kern="1200">
                <a:solidFill>
                  <a:schemeClr val="accent6">
                    <a:lumMod val="75000"/>
                  </a:schemeClr>
                </a:solidFill>
                <a:latin typeface="Helvetica Neue Light"/>
                <a:ea typeface="Helvetica" charset="0"/>
                <a:cs typeface="Helvetica Neue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Ø"/>
              <a:defRPr sz="1600" b="0" i="0" kern="1200" baseline="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 = 6, d = 160</a:t>
            </a:r>
          </a:p>
          <a:p>
            <a:pPr marL="0" indent="0">
              <a:buFont typeface="Wingdings" charset="2"/>
              <a:buNone/>
            </a:pPr>
            <a:endParaRPr lang="en-US" smtClean="0"/>
          </a:p>
          <a:p>
            <a:r>
              <a:rPr lang="en-US" smtClean="0"/>
              <a:t>As the limit gets lower</a:t>
            </a:r>
          </a:p>
          <a:p>
            <a:pPr lvl="1"/>
            <a:r>
              <a:rPr lang="en-US" smtClean="0"/>
              <a:t>Performance starts to decrease due to entering worst-case mode</a:t>
            </a:r>
          </a:p>
          <a:p>
            <a:pPr lvl="1"/>
            <a:r>
              <a:rPr lang="en-US" smtClean="0"/>
              <a:t>Leakage decreases exponentially</a:t>
            </a:r>
          </a:p>
          <a:p>
            <a:pPr marL="0" indent="0">
              <a:buFont typeface="Wingdings" charset="2"/>
              <a:buNone/>
            </a:pPr>
            <a:endParaRPr lang="en-US" smtClean="0"/>
          </a:p>
          <a:p>
            <a:r>
              <a:rPr lang="en-US" smtClean="0"/>
              <a:t>Tradeoff between performance and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29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80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20072" y="3963327"/>
            <a:ext cx="3097474" cy="2437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Channels in Main Memory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9584" y="3139840"/>
            <a:ext cx="1168395" cy="422087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DRAM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4963" y="2427456"/>
            <a:ext cx="2087312" cy="411761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Memory Controller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92814" y="2834781"/>
            <a:ext cx="1685" cy="29214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3140" y="1156335"/>
            <a:ext cx="1824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Security Domain (SD)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818" y="1525548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latin typeface="Helvetica Neue Light"/>
                <a:cs typeface="Helvetica Neue Light"/>
              </a:rPr>
              <a:t>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355" y="1533406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latin typeface="Helvetica Neue Light"/>
                <a:cs typeface="Helvetica Neue Light"/>
              </a:rPr>
              <a:t>1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6946" y="1851494"/>
            <a:ext cx="608289" cy="54377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42740" y="1849027"/>
            <a:ext cx="608289" cy="54377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41946" y="2735961"/>
            <a:ext cx="4338055" cy="95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55559" y="2823948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Time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13756" y="2321745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1785" y="1974889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SD</a:t>
            </a:r>
            <a:r>
              <a:rPr lang="en-US" sz="1400" baseline="-25000" dirty="0" smtClean="0">
                <a:latin typeface="Helvetica Neue Light"/>
                <a:cs typeface="Helvetica Neue Light"/>
              </a:rPr>
              <a:t>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0163" y="2319278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8192" y="1972422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SD</a:t>
            </a:r>
            <a:r>
              <a:rPr lang="en-US" sz="1400" baseline="-25000" dirty="0">
                <a:latin typeface="Helvetica Neue Light"/>
                <a:cs typeface="Helvetica Neue Light"/>
              </a:rPr>
              <a:t>1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83683" y="2485709"/>
            <a:ext cx="1856010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1119" y="4324683"/>
            <a:ext cx="541048" cy="1673809"/>
          </a:xfrm>
          <a:prstGeom prst="rect">
            <a:avLst/>
          </a:prstGeom>
          <a:solidFill>
            <a:srgbClr val="F7FCB9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0919" y="4435783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445" y="4835969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8446" y="5238622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972" y="5638808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924" y="6042716"/>
            <a:ext cx="73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Rank 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97563" y="4322216"/>
            <a:ext cx="541048" cy="1673809"/>
          </a:xfrm>
          <a:prstGeom prst="rect">
            <a:avLst/>
          </a:prstGeom>
          <a:solidFill>
            <a:srgbClr val="F7FCB9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67363" y="4433316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64889" y="4833502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4890" y="5236155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62416" y="5636341"/>
            <a:ext cx="419622" cy="251505"/>
          </a:xfrm>
          <a:prstGeom prst="rect">
            <a:avLst/>
          </a:prstGeom>
          <a:solidFill>
            <a:srgbClr val="0070C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1368" y="6040249"/>
            <a:ext cx="73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Rank 1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7128" y="4322216"/>
            <a:ext cx="731520" cy="785908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17254" y="4402346"/>
            <a:ext cx="731520" cy="785908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97381" y="4482472"/>
            <a:ext cx="731520" cy="785908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77075" y="4562145"/>
            <a:ext cx="731520" cy="785908"/>
          </a:xfrm>
          <a:prstGeom prst="rect">
            <a:avLst/>
          </a:prstGeom>
          <a:solidFill>
            <a:srgbClr val="F7FC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65053" y="4629482"/>
            <a:ext cx="556320" cy="522407"/>
          </a:xfrm>
          <a:prstGeom prst="rect">
            <a:avLst/>
          </a:prstGeom>
          <a:solidFill>
            <a:srgbClr val="0098CC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663828" y="4728588"/>
            <a:ext cx="547220" cy="0"/>
          </a:xfrm>
          <a:prstGeom prst="line">
            <a:avLst/>
          </a:prstGeom>
          <a:ln>
            <a:solidFill>
              <a:srgbClr val="2929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71678" y="4839690"/>
            <a:ext cx="547220" cy="0"/>
          </a:xfrm>
          <a:prstGeom prst="line">
            <a:avLst/>
          </a:prstGeom>
          <a:ln>
            <a:solidFill>
              <a:srgbClr val="2929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669204" y="4950793"/>
            <a:ext cx="547220" cy="0"/>
          </a:xfrm>
          <a:prstGeom prst="line">
            <a:avLst/>
          </a:prstGeom>
          <a:ln>
            <a:solidFill>
              <a:srgbClr val="2929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79529" y="5054037"/>
            <a:ext cx="547220" cy="0"/>
          </a:xfrm>
          <a:prstGeom prst="line">
            <a:avLst/>
          </a:prstGeom>
          <a:ln>
            <a:solidFill>
              <a:srgbClr val="2929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56752" y="4625343"/>
            <a:ext cx="0" cy="52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78177" y="4622877"/>
            <a:ext cx="0" cy="52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2076" y="4622877"/>
            <a:ext cx="0" cy="52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05325" y="4633201"/>
            <a:ext cx="0" cy="52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81228" y="5213836"/>
            <a:ext cx="722744" cy="0"/>
          </a:xfrm>
          <a:prstGeom prst="line">
            <a:avLst/>
          </a:prstGeom>
          <a:ln>
            <a:solidFill>
              <a:srgbClr val="2929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57759" y="538981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Banks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889459" y="4336259"/>
            <a:ext cx="423321" cy="92919"/>
          </a:xfrm>
          <a:prstGeom prst="line">
            <a:avLst/>
          </a:prstGeom>
          <a:ln>
            <a:solidFill>
              <a:srgbClr val="29293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876661" y="4684824"/>
            <a:ext cx="446444" cy="425767"/>
          </a:xfrm>
          <a:prstGeom prst="line">
            <a:avLst/>
          </a:prstGeom>
          <a:ln>
            <a:solidFill>
              <a:srgbClr val="29293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09747" y="3559461"/>
            <a:ext cx="978393" cy="394794"/>
          </a:xfrm>
          <a:prstGeom prst="line">
            <a:avLst/>
          </a:prstGeom>
          <a:ln>
            <a:solidFill>
              <a:srgbClr val="29293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465180" y="3569785"/>
            <a:ext cx="931716" cy="374146"/>
          </a:xfrm>
          <a:prstGeom prst="line">
            <a:avLst/>
          </a:prstGeom>
          <a:ln>
            <a:solidFill>
              <a:srgbClr val="29293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44765" y="3710609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42455" y="3710609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cxnSp>
        <p:nvCxnSpPr>
          <p:cNvPr id="70" name="Straight Arrow Connector 69"/>
          <p:cNvCxnSpPr>
            <a:endCxn id="69" idx="1"/>
          </p:cNvCxnSpPr>
          <p:nvPr/>
        </p:nvCxnSpPr>
        <p:spPr>
          <a:xfrm>
            <a:off x="4798610" y="3877040"/>
            <a:ext cx="643845" cy="454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89094" y="329395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Different ranks: </a:t>
            </a:r>
            <a:r>
              <a:rPr lang="en-US" sz="14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</a:t>
            </a:r>
            <a:r>
              <a:rPr lang="en-US" sz="1400" baseline="-250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rank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42292" y="4606368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93701" y="4616692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cxnSp>
        <p:nvCxnSpPr>
          <p:cNvPr id="75" name="Straight Arrow Connector 74"/>
          <p:cNvCxnSpPr>
            <a:stCxn id="73" idx="3"/>
            <a:endCxn id="74" idx="1"/>
          </p:cNvCxnSpPr>
          <p:nvPr/>
        </p:nvCxnSpPr>
        <p:spPr>
          <a:xfrm>
            <a:off x="4783341" y="4777347"/>
            <a:ext cx="1410360" cy="10324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086621" y="4189711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Different banks in the same rank: </a:t>
            </a:r>
            <a:r>
              <a:rPr lang="en-US" sz="14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</a:t>
            </a:r>
            <a:r>
              <a:rPr lang="en-US" sz="1400" baseline="-25000" dirty="0" err="1">
                <a:solidFill>
                  <a:srgbClr val="FF0000"/>
                </a:solidFill>
                <a:latin typeface="Helvetica Neue Light"/>
                <a:cs typeface="Helvetica Neue Light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ank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239819" y="5533099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812240" y="5543423"/>
            <a:ext cx="541049" cy="34195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r</a:t>
            </a:r>
            <a:r>
              <a:rPr lang="en-US" altLang="zh-CN" sz="1400" dirty="0" err="1" smtClean="0">
                <a:solidFill>
                  <a:schemeClr val="tx1"/>
                </a:solidFill>
                <a:latin typeface="Helvetica Neue Light"/>
                <a:ea typeface="Arial Unicode MS" panose="020B0604020202020204" pitchFamily="34" charset="-122"/>
                <a:cs typeface="Helvetica Neue Light"/>
              </a:rPr>
              <a:t>eq</a:t>
            </a:r>
            <a:endParaRPr lang="zh-CN" altLang="en-US" sz="1400" dirty="0">
              <a:solidFill>
                <a:schemeClr val="tx1"/>
              </a:solidFill>
              <a:latin typeface="Helvetica Neue Light"/>
              <a:ea typeface="Arial Unicode MS" panose="020B0604020202020204" pitchFamily="34" charset="-122"/>
              <a:cs typeface="Helvetica Neue Light"/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>
            <a:off x="4780868" y="5704078"/>
            <a:ext cx="3031372" cy="10324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084148" y="5116442"/>
            <a:ext cx="321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The same bank in the same rank: </a:t>
            </a:r>
            <a:r>
              <a:rPr lang="en-US" sz="14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</a:t>
            </a:r>
            <a:r>
              <a:rPr lang="en-US" sz="1400" baseline="-250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worst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66332" y="1329842"/>
            <a:ext cx="145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DRAM Schedule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47414" y="2806237"/>
            <a:ext cx="2144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DRAM timing constraints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04959" y="5975837"/>
            <a:ext cx="190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</a:t>
            </a:r>
            <a:r>
              <a:rPr lang="en-US" sz="1400" baseline="-250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rank</a:t>
            </a:r>
            <a:r>
              <a:rPr lang="zh-CN" alt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&lt;</a:t>
            </a:r>
            <a:r>
              <a:rPr lang="zh-CN" alt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</a:t>
            </a:r>
            <a:r>
              <a:rPr lang="en-US" sz="1400" baseline="-250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bank</a:t>
            </a:r>
            <a:r>
              <a:rPr lang="zh-CN" alt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&lt;</a:t>
            </a:r>
            <a:r>
              <a:rPr lang="zh-CN" altLang="en-US" sz="14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</a:t>
            </a:r>
            <a:r>
              <a:rPr lang="en-US" sz="1400" baseline="-25000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worst</a:t>
            </a:r>
            <a:endParaRPr lang="en-US" sz="1400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43785" y="6241807"/>
            <a:ext cx="147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6</a:t>
            </a:r>
            <a:r>
              <a:rPr lang="zh-CN" altLang="en-US" sz="1400" dirty="0" smtClean="0">
                <a:latin typeface="Helvetica Neue Light"/>
                <a:cs typeface="Helvetica Neue Light"/>
              </a:rPr>
              <a:t>        </a:t>
            </a:r>
            <a:r>
              <a:rPr lang="en-US" altLang="zh-CN" sz="1400" dirty="0" smtClean="0">
                <a:latin typeface="Helvetica Neue Light"/>
                <a:cs typeface="Helvetica Neue Light"/>
              </a:rPr>
              <a:t>18</a:t>
            </a:r>
            <a:r>
              <a:rPr lang="zh-CN" altLang="en-US" sz="1400" dirty="0" smtClean="0">
                <a:latin typeface="Helvetica Neue Light"/>
                <a:cs typeface="Helvetica Neue Light"/>
              </a:rPr>
              <a:t>        </a:t>
            </a:r>
            <a:r>
              <a:rPr lang="en-US" altLang="zh-CN" sz="1400" dirty="0" smtClean="0">
                <a:latin typeface="Helvetica Neue Light"/>
                <a:cs typeface="Helvetica Neue Light"/>
              </a:rPr>
              <a:t>43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3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8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987E-6 -4.2566E-6 L 0.18865 -4.2566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608E-6 -4.4465E-7 L 0.18726 -4.4465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2" grpId="0"/>
      <p:bldP spid="23" grpId="0" animBg="1"/>
      <p:bldP spid="23" grpId="1" animBg="1"/>
      <p:bldP spid="24" grpId="0"/>
      <p:bldP spid="24" grpId="1"/>
      <p:bldP spid="25" grpId="0" animBg="1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55" grpId="0" animBg="1"/>
      <p:bldP spid="56" grpId="0" animBg="1"/>
      <p:bldP spid="57" grpId="0" animBg="1"/>
      <p:bldP spid="41" grpId="0" animBg="1"/>
      <p:bldP spid="42" grpId="0" animBg="1"/>
      <p:bldP spid="58" grpId="0"/>
      <p:bldP spid="68" grpId="0" animBg="1"/>
      <p:bldP spid="69" grpId="0" animBg="1"/>
      <p:bldP spid="72" grpId="0"/>
      <p:bldP spid="73" grpId="0" animBg="1"/>
      <p:bldP spid="74" grpId="0" animBg="1"/>
      <p:bldP spid="76" grpId="0"/>
      <p:bldP spid="78" grpId="0" animBg="1"/>
      <p:bldP spid="79" grpId="0" animBg="1"/>
      <p:bldP spid="81" grpId="0"/>
      <p:bldP spid="83" grpId="0"/>
      <p:bldP spid="84" grpId="0"/>
      <p:bldP spid="85" grpId="0"/>
      <p:bldP spid="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Tuning of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5" name="Picture 4" descr="thesis_dynaD_160_speed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81" y="1474147"/>
            <a:ext cx="4572000" cy="3472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380" y="2660953"/>
            <a:ext cx="215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Initial </a:t>
            </a:r>
            <a:r>
              <a:rPr lang="en-US" i="1" dirty="0" smtClean="0">
                <a:latin typeface="Helvetica Neue Light"/>
                <a:cs typeface="Helvetica Neue Light"/>
              </a:rPr>
              <a:t>d</a:t>
            </a:r>
            <a:r>
              <a:rPr lang="en-US" dirty="0" smtClean="0">
                <a:latin typeface="Helvetica Neue Light"/>
                <a:cs typeface="Helvetica Neue Light"/>
              </a:rPr>
              <a:t> value = 160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5420" y="1528272"/>
            <a:ext cx="59266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Static  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30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 Schemes</a:t>
            </a:r>
          </a:p>
        </p:txBody>
      </p:sp>
      <p:pic>
        <p:nvPicPr>
          <p:cNvPr id="5" name="Picture 4" descr="speedup_summa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35" y="1599155"/>
            <a:ext cx="4572000" cy="293775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1278" y="4886490"/>
            <a:ext cx="8776723" cy="1227667"/>
          </a:xfrm>
        </p:spPr>
        <p:txBody>
          <a:bodyPr/>
          <a:lstStyle/>
          <a:p>
            <a:r>
              <a:rPr lang="en-US" dirty="0" err="1" smtClean="0"/>
              <a:t>SecMC</a:t>
            </a:r>
            <a:r>
              <a:rPr lang="en-US" dirty="0" smtClean="0"/>
              <a:t>-Bound parameters</a:t>
            </a:r>
          </a:p>
          <a:p>
            <a:pPr lvl="1"/>
            <a:r>
              <a:rPr lang="en-US" dirty="0" smtClean="0"/>
              <a:t>b = 6, d = 160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31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9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SecMC</a:t>
            </a:r>
            <a:r>
              <a:rPr lang="en-US" dirty="0" smtClean="0"/>
              <a:t>-Bound with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4670207"/>
            <a:ext cx="8776723" cy="1251857"/>
          </a:xfrm>
        </p:spPr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SecMC</a:t>
            </a:r>
            <a:r>
              <a:rPr lang="en-US" dirty="0" smtClean="0"/>
              <a:t>-Bound with spatial partitioning outperforms applying spatial partitioning alone</a:t>
            </a:r>
            <a:endParaRPr lang="en-US" dirty="0"/>
          </a:p>
        </p:txBody>
      </p:sp>
      <p:pic>
        <p:nvPicPr>
          <p:cNvPr id="5" name="Picture 4" descr="SecMC_with_partitio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43" y="1323823"/>
            <a:ext cx="4572000" cy="3116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52" y="2576286"/>
            <a:ext cx="84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b = 3</a:t>
            </a:r>
          </a:p>
          <a:p>
            <a:pPr algn="ctr"/>
            <a:r>
              <a:rPr lang="en-US" dirty="0" smtClean="0">
                <a:latin typeface="Helvetica Neue Light"/>
                <a:cs typeface="Helvetica Neue Light"/>
              </a:rPr>
              <a:t>d = 24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32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5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Covert Channel Attack</a:t>
            </a:r>
            <a:r>
              <a:rPr lang="en-US" altLang="zh-CN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5" y="1252483"/>
            <a:ext cx="4744053" cy="5224517"/>
          </a:xfrm>
        </p:spPr>
        <p:txBody>
          <a:bodyPr/>
          <a:lstStyle/>
          <a:p>
            <a:r>
              <a:rPr lang="en-US" dirty="0" smtClean="0"/>
              <a:t>Sender sends a sequence of bits by dynamically changing memory demand</a:t>
            </a:r>
          </a:p>
          <a:p>
            <a:pPr lvl="1"/>
            <a:r>
              <a:rPr lang="en-US" dirty="0" smtClean="0"/>
              <a:t>To </a:t>
            </a:r>
            <a:r>
              <a:rPr lang="en-US" altLang="zh-CN" dirty="0" smtClean="0"/>
              <a:t>send</a:t>
            </a:r>
            <a:r>
              <a:rPr lang="zh-CN" altLang="en-US" dirty="0" smtClean="0"/>
              <a:t> </a:t>
            </a:r>
            <a:r>
              <a:rPr lang="en-US" dirty="0" smtClean="0"/>
              <a:t>a ‘0’, sender does not issue any memory request</a:t>
            </a:r>
          </a:p>
          <a:p>
            <a:pPr lvl="1"/>
            <a:r>
              <a:rPr lang="en-US" dirty="0" smtClean="0"/>
              <a:t>To send</a:t>
            </a:r>
            <a:r>
              <a:rPr lang="zh-CN" altLang="en-US" dirty="0" smtClean="0"/>
              <a:t> </a:t>
            </a:r>
            <a:r>
              <a:rPr lang="en-US" dirty="0" smtClean="0"/>
              <a:t>a ‘1’, sender sends many memory requests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Receiver keeps sending requests</a:t>
            </a:r>
          </a:p>
          <a:p>
            <a:pPr lvl="1"/>
            <a:r>
              <a:rPr lang="en-US" dirty="0" smtClean="0"/>
              <a:t>Measures its own throughput</a:t>
            </a:r>
          </a:p>
          <a:p>
            <a:pPr lvl="1"/>
            <a:r>
              <a:rPr lang="en-US" dirty="0" smtClean="0"/>
              <a:t>Throughput variations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20661" y="1496504"/>
            <a:ext cx="836412" cy="425214"/>
          </a:xfrm>
          <a:prstGeom prst="roundRect">
            <a:avLst/>
          </a:prstGeom>
          <a:solidFill>
            <a:srgbClr val="FFFF99"/>
          </a:solidFill>
          <a:ln w="9525" cmpd="sng">
            <a:solidFill>
              <a:srgbClr val="29293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Light"/>
                <a:ea typeface="Helvetica" charset="0"/>
                <a:cs typeface="Helvetica Neue Light"/>
              </a:rPr>
              <a:t>Core 1</a:t>
            </a:r>
            <a:endParaRPr lang="en-US" sz="1400" dirty="0">
              <a:latin typeface="Helvetica Neue Light"/>
              <a:ea typeface="Helvetica" charset="0"/>
              <a:cs typeface="Helvetica Neue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8837" y="1491460"/>
            <a:ext cx="836412" cy="425214"/>
          </a:xfrm>
          <a:prstGeom prst="roundRect">
            <a:avLst/>
          </a:prstGeom>
          <a:solidFill>
            <a:srgbClr val="FFFF99"/>
          </a:solidFill>
          <a:ln w="9525" cmpd="sng">
            <a:solidFill>
              <a:srgbClr val="29293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Light"/>
                <a:ea typeface="Helvetica" charset="0"/>
                <a:cs typeface="Helvetica Neue Light"/>
              </a:rPr>
              <a:t>Core 2</a:t>
            </a:r>
            <a:endParaRPr lang="en-US" sz="1400" dirty="0">
              <a:latin typeface="Helvetica Neue Light"/>
              <a:ea typeface="Helvetica" charset="0"/>
              <a:cs typeface="Helvetica Neue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98215" y="3098946"/>
            <a:ext cx="1502643" cy="608696"/>
          </a:xfrm>
          <a:prstGeom prst="roundRect">
            <a:avLst/>
          </a:prstGeom>
          <a:solidFill>
            <a:srgbClr val="FFFF99"/>
          </a:solidFill>
          <a:ln w="9525" cmpd="sng">
            <a:solidFill>
              <a:srgbClr val="29293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Light"/>
                <a:ea typeface="Helvetica" charset="0"/>
                <a:cs typeface="Helvetica Neue Light"/>
              </a:rPr>
              <a:t>Memory</a:t>
            </a:r>
            <a:endParaRPr lang="en-US" sz="1400" dirty="0">
              <a:latin typeface="Helvetica Neue Light"/>
              <a:ea typeface="Helvetica" charset="0"/>
              <a:cs typeface="Helvetica Neue Light"/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6137262" y="1921718"/>
            <a:ext cx="1605" cy="272903"/>
          </a:xfrm>
          <a:prstGeom prst="line">
            <a:avLst/>
          </a:prstGeom>
          <a:ln w="12700" cmpd="sng">
            <a:solidFill>
              <a:srgbClr val="0808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95437" y="1916674"/>
            <a:ext cx="1605" cy="272903"/>
          </a:xfrm>
          <a:prstGeom prst="line">
            <a:avLst/>
          </a:prstGeom>
          <a:ln w="12700" cmpd="sng">
            <a:solidFill>
              <a:srgbClr val="0808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59969" y="2867940"/>
            <a:ext cx="1742214" cy="0"/>
          </a:xfrm>
          <a:prstGeom prst="line">
            <a:avLst/>
          </a:prstGeom>
          <a:ln w="12700" cmpd="sng">
            <a:solidFill>
              <a:srgbClr val="0808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 flipH="1" flipV="1">
            <a:off x="7045199" y="2867941"/>
            <a:ext cx="4338" cy="231005"/>
          </a:xfrm>
          <a:prstGeom prst="line">
            <a:avLst/>
          </a:prstGeom>
          <a:ln w="12700" cmpd="sng">
            <a:solidFill>
              <a:srgbClr val="0808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5399" y="117444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Sender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8239" y="116940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Receiver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24212" y="2198399"/>
            <a:ext cx="614034" cy="411085"/>
          </a:xfrm>
          <a:prstGeom prst="roundRect">
            <a:avLst/>
          </a:prstGeom>
          <a:solidFill>
            <a:srgbClr val="FFFF99"/>
          </a:solidFill>
          <a:ln w="9525" cmpd="sng">
            <a:solidFill>
              <a:srgbClr val="29293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Light"/>
                <a:ea typeface="Helvetica" charset="0"/>
                <a:cs typeface="Helvetica Neue Light"/>
              </a:rPr>
              <a:t>$L1</a:t>
            </a:r>
            <a:endParaRPr lang="en-US" sz="1400" dirty="0">
              <a:latin typeface="Helvetica Neue Light"/>
              <a:ea typeface="Helvetica" charset="0"/>
              <a:cs typeface="Helvetica Neue Ligh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88643" y="2204267"/>
            <a:ext cx="614034" cy="411085"/>
          </a:xfrm>
          <a:prstGeom prst="roundRect">
            <a:avLst/>
          </a:prstGeom>
          <a:solidFill>
            <a:srgbClr val="FFFF99"/>
          </a:solidFill>
          <a:ln w="9525" cmpd="sng">
            <a:solidFill>
              <a:srgbClr val="29293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Light"/>
                <a:ea typeface="Helvetica" charset="0"/>
                <a:cs typeface="Helvetica Neue Light"/>
              </a:rPr>
              <a:t>$L1</a:t>
            </a:r>
            <a:endParaRPr lang="en-US" sz="1400" dirty="0">
              <a:latin typeface="Helvetica Neue Light"/>
              <a:ea typeface="Helvetica" charset="0"/>
              <a:cs typeface="Helvetica Neue Ligh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155326" y="2599191"/>
            <a:ext cx="1605" cy="272903"/>
          </a:xfrm>
          <a:prstGeom prst="line">
            <a:avLst/>
          </a:prstGeom>
          <a:ln w="12700" cmpd="sng">
            <a:solidFill>
              <a:srgbClr val="0808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13501" y="2606358"/>
            <a:ext cx="1605" cy="272903"/>
          </a:xfrm>
          <a:prstGeom prst="line">
            <a:avLst/>
          </a:prstGeom>
          <a:ln w="12700" cmpd="sng">
            <a:solidFill>
              <a:srgbClr val="0808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825313" y="3871661"/>
            <a:ext cx="4246413" cy="2359119"/>
            <a:chOff x="4531545" y="4046842"/>
            <a:chExt cx="4395685" cy="2442048"/>
          </a:xfrm>
        </p:grpSpPr>
        <p:pic>
          <p:nvPicPr>
            <p:cNvPr id="23" name="Picture 22" descr="Covert_Channel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545" y="4046842"/>
              <a:ext cx="4395685" cy="244204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07770" y="5494948"/>
              <a:ext cx="3138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1   0   0   1   0   1   1   0</a:t>
              </a:r>
              <a:endParaRPr lang="en-US" dirty="0">
                <a:solidFill>
                  <a:srgbClr val="FF0000"/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086" y="6373293"/>
            <a:ext cx="7099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Helvetica Neue Light"/>
                <a:cs typeface="Helvetica Neue Light"/>
              </a:rPr>
              <a:t>[1]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Yao Wang, Andrew </a:t>
            </a:r>
            <a:r>
              <a:rPr lang="en-US" altLang="zh-CN" sz="1000" dirty="0" err="1" smtClean="0">
                <a:latin typeface="Helvetica Neue Light"/>
                <a:cs typeface="Helvetica Neue Light"/>
              </a:rPr>
              <a:t>Ferraiuolo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, and Edward </a:t>
            </a:r>
            <a:r>
              <a:rPr lang="en-US" altLang="zh-CN" sz="1000" dirty="0" err="1" smtClean="0">
                <a:latin typeface="Helvetica Neue Light"/>
                <a:cs typeface="Helvetica Neue Light"/>
              </a:rPr>
              <a:t>Suh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, “Timing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Channel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Protection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for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a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Shared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Memory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Controller”, HPCA 2014.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4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4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</a:t>
            </a:r>
            <a:r>
              <a:rPr lang="zh-CN" altLang="en-US" dirty="0" smtClean="0"/>
              <a:t> </a:t>
            </a:r>
            <a:r>
              <a:rPr lang="en-US" dirty="0" smtClean="0"/>
              <a:t>Protection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Temporal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Partitioning (TP)</a:t>
            </a:r>
            <a:r>
              <a:rPr lang="en-US" altLang="zh-CN" baseline="30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turn scheduling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ead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time</a:t>
            </a:r>
            <a:r>
              <a:rPr lang="en-US" altLang="zh-CN" dirty="0" smtClean="0"/>
              <a:t> at the end of each turn</a:t>
            </a:r>
          </a:p>
          <a:p>
            <a:pPr lvl="1"/>
            <a:r>
              <a:rPr lang="en-US" dirty="0"/>
              <a:t>No new memory transactions can be issued during dead </a:t>
            </a:r>
            <a:r>
              <a:rPr lang="en-US" dirty="0" smtClean="0"/>
              <a:t>time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dead</a:t>
            </a:r>
            <a:r>
              <a:rPr lang="zh-CN" altLang="en-US" baseline="-25000" dirty="0" smtClean="0"/>
              <a:t> </a:t>
            </a:r>
            <a:r>
              <a:rPr lang="en-US" dirty="0" smtClean="0"/>
              <a:t>&gt;=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worst</a:t>
            </a:r>
            <a:r>
              <a:rPr lang="en-US" baseline="-25000" dirty="0" smtClean="0"/>
              <a:t> </a:t>
            </a:r>
            <a:r>
              <a:rPr lang="en-US" dirty="0" smtClean="0"/>
              <a:t>(43 cycles)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086" y="6373293"/>
            <a:ext cx="7099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Helvetica Neue Light"/>
                <a:cs typeface="Helvetica Neue Light"/>
              </a:rPr>
              <a:t>[1]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Yao Wang, Andrew </a:t>
            </a:r>
            <a:r>
              <a:rPr lang="en-US" altLang="zh-CN" sz="1000" dirty="0" err="1" smtClean="0">
                <a:latin typeface="Helvetica Neue Light"/>
                <a:cs typeface="Helvetica Neue Light"/>
              </a:rPr>
              <a:t>Ferraiuolo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, and Edward </a:t>
            </a:r>
            <a:r>
              <a:rPr lang="en-US" altLang="zh-CN" sz="1000" dirty="0" err="1" smtClean="0">
                <a:latin typeface="Helvetica Neue Light"/>
                <a:cs typeface="Helvetica Neue Light"/>
              </a:rPr>
              <a:t>Suh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, “Timing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Channel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Protection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for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a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Shared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Memory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Controller”, HPCA 2014.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13545" y="2376871"/>
            <a:ext cx="3832450" cy="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27096" y="2148670"/>
            <a:ext cx="716444" cy="205300"/>
          </a:xfrm>
          <a:prstGeom prst="rect">
            <a:avLst/>
          </a:prstGeom>
          <a:pattFill prst="openDmnd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3180" y="2137157"/>
            <a:ext cx="691768" cy="216812"/>
          </a:xfrm>
          <a:prstGeom prst="rect">
            <a:avLst/>
          </a:prstGeom>
          <a:pattFill prst="smGrid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19242" y="2119852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93031" y="2119852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9628" y="2119852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4715" y="2126610"/>
            <a:ext cx="0" cy="2480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7097" y="2127039"/>
            <a:ext cx="0" cy="2475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0087" y="2341438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Time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5151" y="1835749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SD</a:t>
            </a:r>
            <a:r>
              <a:rPr lang="en-US" altLang="zh-CN" sz="1400" baseline="-25000" dirty="0" smtClean="0">
                <a:latin typeface="Helvetica Neue Light"/>
                <a:cs typeface="Helvetica Neue Light"/>
              </a:rPr>
              <a:t>0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0670" y="1834595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SD</a:t>
            </a:r>
            <a:r>
              <a:rPr lang="en-US" altLang="zh-CN" sz="1400" baseline="-25000" dirty="0" smtClean="0">
                <a:latin typeface="Helvetica Neue Light"/>
                <a:cs typeface="Helvetica Neue Light"/>
              </a:rPr>
              <a:t>1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0950" y="1834594"/>
            <a:ext cx="50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SD</a:t>
            </a:r>
            <a:r>
              <a:rPr lang="en-US" altLang="zh-CN" sz="1400" baseline="-25000" dirty="0" smtClean="0">
                <a:latin typeface="Helvetica Neue Light"/>
                <a:cs typeface="Helvetica Neue Light"/>
              </a:rPr>
              <a:t>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00414" y="2230017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5961" y="2230017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03458" y="2225116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3150" y="2151902"/>
            <a:ext cx="705696" cy="202067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2" name="Left Brace 31"/>
          <p:cNvSpPr/>
          <p:nvPr/>
        </p:nvSpPr>
        <p:spPr>
          <a:xfrm rot="16200000" flipV="1">
            <a:off x="3025204" y="2085518"/>
            <a:ext cx="154862" cy="75371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2678" y="2566317"/>
            <a:ext cx="53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Turn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11071" y="5151676"/>
            <a:ext cx="3832450" cy="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24622" y="4923475"/>
            <a:ext cx="365760" cy="205300"/>
          </a:xfrm>
          <a:prstGeom prst="rect">
            <a:avLst/>
          </a:prstGeom>
          <a:pattFill prst="openDmnd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00706" y="4911962"/>
            <a:ext cx="365760" cy="216812"/>
          </a:xfrm>
          <a:prstGeom prst="rect">
            <a:avLst/>
          </a:prstGeom>
          <a:pattFill prst="smGrid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716768" y="4894657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90557" y="4894657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67154" y="4894657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62241" y="4901415"/>
            <a:ext cx="0" cy="2480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34623" y="4901844"/>
            <a:ext cx="0" cy="2475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37613" y="5116243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Time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97940" y="5004822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803487" y="5004822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00984" y="4999921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50676" y="4926707"/>
            <a:ext cx="365760" cy="202067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50" name="Left Brace 49"/>
          <p:cNvSpPr/>
          <p:nvPr/>
        </p:nvSpPr>
        <p:spPr>
          <a:xfrm rot="16200000" flipV="1">
            <a:off x="3022730" y="4860323"/>
            <a:ext cx="154862" cy="75371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0204" y="5341122"/>
            <a:ext cx="53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Turn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70" name="Left Brace 69"/>
          <p:cNvSpPr/>
          <p:nvPr/>
        </p:nvSpPr>
        <p:spPr>
          <a:xfrm rot="5400000">
            <a:off x="3237085" y="4630723"/>
            <a:ext cx="139148" cy="36632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33579" y="4368159"/>
            <a:ext cx="558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latin typeface="Helvetica Neue Light"/>
                <a:cs typeface="Helvetica Neue Light"/>
              </a:rPr>
              <a:t>T</a:t>
            </a:r>
            <a:r>
              <a:rPr lang="en-US" altLang="zh-CN" sz="1400" baseline="-25000" dirty="0" err="1" smtClean="0">
                <a:latin typeface="Helvetica Neue Light"/>
                <a:cs typeface="Helvetica Neue Light"/>
              </a:rPr>
              <a:t>dead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75885" y="5750705"/>
            <a:ext cx="578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Dead</a:t>
            </a:r>
            <a:r>
              <a:rPr lang="zh-CN" alt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time</a:t>
            </a:r>
            <a:r>
              <a:rPr lang="zh-CN" alt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introduces significant performance overhead!</a:t>
            </a:r>
            <a:endParaRPr lang="en-US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5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4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70" grpId="0" animBg="1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Dead Time Overhead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70606" y="1252483"/>
            <a:ext cx="4274692" cy="5224517"/>
          </a:xfrm>
        </p:spPr>
        <p:txBody>
          <a:bodyPr/>
          <a:lstStyle/>
          <a:p>
            <a:r>
              <a:rPr lang="en-US" dirty="0" smtClean="0"/>
              <a:t>Spatial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partitioning</a:t>
            </a:r>
            <a:r>
              <a:rPr lang="en-US" altLang="zh-CN" baseline="30000" dirty="0" smtClean="0"/>
              <a:t>1,2</a:t>
            </a:r>
            <a:endParaRPr lang="en-US" altLang="zh-CN" dirty="0" smtClean="0"/>
          </a:p>
          <a:p>
            <a:pPr lvl="1"/>
            <a:r>
              <a:rPr lang="en-US" dirty="0" smtClean="0"/>
              <a:t>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security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domains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banks 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31A354"/>
                </a:solidFill>
              </a:rPr>
              <a:t>Pro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Significantly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altLang="zh-CN" dirty="0" smtClean="0"/>
              <a:t>:</a:t>
            </a:r>
          </a:p>
          <a:p>
            <a:pPr lvl="2"/>
            <a:r>
              <a:rPr lang="en-US" dirty="0" smtClean="0"/>
              <a:t>Scalability issue</a:t>
            </a:r>
          </a:p>
          <a:p>
            <a:pPr lvl="2"/>
            <a:r>
              <a:rPr lang="en-US" dirty="0" smtClean="0"/>
              <a:t>Memory fragmentation</a:t>
            </a:r>
          </a:p>
          <a:p>
            <a:pPr lvl="2"/>
            <a:r>
              <a:rPr lang="en-US" dirty="0" smtClean="0"/>
              <a:t>Requires OS support</a:t>
            </a:r>
          </a:p>
          <a:p>
            <a:pPr lvl="1"/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97327" y="1258351"/>
            <a:ext cx="4274692" cy="522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/>
              <a:buChar char="•"/>
              <a:defRPr sz="2200" b="0" i="0" kern="1200">
                <a:solidFill>
                  <a:schemeClr val="accent6">
                    <a:lumMod val="75000"/>
                  </a:schemeClr>
                </a:solidFill>
                <a:latin typeface="Helvetica Neue Light"/>
                <a:ea typeface="Helvetica" charset="0"/>
                <a:cs typeface="Helvetica Neue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Ø"/>
              <a:defRPr sz="1600" b="0" i="0" kern="1200" baseline="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Triple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(BTA)</a:t>
            </a:r>
            <a:r>
              <a:rPr lang="en-US" altLang="zh-CN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Enforce consecutive turns to access different banks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31A354"/>
                </a:solidFill>
              </a:rPr>
              <a:t>Pro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Does not require spatial partitioning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Inefficient scheduling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5926" y="2437493"/>
            <a:ext cx="132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latin typeface="Helvetica Neue Light"/>
                <a:cs typeface="Helvetica Neue Light"/>
              </a:rPr>
              <a:t>T</a:t>
            </a:r>
            <a:r>
              <a:rPr lang="en-US" altLang="zh-CN" sz="1400" baseline="-25000" dirty="0" err="1" smtClean="0">
                <a:latin typeface="Helvetica Neue Light"/>
                <a:cs typeface="Helvetica Neue Light"/>
              </a:rPr>
              <a:t>bank</a:t>
            </a:r>
            <a:r>
              <a:rPr lang="zh-CN" altLang="en-US" sz="1400" baseline="-25000" dirty="0" smtClean="0">
                <a:latin typeface="Helvetica Neue Light"/>
                <a:cs typeface="Helvetica Neue Light"/>
              </a:rPr>
              <a:t> </a:t>
            </a:r>
            <a:r>
              <a:rPr lang="zh-CN" altLang="zh-CN" sz="1400" dirty="0" smtClean="0">
                <a:latin typeface="Helvetica Neue Light"/>
                <a:cs typeface="Helvetica Neue Light"/>
              </a:rPr>
              <a:t>(</a:t>
            </a:r>
            <a:r>
              <a:rPr lang="en-US" altLang="zh-CN" sz="1400" dirty="0" smtClean="0">
                <a:latin typeface="Helvetica Neue Light"/>
                <a:cs typeface="Helvetica Neue Light"/>
              </a:rPr>
              <a:t>or</a:t>
            </a:r>
            <a:r>
              <a:rPr lang="zh-CN" altLang="en-US" sz="14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400" dirty="0" err="1" smtClean="0">
                <a:latin typeface="Helvetica Neue Light"/>
                <a:cs typeface="Helvetica Neue Light"/>
              </a:rPr>
              <a:t>T</a:t>
            </a:r>
            <a:r>
              <a:rPr lang="en-US" altLang="zh-CN" sz="1400" baseline="-25000" dirty="0" err="1" smtClean="0">
                <a:latin typeface="Helvetica Neue Light"/>
                <a:cs typeface="Helvetica Neue Light"/>
              </a:rPr>
              <a:t>rank</a:t>
            </a:r>
            <a:r>
              <a:rPr lang="zh-CN" altLang="zh-CN" sz="1400" dirty="0">
                <a:latin typeface="Helvetica Neue Light"/>
                <a:cs typeface="Helvetica Neue Light"/>
              </a:rPr>
              <a:t>)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2212" y="6139790"/>
            <a:ext cx="845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Helvetica Neue Light"/>
                <a:cs typeface="Helvetica Neue Light"/>
              </a:rPr>
              <a:t>[1]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Yao Wang, Andrew </a:t>
            </a:r>
            <a:r>
              <a:rPr lang="en-US" altLang="zh-CN" sz="1000" dirty="0" err="1" smtClean="0">
                <a:latin typeface="Helvetica Neue Light"/>
                <a:cs typeface="Helvetica Neue Light"/>
              </a:rPr>
              <a:t>Ferraiuolo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, and Edward </a:t>
            </a:r>
            <a:r>
              <a:rPr lang="en-US" altLang="zh-CN" sz="1000" dirty="0" err="1" smtClean="0">
                <a:latin typeface="Helvetica Neue Light"/>
                <a:cs typeface="Helvetica Neue Light"/>
              </a:rPr>
              <a:t>Suh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, “Timing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Channel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Protection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for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a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Shared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Memory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altLang="zh-CN" sz="1000" dirty="0" smtClean="0">
                <a:latin typeface="Helvetica Neue Light"/>
                <a:cs typeface="Helvetica Neue Light"/>
              </a:rPr>
              <a:t>Controller”, HPCA 2014.</a:t>
            </a:r>
          </a:p>
          <a:p>
            <a:r>
              <a:rPr lang="en-US" altLang="zh-CN" sz="1000" dirty="0" smtClean="0">
                <a:latin typeface="Helvetica Neue Light"/>
                <a:cs typeface="Helvetica Neue Light"/>
              </a:rPr>
              <a:t>[2]</a:t>
            </a:r>
            <a:r>
              <a:rPr lang="zh-CN" altLang="en-US" sz="1000" dirty="0" smtClean="0">
                <a:latin typeface="Helvetica Neue Light"/>
                <a:cs typeface="Helvetica Neue Light"/>
              </a:rPr>
              <a:t> </a:t>
            </a:r>
            <a:r>
              <a:rPr lang="en-US" sz="1000" dirty="0">
                <a:latin typeface="Helvetica Neue Light"/>
                <a:cs typeface="Helvetica Neue Light"/>
              </a:rPr>
              <a:t>Ali </a:t>
            </a:r>
            <a:r>
              <a:rPr lang="en-US" sz="1000" dirty="0" err="1">
                <a:latin typeface="Helvetica Neue Light"/>
                <a:cs typeface="Helvetica Neue Light"/>
              </a:rPr>
              <a:t>Shafiee</a:t>
            </a:r>
            <a:r>
              <a:rPr lang="en-US" sz="1000" dirty="0">
                <a:latin typeface="Helvetica Neue Light"/>
                <a:cs typeface="Helvetica Neue Light"/>
              </a:rPr>
              <a:t>, </a:t>
            </a:r>
            <a:r>
              <a:rPr lang="en-US" sz="1000" dirty="0" err="1">
                <a:latin typeface="Helvetica Neue Light"/>
                <a:cs typeface="Helvetica Neue Light"/>
              </a:rPr>
              <a:t>Akhila</a:t>
            </a:r>
            <a:r>
              <a:rPr lang="en-US" sz="1000" dirty="0">
                <a:latin typeface="Helvetica Neue Light"/>
                <a:cs typeface="Helvetica Neue Light"/>
              </a:rPr>
              <a:t> </a:t>
            </a:r>
            <a:r>
              <a:rPr lang="en-US" sz="1000" dirty="0" err="1">
                <a:latin typeface="Helvetica Neue Light"/>
                <a:cs typeface="Helvetica Neue Light"/>
              </a:rPr>
              <a:t>Gundu</a:t>
            </a:r>
            <a:r>
              <a:rPr lang="en-US" sz="1000" dirty="0">
                <a:latin typeface="Helvetica Neue Light"/>
                <a:cs typeface="Helvetica Neue Light"/>
              </a:rPr>
              <a:t>, </a:t>
            </a:r>
            <a:r>
              <a:rPr lang="en-US" sz="1000" dirty="0" err="1">
                <a:latin typeface="Helvetica Neue Light"/>
                <a:cs typeface="Helvetica Neue Light"/>
              </a:rPr>
              <a:t>Manjunath</a:t>
            </a:r>
            <a:r>
              <a:rPr lang="en-US" sz="1000" dirty="0">
                <a:latin typeface="Helvetica Neue Light"/>
                <a:cs typeface="Helvetica Neue Light"/>
              </a:rPr>
              <a:t> </a:t>
            </a:r>
            <a:r>
              <a:rPr lang="en-US" sz="1000" dirty="0" err="1">
                <a:latin typeface="Helvetica Neue Light"/>
                <a:cs typeface="Helvetica Neue Light"/>
              </a:rPr>
              <a:t>Shevgoor</a:t>
            </a:r>
            <a:r>
              <a:rPr lang="en-US" sz="1000" dirty="0">
                <a:latin typeface="Helvetica Neue Light"/>
                <a:cs typeface="Helvetica Neue Light"/>
              </a:rPr>
              <a:t>, Rajeev </a:t>
            </a:r>
            <a:r>
              <a:rPr lang="en-US" sz="1000" dirty="0" err="1">
                <a:latin typeface="Helvetica Neue Light"/>
                <a:cs typeface="Helvetica Neue Light"/>
              </a:rPr>
              <a:t>Balasubramonian</a:t>
            </a:r>
            <a:r>
              <a:rPr lang="en-US" sz="1000" dirty="0">
                <a:latin typeface="Helvetica Neue Light"/>
                <a:cs typeface="Helvetica Neue Light"/>
              </a:rPr>
              <a:t> and </a:t>
            </a:r>
            <a:r>
              <a:rPr lang="en-US" sz="1000" dirty="0" err="1">
                <a:latin typeface="Helvetica Neue Light"/>
                <a:cs typeface="Helvetica Neue Light"/>
              </a:rPr>
              <a:t>Mohit</a:t>
            </a:r>
            <a:r>
              <a:rPr lang="en-US" sz="1000" dirty="0">
                <a:latin typeface="Helvetica Neue Light"/>
                <a:cs typeface="Helvetica Neue Light"/>
              </a:rPr>
              <a:t> </a:t>
            </a:r>
            <a:r>
              <a:rPr lang="en-US" sz="1000" dirty="0" err="1">
                <a:latin typeface="Helvetica Neue Light"/>
                <a:cs typeface="Helvetica Neue Light"/>
              </a:rPr>
              <a:t>Tiwari</a:t>
            </a:r>
            <a:r>
              <a:rPr lang="en-US" sz="1000" dirty="0">
                <a:latin typeface="Helvetica Neue Light"/>
                <a:cs typeface="Helvetica Neue Light"/>
              </a:rPr>
              <a:t>, “Avoiding Information Leakage in the Memory Controller </a:t>
            </a:r>
          </a:p>
          <a:p>
            <a:r>
              <a:rPr lang="en-US" sz="1000" dirty="0">
                <a:latin typeface="Helvetica Neue Light"/>
                <a:cs typeface="Helvetica Neue Light"/>
              </a:rPr>
              <a:t>with Fixed Service Policies”, MICRO 2015 </a:t>
            </a:r>
          </a:p>
          <a:p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43417" y="3179711"/>
            <a:ext cx="3832450" cy="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56968" y="2951510"/>
            <a:ext cx="365760" cy="205300"/>
          </a:xfrm>
          <a:prstGeom prst="rect">
            <a:avLst/>
          </a:prstGeom>
          <a:pattFill prst="openDmnd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33052" y="2939997"/>
            <a:ext cx="365760" cy="216812"/>
          </a:xfrm>
          <a:prstGeom prst="rect">
            <a:avLst/>
          </a:prstGeom>
          <a:pattFill prst="smGrid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49114" y="2922692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903" y="2922692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799500" y="2922692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994587" y="2929450"/>
            <a:ext cx="0" cy="2480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66969" y="2929879"/>
            <a:ext cx="0" cy="2475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69959" y="3144278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Time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0286" y="3032857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35833" y="3032857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533330" y="3027956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3022" y="2954742"/>
            <a:ext cx="365760" cy="202067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62" name="Left Brace 61"/>
          <p:cNvSpPr/>
          <p:nvPr/>
        </p:nvSpPr>
        <p:spPr>
          <a:xfrm rot="16200000" flipV="1">
            <a:off x="555076" y="2888358"/>
            <a:ext cx="154862" cy="75371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2550" y="3369157"/>
            <a:ext cx="53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Turn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64" name="Left Brace 63"/>
          <p:cNvSpPr/>
          <p:nvPr/>
        </p:nvSpPr>
        <p:spPr>
          <a:xfrm rot="5400000">
            <a:off x="769431" y="2658758"/>
            <a:ext cx="139148" cy="36632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5399" y="284170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latin typeface="Helvetica Neue Light"/>
                <a:cs typeface="Helvetica Neue Light"/>
              </a:rPr>
              <a:t>T</a:t>
            </a:r>
            <a:r>
              <a:rPr lang="en-US" altLang="zh-CN" sz="1400" baseline="-25000" dirty="0" err="1" smtClean="0">
                <a:latin typeface="Helvetica Neue Light"/>
                <a:cs typeface="Helvetica Neue Light"/>
              </a:rPr>
              <a:t>bank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52890" y="3583925"/>
            <a:ext cx="3832450" cy="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66441" y="3355724"/>
            <a:ext cx="365760" cy="205300"/>
          </a:xfrm>
          <a:prstGeom prst="rect">
            <a:avLst/>
          </a:prstGeom>
          <a:pattFill prst="openDmnd">
            <a:fgClr>
              <a:schemeClr val="tx1"/>
            </a:fgClr>
            <a:bgClr>
              <a:srgbClr val="0098CC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42525" y="3344211"/>
            <a:ext cx="365760" cy="216812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accent1">
                <a:lumMod val="60000"/>
                <a:lumOff val="40000"/>
              </a:schemeClr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858587" y="3326906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2376" y="3326906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08973" y="3326906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04060" y="3333664"/>
            <a:ext cx="0" cy="2480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76442" y="3334093"/>
            <a:ext cx="0" cy="2475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79432" y="3548492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Time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39759" y="3437071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945306" y="3437071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42803" y="3432170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92495" y="3358956"/>
            <a:ext cx="365760" cy="202067"/>
          </a:xfrm>
          <a:prstGeom prst="rect">
            <a:avLst/>
          </a:prstGeom>
          <a:pattFill prst="ltDnDiag">
            <a:fgClr>
              <a:schemeClr val="tx1"/>
            </a:fgClr>
            <a:bgClr>
              <a:srgbClr val="ADDD8E"/>
            </a:bgClr>
          </a:pattFill>
          <a:ln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1" name="Left Brace 40"/>
          <p:cNvSpPr/>
          <p:nvPr/>
        </p:nvSpPr>
        <p:spPr>
          <a:xfrm rot="16200000" flipV="1">
            <a:off x="5164549" y="3292572"/>
            <a:ext cx="154862" cy="75371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92023" y="3773371"/>
            <a:ext cx="53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Turn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3" name="Left Brace 42"/>
          <p:cNvSpPr/>
          <p:nvPr/>
        </p:nvSpPr>
        <p:spPr>
          <a:xfrm rot="5400000">
            <a:off x="5378904" y="3062972"/>
            <a:ext cx="139148" cy="36632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2109" y="2550891"/>
            <a:ext cx="312898" cy="213120"/>
          </a:xfrm>
          <a:prstGeom prst="rect">
            <a:avLst/>
          </a:prstGeom>
          <a:solidFill>
            <a:srgbClr val="ADDD8E"/>
          </a:solidFill>
          <a:ln w="127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33966" y="2506962"/>
            <a:ext cx="103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Bank 0,3,6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8528" y="2553885"/>
            <a:ext cx="312898" cy="213120"/>
          </a:xfrm>
          <a:prstGeom prst="rect">
            <a:avLst/>
          </a:prstGeom>
          <a:solidFill>
            <a:srgbClr val="0098CC"/>
          </a:solidFill>
          <a:ln w="127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60385" y="2509956"/>
            <a:ext cx="103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Bank 1,4,7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13310" y="2553885"/>
            <a:ext cx="312898" cy="21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05167" y="2509956"/>
            <a:ext cx="88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Bank 2,5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6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25" grpId="0"/>
      <p:bldP spid="27" grpId="0" animBg="1"/>
      <p:bldP spid="29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65" grpId="0"/>
      <p:bldP spid="66" grpId="0" animBg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Memory Scheduling: </a:t>
            </a:r>
            <a:r>
              <a:rPr lang="en-US" dirty="0" err="1" smtClean="0"/>
              <a:t>SecMC</a:t>
            </a:r>
            <a:r>
              <a:rPr lang="en-US" dirty="0" smtClean="0"/>
              <a:t>-NI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idea: </a:t>
            </a:r>
            <a:r>
              <a:rPr lang="en-US" dirty="0" smtClean="0">
                <a:solidFill>
                  <a:srgbClr val="FF0000"/>
                </a:solidFill>
              </a:rPr>
              <a:t>interleaving requests that access different ranks and banks to construct an efficient schedule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Parameter Definition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rank</a:t>
            </a:r>
            <a:r>
              <a:rPr lang="en-US" baseline="-25000" dirty="0" smtClean="0"/>
              <a:t>  </a:t>
            </a:r>
            <a:r>
              <a:rPr lang="en-US" dirty="0" smtClean="0"/>
              <a:t>: 6 cycles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bank</a:t>
            </a:r>
            <a:r>
              <a:rPr lang="en-US" baseline="-25000" dirty="0" smtClean="0"/>
              <a:t> </a:t>
            </a:r>
            <a:r>
              <a:rPr lang="en-US" dirty="0" smtClean="0"/>
              <a:t>:18 cycles</a:t>
            </a:r>
            <a:endParaRPr lang="en-US" dirty="0"/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worst</a:t>
            </a:r>
            <a:r>
              <a:rPr lang="en-US" dirty="0"/>
              <a:t>:</a:t>
            </a:r>
            <a:r>
              <a:rPr lang="en-US" dirty="0" smtClean="0"/>
              <a:t> 43 cycles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turn</a:t>
            </a:r>
            <a:r>
              <a:rPr lang="en-US" baseline="-25000" dirty="0" smtClean="0"/>
              <a:t> </a:t>
            </a:r>
            <a:r>
              <a:rPr lang="en-US" dirty="0" smtClean="0"/>
              <a:t> : Turn length</a:t>
            </a:r>
            <a:endParaRPr lang="en-US" dirty="0"/>
          </a:p>
          <a:p>
            <a:endParaRPr lang="en-US" dirty="0" smtClean="0">
              <a:solidFill>
                <a:srgbClr val="292934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3723" y="2818108"/>
            <a:ext cx="3832450" cy="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9420" y="2561089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13209" y="2561089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89806" y="2561089"/>
            <a:ext cx="0" cy="2547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4893" y="2567847"/>
            <a:ext cx="0" cy="24800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57275" y="2568276"/>
            <a:ext cx="0" cy="2475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0265" y="2782675"/>
            <a:ext cx="57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Time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329" y="2276986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SD</a:t>
            </a:r>
            <a:r>
              <a:rPr lang="en-US" altLang="zh-CN" sz="1400" baseline="-25000" dirty="0" smtClean="0">
                <a:latin typeface="Helvetica Neue Light"/>
                <a:cs typeface="Helvetica Neue Light"/>
              </a:rPr>
              <a:t>0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0848" y="2275832"/>
            <a:ext cx="487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SD</a:t>
            </a:r>
            <a:r>
              <a:rPr lang="en-US" altLang="zh-CN" sz="1400" baseline="-25000" dirty="0" smtClean="0">
                <a:latin typeface="Helvetica Neue Light"/>
                <a:cs typeface="Helvetica Neue Light"/>
              </a:rPr>
              <a:t>1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1128" y="2275831"/>
            <a:ext cx="50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SD</a:t>
            </a:r>
            <a:r>
              <a:rPr lang="en-US" altLang="zh-CN" sz="1400" baseline="-25000" dirty="0" smtClean="0">
                <a:latin typeface="Helvetica Neue Light"/>
                <a:cs typeface="Helvetica Neue Light"/>
              </a:rPr>
              <a:t>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20592" y="2671254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26139" y="2671254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23636" y="2666353"/>
            <a:ext cx="93714" cy="9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2" name="Left Brace 21"/>
          <p:cNvSpPr/>
          <p:nvPr/>
        </p:nvSpPr>
        <p:spPr>
          <a:xfrm rot="16200000" flipV="1">
            <a:off x="2745382" y="2526755"/>
            <a:ext cx="154862" cy="75371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 Neue Light"/>
              <a:cs typeface="Helvetica Neue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2856" y="3007554"/>
            <a:ext cx="53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Turn</a:t>
            </a:r>
            <a:endParaRPr lang="zh-CN" altLang="en-US" sz="1400" dirty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7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6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97327" y="1258351"/>
            <a:ext cx="4274692" cy="522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/>
              <a:buChar char="•"/>
              <a:defRPr sz="2200" b="0" i="0" kern="1200">
                <a:solidFill>
                  <a:schemeClr val="accent6">
                    <a:lumMod val="75000"/>
                  </a:schemeClr>
                </a:solidFill>
                <a:latin typeface="Helvetica Neue Light"/>
                <a:ea typeface="Helvetica" charset="0"/>
                <a:cs typeface="Helvetica Neue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charset="2"/>
              <a:buChar char="Ø"/>
              <a:defRPr sz="1600" b="0" i="0" kern="1200" baseline="0">
                <a:solidFill>
                  <a:schemeClr val="tx1"/>
                </a:solidFill>
                <a:latin typeface="Helvetica Neue Light"/>
                <a:ea typeface="Helvetica" charset="0"/>
                <a:cs typeface="Helvetica Neue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Request reordering algorithm</a:t>
            </a:r>
          </a:p>
          <a:p>
            <a:pPr lvl="1"/>
            <a:r>
              <a:rPr lang="en-US" dirty="0" smtClean="0"/>
              <a:t>Reorder the requests so that requests that access the same bank are separated by at least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turn</a:t>
            </a:r>
            <a:r>
              <a:rPr lang="en-US" dirty="0" smtClean="0"/>
              <a:t> cycles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4" name="Picture 13" descr="correct_schedu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60" y="3290914"/>
            <a:ext cx="3835603" cy="1307592"/>
          </a:xfrm>
          <a:prstGeom prst="rect">
            <a:avLst/>
          </a:prstGeom>
        </p:spPr>
      </p:pic>
      <p:pic>
        <p:nvPicPr>
          <p:cNvPr id="11" name="Picture 10" descr="conflict_schedu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7" y="5154167"/>
            <a:ext cx="3887436" cy="1307592"/>
          </a:xfrm>
          <a:prstGeom prst="rect">
            <a:avLst/>
          </a:prstGeom>
        </p:spPr>
      </p:pic>
      <p:pic>
        <p:nvPicPr>
          <p:cNvPr id="4" name="Picture 3" descr="bank_schedul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3" y="3701733"/>
            <a:ext cx="3942588" cy="1069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Interleaving Requests that Access Different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" y="1252483"/>
            <a:ext cx="4274692" cy="5224517"/>
          </a:xfrm>
        </p:spPr>
        <p:txBody>
          <a:bodyPr/>
          <a:lstStyle/>
          <a:p>
            <a:r>
              <a:rPr lang="en-US" dirty="0" smtClean="0"/>
              <a:t>Request selection algorithm</a:t>
            </a:r>
          </a:p>
          <a:p>
            <a:pPr lvl="1"/>
            <a:r>
              <a:rPr lang="en-US" dirty="0" smtClean="0"/>
              <a:t>Requests in a turn must access different banks</a:t>
            </a:r>
          </a:p>
          <a:p>
            <a:pPr lvl="1"/>
            <a:r>
              <a:rPr lang="en-US" dirty="0" smtClean="0"/>
              <a:t>At most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turn</a:t>
            </a:r>
            <a:r>
              <a:rPr lang="en-US" dirty="0" smtClean="0"/>
              <a:t>/</a:t>
            </a:r>
            <a:r>
              <a:rPr lang="en-US" dirty="0" err="1" smtClean="0"/>
              <a:t>T</a:t>
            </a:r>
            <a:r>
              <a:rPr lang="en-US" baseline="-25000" dirty="0" err="1" smtClean="0"/>
              <a:t>bank</a:t>
            </a:r>
            <a:r>
              <a:rPr lang="en-US" dirty="0" smtClean="0"/>
              <a:t> requests are scheduled in each turn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turn</a:t>
            </a:r>
            <a:r>
              <a:rPr lang="en-US" dirty="0" smtClean="0"/>
              <a:t> = 54 cycles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807" y="4664600"/>
            <a:ext cx="211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Effect of reordering</a:t>
            </a:r>
            <a:endParaRPr lang="en-US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86" y="4076095"/>
            <a:ext cx="3894666" cy="737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8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36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9986" y="4667252"/>
            <a:ext cx="73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Rank 0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4221" y="5073649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Rank 3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4219" y="5475817"/>
            <a:ext cx="733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Helvetica Neue Light"/>
                <a:cs typeface="Helvetica Neue Light"/>
              </a:rPr>
              <a:t>Rank 2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the Same for Ranks?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rank, construct the previous schedule separately</a:t>
            </a:r>
          </a:p>
          <a:p>
            <a:pPr lvl="1"/>
            <a:r>
              <a:rPr lang="en-US" dirty="0" smtClean="0"/>
              <a:t>At most </a:t>
            </a:r>
            <a:r>
              <a:rPr lang="en-US" dirty="0" err="1" smtClean="0"/>
              <a:t>T</a:t>
            </a:r>
            <a:r>
              <a:rPr lang="en-US" baseline="-25000" dirty="0" err="1"/>
              <a:t>b</a:t>
            </a:r>
            <a:r>
              <a:rPr lang="en-US" baseline="-25000" dirty="0" err="1" smtClean="0"/>
              <a:t>ank</a:t>
            </a:r>
            <a:r>
              <a:rPr lang="en-US" dirty="0" smtClean="0"/>
              <a:t>/</a:t>
            </a:r>
            <a:r>
              <a:rPr lang="en-US" dirty="0" err="1" smtClean="0"/>
              <a:t>T</a:t>
            </a:r>
            <a:r>
              <a:rPr lang="en-US" baseline="-25000" dirty="0" err="1"/>
              <a:t>r</a:t>
            </a:r>
            <a:r>
              <a:rPr lang="en-US" baseline="-25000" dirty="0" err="1" smtClean="0"/>
              <a:t>ank</a:t>
            </a:r>
            <a:r>
              <a:rPr lang="en-US" dirty="0" smtClean="0"/>
              <a:t> ranks are selected in each turn</a:t>
            </a:r>
          </a:p>
          <a:p>
            <a:pPr lvl="1"/>
            <a:endParaRPr lang="en-US" dirty="0"/>
          </a:p>
          <a:p>
            <a:r>
              <a:rPr lang="en-US" dirty="0" smtClean="0"/>
              <a:t>Combine them by shifting each rank schedule by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rank</a:t>
            </a:r>
            <a:r>
              <a:rPr lang="en-US" dirty="0" smtClean="0"/>
              <a:t> cycles</a:t>
            </a:r>
            <a:endParaRPr lang="en-US" dirty="0"/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turn</a:t>
            </a:r>
            <a:r>
              <a:rPr lang="en-US" dirty="0" smtClean="0"/>
              <a:t> = 54 cycles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4861" y="6117708"/>
            <a:ext cx="487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At most 9 requests can be issued in each turn !</a:t>
            </a:r>
            <a:endParaRPr lang="en-US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" name="Picture 3" descr="rank_schedu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65" y="3369602"/>
            <a:ext cx="4572000" cy="26581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A01F-EBC2-49BB-B2E5-AAA13248537B}" type="slidenum">
              <a:rPr lang="en-US" smtClean="0"/>
              <a:pPr/>
              <a:t>9</a:t>
            </a:fld>
            <a:r>
              <a:rPr lang="en-US" smtClean="0"/>
              <a:t>/19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3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-Orange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B31B1B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TSGCSL</Template>
  <TotalTime>16287</TotalTime>
  <Words>1946</Words>
  <Application>Microsoft Macintosh PowerPoint</Application>
  <PresentationFormat>On-screen Show (4:3)</PresentationFormat>
  <Paragraphs>443</Paragraphs>
  <Slides>32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Clarity</vt:lpstr>
      <vt:lpstr>Equation</vt:lpstr>
      <vt:lpstr>Secure Dynamic Memory Scheduling against Timing Channel Attacks </vt:lpstr>
      <vt:lpstr>Timing Channel Problem</vt:lpstr>
      <vt:lpstr>Timing Channels in Main Memory</vt:lpstr>
      <vt:lpstr>A Covert Channel Attack1</vt:lpstr>
      <vt:lpstr>Naïve Protection: Temporal Partitioning (TP)1</vt:lpstr>
      <vt:lpstr>Reducing Dead Time Overhead</vt:lpstr>
      <vt:lpstr>Secure Memory Scheduling: SecMC-NI</vt:lpstr>
      <vt:lpstr>Interleaving Requests that Access Different Banks</vt:lpstr>
      <vt:lpstr>Can We Do the Same for Ranks?</vt:lpstr>
      <vt:lpstr>Performance Evaluation</vt:lpstr>
      <vt:lpstr>Comparison with BTA</vt:lpstr>
      <vt:lpstr>Comparison with Spatial Partitioning</vt:lpstr>
      <vt:lpstr>Trade Security for Performance: SecMC-Bound</vt:lpstr>
      <vt:lpstr>Return Earlier than Worst-Case Time</vt:lpstr>
      <vt:lpstr>Limit the Information Leakage of Violations (1)</vt:lpstr>
      <vt:lpstr>Limit the Information Leakage of Violations (2)</vt:lpstr>
      <vt:lpstr>Performance under Different Limits</vt:lpstr>
      <vt:lpstr>Comparison with Previous Schemes</vt:lpstr>
      <vt:lpstr>Summary</vt:lpstr>
      <vt:lpstr>Backup Slides</vt:lpstr>
      <vt:lpstr>Square and Multiply Algorithm for RSA</vt:lpstr>
      <vt:lpstr>Optimization: Dynamic Tuning of b and d Values</vt:lpstr>
      <vt:lpstr>Dynamic Tuning of d Value</vt:lpstr>
      <vt:lpstr>Performance Evaluation</vt:lpstr>
      <vt:lpstr>SecMC-NI: Effect of Address Randomization</vt:lpstr>
      <vt:lpstr>Parameter Sweep for b and d (No Limit)</vt:lpstr>
      <vt:lpstr>Optimization: Avoiding Worst-Case Times</vt:lpstr>
      <vt:lpstr>Parameter Sweep for b and d (no limit)</vt:lpstr>
      <vt:lpstr>Performance under Different Limits</vt:lpstr>
      <vt:lpstr>Dynamic Tuning of d Value</vt:lpstr>
      <vt:lpstr>Comparison with Previous Schemes</vt:lpstr>
      <vt:lpstr>Combining SecMC-Bound with Partitioning</vt:lpstr>
    </vt:vector>
  </TitlesOfParts>
  <Company>CSL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WCET for Parallel Run-Time Monitoring</dc:title>
  <dc:creator>dlo</dc:creator>
  <cp:lastModifiedBy>Yao Wang</cp:lastModifiedBy>
  <cp:revision>4696</cp:revision>
  <cp:lastPrinted>2011-05-31T14:44:22Z</cp:lastPrinted>
  <dcterms:created xsi:type="dcterms:W3CDTF">2011-05-10T18:14:19Z</dcterms:created>
  <dcterms:modified xsi:type="dcterms:W3CDTF">2017-02-07T03:14:21Z</dcterms:modified>
</cp:coreProperties>
</file>