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notesSlides/notesSlide16.xml" ContentType="application/vnd.openxmlformats-officedocument.presentationml.notesSlide+xml"/>
  <Override PartName="/ppt/embeddings/oleObject1.bin" ContentType="application/vnd.openxmlformats-officedocument.oleObject"/>
  <Override PartName="/ppt/notesSlides/notesSlide17.xml" ContentType="application/vnd.openxmlformats-officedocument.presentationml.notesSlide+xml"/>
  <Override PartName="/ppt/charts/chart3.xml" ContentType="application/vnd.openxmlformats-officedocument.drawingml.chart+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charts/chart5.xml" ContentType="application/vnd.openxmlformats-officedocument.drawingml.chart+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5"/>
  </p:notesMasterIdLst>
  <p:handoutMasterIdLst>
    <p:handoutMasterId r:id="rId46"/>
  </p:handoutMasterIdLst>
  <p:sldIdLst>
    <p:sldId id="256" r:id="rId2"/>
    <p:sldId id="259" r:id="rId3"/>
    <p:sldId id="264" r:id="rId4"/>
    <p:sldId id="266" r:id="rId5"/>
    <p:sldId id="316" r:id="rId6"/>
    <p:sldId id="270" r:id="rId7"/>
    <p:sldId id="317" r:id="rId8"/>
    <p:sldId id="268" r:id="rId9"/>
    <p:sldId id="271" r:id="rId10"/>
    <p:sldId id="304" r:id="rId11"/>
    <p:sldId id="305" r:id="rId12"/>
    <p:sldId id="275" r:id="rId13"/>
    <p:sldId id="277" r:id="rId14"/>
    <p:sldId id="278" r:id="rId15"/>
    <p:sldId id="279" r:id="rId16"/>
    <p:sldId id="280" r:id="rId17"/>
    <p:sldId id="282" r:id="rId18"/>
    <p:sldId id="283" r:id="rId19"/>
    <p:sldId id="307" r:id="rId20"/>
    <p:sldId id="306" r:id="rId21"/>
    <p:sldId id="308" r:id="rId22"/>
    <p:sldId id="289" r:id="rId23"/>
    <p:sldId id="292" r:id="rId24"/>
    <p:sldId id="294" r:id="rId25"/>
    <p:sldId id="285" r:id="rId26"/>
    <p:sldId id="286" r:id="rId27"/>
    <p:sldId id="320" r:id="rId28"/>
    <p:sldId id="319" r:id="rId29"/>
    <p:sldId id="315" r:id="rId30"/>
    <p:sldId id="326" r:id="rId31"/>
    <p:sldId id="287" r:id="rId32"/>
    <p:sldId id="311" r:id="rId33"/>
    <p:sldId id="302" r:id="rId34"/>
    <p:sldId id="312" r:id="rId35"/>
    <p:sldId id="313" r:id="rId36"/>
    <p:sldId id="318" r:id="rId37"/>
    <p:sldId id="301" r:id="rId38"/>
    <p:sldId id="310" r:id="rId39"/>
    <p:sldId id="327" r:id="rId40"/>
    <p:sldId id="328" r:id="rId41"/>
    <p:sldId id="303" r:id="rId42"/>
    <p:sldId id="314" r:id="rId43"/>
    <p:sldId id="298" r:id="rId4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31B1B"/>
    <a:srgbClr val="ECC4C6"/>
    <a:srgbClr val="E09EA1"/>
    <a:srgbClr val="777777"/>
    <a:srgbClr val="F2F2E8"/>
    <a:srgbClr val="DD9598"/>
    <a:srgbClr val="F68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12" autoAdjust="0"/>
  </p:normalViewPr>
  <p:slideViewPr>
    <p:cSldViewPr snapToGrid="0">
      <p:cViewPr varScale="1">
        <p:scale>
          <a:sx n="77" d="100"/>
          <a:sy n="77" d="100"/>
        </p:scale>
        <p:origin x="-1584" y="-112"/>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68" y="-9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Sheet17.xlsx"/></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Y-Values</c:v>
                </c:pt>
              </c:strCache>
            </c:strRef>
          </c:tx>
          <c:xVal>
            <c:numRef>
              <c:f>Sheet1!$A$2:$A$57</c:f>
              <c:numCache>
                <c:formatCode>General</c:formatCode>
                <c:ptCount val="56"/>
                <c:pt idx="0">
                  <c:v>10000.0</c:v>
                </c:pt>
                <c:pt idx="1">
                  <c:v>12000.0</c:v>
                </c:pt>
                <c:pt idx="2">
                  <c:v>14000.0</c:v>
                </c:pt>
                <c:pt idx="3">
                  <c:v>16000.0</c:v>
                </c:pt>
                <c:pt idx="4">
                  <c:v>18000.0</c:v>
                </c:pt>
                <c:pt idx="5">
                  <c:v>20000.0</c:v>
                </c:pt>
                <c:pt idx="6">
                  <c:v>22000.0</c:v>
                </c:pt>
                <c:pt idx="7">
                  <c:v>24000.0</c:v>
                </c:pt>
                <c:pt idx="8">
                  <c:v>26000.0</c:v>
                </c:pt>
                <c:pt idx="9">
                  <c:v>28000.0</c:v>
                </c:pt>
                <c:pt idx="10">
                  <c:v>30000.0</c:v>
                </c:pt>
                <c:pt idx="11">
                  <c:v>32000.0</c:v>
                </c:pt>
                <c:pt idx="12">
                  <c:v>34000.0</c:v>
                </c:pt>
                <c:pt idx="13">
                  <c:v>36000.0</c:v>
                </c:pt>
                <c:pt idx="14">
                  <c:v>38000.0</c:v>
                </c:pt>
                <c:pt idx="15">
                  <c:v>40000.0</c:v>
                </c:pt>
                <c:pt idx="16">
                  <c:v>42000.0</c:v>
                </c:pt>
                <c:pt idx="17">
                  <c:v>44000.0</c:v>
                </c:pt>
                <c:pt idx="18">
                  <c:v>46000.0</c:v>
                </c:pt>
                <c:pt idx="19">
                  <c:v>48000.0</c:v>
                </c:pt>
                <c:pt idx="20">
                  <c:v>50000.0</c:v>
                </c:pt>
                <c:pt idx="21">
                  <c:v>52000.0</c:v>
                </c:pt>
                <c:pt idx="22">
                  <c:v>54000.0</c:v>
                </c:pt>
                <c:pt idx="23">
                  <c:v>56000.0</c:v>
                </c:pt>
                <c:pt idx="24">
                  <c:v>58000.0</c:v>
                </c:pt>
                <c:pt idx="25">
                  <c:v>60000.0</c:v>
                </c:pt>
                <c:pt idx="26">
                  <c:v>62000.0</c:v>
                </c:pt>
                <c:pt idx="27">
                  <c:v>64000.0</c:v>
                </c:pt>
                <c:pt idx="28">
                  <c:v>66000.0</c:v>
                </c:pt>
                <c:pt idx="29">
                  <c:v>68000.0</c:v>
                </c:pt>
                <c:pt idx="30">
                  <c:v>70000.0</c:v>
                </c:pt>
                <c:pt idx="31">
                  <c:v>72000.0</c:v>
                </c:pt>
                <c:pt idx="32">
                  <c:v>74000.0</c:v>
                </c:pt>
                <c:pt idx="33">
                  <c:v>76000.0</c:v>
                </c:pt>
                <c:pt idx="34">
                  <c:v>78000.0</c:v>
                </c:pt>
                <c:pt idx="35">
                  <c:v>80000.0</c:v>
                </c:pt>
                <c:pt idx="36">
                  <c:v>82000.0</c:v>
                </c:pt>
                <c:pt idx="37">
                  <c:v>84000.0</c:v>
                </c:pt>
                <c:pt idx="38">
                  <c:v>86000.0</c:v>
                </c:pt>
                <c:pt idx="39">
                  <c:v>88000.0</c:v>
                </c:pt>
                <c:pt idx="40">
                  <c:v>90000.0</c:v>
                </c:pt>
                <c:pt idx="41">
                  <c:v>92000.0</c:v>
                </c:pt>
                <c:pt idx="42">
                  <c:v>94000.0</c:v>
                </c:pt>
                <c:pt idx="43">
                  <c:v>96000.0</c:v>
                </c:pt>
                <c:pt idx="44">
                  <c:v>98000.0</c:v>
                </c:pt>
                <c:pt idx="45">
                  <c:v>100000.0</c:v>
                </c:pt>
                <c:pt idx="46">
                  <c:v>102000.0</c:v>
                </c:pt>
                <c:pt idx="47">
                  <c:v>104000.0</c:v>
                </c:pt>
                <c:pt idx="48">
                  <c:v>106000.0</c:v>
                </c:pt>
                <c:pt idx="49">
                  <c:v>108000.0</c:v>
                </c:pt>
                <c:pt idx="50">
                  <c:v>110000.0</c:v>
                </c:pt>
                <c:pt idx="51">
                  <c:v>112000.0</c:v>
                </c:pt>
                <c:pt idx="52">
                  <c:v>114000.0</c:v>
                </c:pt>
                <c:pt idx="53">
                  <c:v>116000.0</c:v>
                </c:pt>
                <c:pt idx="54">
                  <c:v>118000.0</c:v>
                </c:pt>
                <c:pt idx="55">
                  <c:v>120000.0</c:v>
                </c:pt>
              </c:numCache>
            </c:numRef>
          </c:xVal>
          <c:yVal>
            <c:numRef>
              <c:f>Sheet1!$B$2:$B$57</c:f>
              <c:numCache>
                <c:formatCode>General</c:formatCode>
                <c:ptCount val="56"/>
                <c:pt idx="0">
                  <c:v>360.0</c:v>
                </c:pt>
                <c:pt idx="1">
                  <c:v>380.0</c:v>
                </c:pt>
                <c:pt idx="2">
                  <c:v>410.0</c:v>
                </c:pt>
                <c:pt idx="3">
                  <c:v>410.0</c:v>
                </c:pt>
                <c:pt idx="4">
                  <c:v>410.0</c:v>
                </c:pt>
                <c:pt idx="5">
                  <c:v>750.0</c:v>
                </c:pt>
                <c:pt idx="6">
                  <c:v>750.0</c:v>
                </c:pt>
                <c:pt idx="7">
                  <c:v>750.0</c:v>
                </c:pt>
                <c:pt idx="8">
                  <c:v>750.0</c:v>
                </c:pt>
                <c:pt idx="9">
                  <c:v>750.0</c:v>
                </c:pt>
                <c:pt idx="10">
                  <c:v>750.0</c:v>
                </c:pt>
                <c:pt idx="11">
                  <c:v>750.0</c:v>
                </c:pt>
                <c:pt idx="12">
                  <c:v>750.0</c:v>
                </c:pt>
                <c:pt idx="13">
                  <c:v>750.0</c:v>
                </c:pt>
                <c:pt idx="14">
                  <c:v>750.0</c:v>
                </c:pt>
                <c:pt idx="15">
                  <c:v>750.0</c:v>
                </c:pt>
                <c:pt idx="16">
                  <c:v>750.0</c:v>
                </c:pt>
                <c:pt idx="17">
                  <c:v>720.0</c:v>
                </c:pt>
                <c:pt idx="18">
                  <c:v>690.0</c:v>
                </c:pt>
                <c:pt idx="19">
                  <c:v>650.0</c:v>
                </c:pt>
                <c:pt idx="20">
                  <c:v>550.0</c:v>
                </c:pt>
                <c:pt idx="21">
                  <c:v>450.0</c:v>
                </c:pt>
                <c:pt idx="22">
                  <c:v>360.0</c:v>
                </c:pt>
                <c:pt idx="23">
                  <c:v>330.0</c:v>
                </c:pt>
                <c:pt idx="24">
                  <c:v>330.0</c:v>
                </c:pt>
                <c:pt idx="25">
                  <c:v>330.0</c:v>
                </c:pt>
                <c:pt idx="26">
                  <c:v>330.0</c:v>
                </c:pt>
                <c:pt idx="27">
                  <c:v>330.0</c:v>
                </c:pt>
                <c:pt idx="28">
                  <c:v>440.0</c:v>
                </c:pt>
                <c:pt idx="29">
                  <c:v>550.0</c:v>
                </c:pt>
                <c:pt idx="30">
                  <c:v>550.0</c:v>
                </c:pt>
                <c:pt idx="31">
                  <c:v>550.0</c:v>
                </c:pt>
                <c:pt idx="32">
                  <c:v>550.0</c:v>
                </c:pt>
                <c:pt idx="33">
                  <c:v>550.0</c:v>
                </c:pt>
                <c:pt idx="34">
                  <c:v>550.0</c:v>
                </c:pt>
                <c:pt idx="35">
                  <c:v>475.0</c:v>
                </c:pt>
                <c:pt idx="36">
                  <c:v>400.0</c:v>
                </c:pt>
                <c:pt idx="37">
                  <c:v>380.0</c:v>
                </c:pt>
                <c:pt idx="38">
                  <c:v>360.0</c:v>
                </c:pt>
                <c:pt idx="39">
                  <c:v>345.0</c:v>
                </c:pt>
                <c:pt idx="40">
                  <c:v>330.0</c:v>
                </c:pt>
                <c:pt idx="41">
                  <c:v>350.0</c:v>
                </c:pt>
                <c:pt idx="42">
                  <c:v>380.0</c:v>
                </c:pt>
                <c:pt idx="43">
                  <c:v>390.0</c:v>
                </c:pt>
                <c:pt idx="44">
                  <c:v>400.0</c:v>
                </c:pt>
                <c:pt idx="45">
                  <c:v>360.0</c:v>
                </c:pt>
                <c:pt idx="46">
                  <c:v>350.0</c:v>
                </c:pt>
                <c:pt idx="47">
                  <c:v>400.0</c:v>
                </c:pt>
                <c:pt idx="48">
                  <c:v>450.0</c:v>
                </c:pt>
                <c:pt idx="49">
                  <c:v>500.0</c:v>
                </c:pt>
                <c:pt idx="50">
                  <c:v>540.0</c:v>
                </c:pt>
                <c:pt idx="51">
                  <c:v>540.0</c:v>
                </c:pt>
                <c:pt idx="52">
                  <c:v>540.0</c:v>
                </c:pt>
                <c:pt idx="53">
                  <c:v>540.0</c:v>
                </c:pt>
                <c:pt idx="54">
                  <c:v>540.0</c:v>
                </c:pt>
                <c:pt idx="55">
                  <c:v>480.0</c:v>
                </c:pt>
              </c:numCache>
            </c:numRef>
          </c:yVal>
          <c:smooth val="1"/>
        </c:ser>
        <c:dLbls>
          <c:showLegendKey val="0"/>
          <c:showVal val="0"/>
          <c:showCatName val="0"/>
          <c:showSerName val="0"/>
          <c:showPercent val="0"/>
          <c:showBubbleSize val="0"/>
        </c:dLbls>
        <c:axId val="2077351272"/>
        <c:axId val="2077356936"/>
      </c:scatterChart>
      <c:valAx>
        <c:axId val="2077351272"/>
        <c:scaling>
          <c:orientation val="minMax"/>
          <c:max val="120000.0"/>
        </c:scaling>
        <c:delete val="0"/>
        <c:axPos val="b"/>
        <c:title>
          <c:tx>
            <c:rich>
              <a:bodyPr/>
              <a:lstStyle/>
              <a:p>
                <a:pPr>
                  <a:defRPr/>
                </a:pPr>
                <a:r>
                  <a:rPr lang="en-US" altLang="en-US" dirty="0" smtClean="0"/>
                  <a:t>Time (cycle)</a:t>
                </a:r>
                <a:endParaRPr lang="en-US" altLang="en-US" dirty="0"/>
              </a:p>
            </c:rich>
          </c:tx>
          <c:layout/>
          <c:overlay val="0"/>
        </c:title>
        <c:numFmt formatCode="General" sourceLinked="1"/>
        <c:majorTickMark val="out"/>
        <c:minorTickMark val="none"/>
        <c:tickLblPos val="nextTo"/>
        <c:crossAx val="2077356936"/>
        <c:crosses val="autoZero"/>
        <c:crossBetween val="midCat"/>
      </c:valAx>
      <c:valAx>
        <c:axId val="2077356936"/>
        <c:scaling>
          <c:orientation val="minMax"/>
        </c:scaling>
        <c:delete val="0"/>
        <c:axPos val="l"/>
        <c:majorGridlines/>
        <c:title>
          <c:tx>
            <c:rich>
              <a:bodyPr rot="-5400000" vert="horz"/>
              <a:lstStyle/>
              <a:p>
                <a:pPr>
                  <a:defRPr/>
                </a:pPr>
                <a:r>
                  <a:rPr lang="en-US" altLang="en-US" dirty="0" smtClean="0"/>
                  <a:t>Memory Requests per </a:t>
                </a:r>
              </a:p>
              <a:p>
                <a:pPr>
                  <a:defRPr/>
                </a:pPr>
                <a:r>
                  <a:rPr lang="en-US" altLang="en-US" dirty="0" smtClean="0"/>
                  <a:t>5000 cycles</a:t>
                </a:r>
                <a:endParaRPr lang="en-US" altLang="en-US" dirty="0"/>
              </a:p>
            </c:rich>
          </c:tx>
          <c:layout/>
          <c:overlay val="0"/>
        </c:title>
        <c:numFmt formatCode="General" sourceLinked="1"/>
        <c:majorTickMark val="out"/>
        <c:minorTickMark val="none"/>
        <c:tickLblPos val="nextTo"/>
        <c:crossAx val="2077351272"/>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TP_Tw</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c:v>
                </c:pt>
                <c:pt idx="1">
                  <c:v>0.570135523</c:v>
                </c:pt>
                <c:pt idx="2">
                  <c:v>0.885078257</c:v>
                </c:pt>
                <c:pt idx="3">
                  <c:v>0.20685121</c:v>
                </c:pt>
                <c:pt idx="4">
                  <c:v>0.037161691</c:v>
                </c:pt>
                <c:pt idx="5">
                  <c:v>0.861434856</c:v>
                </c:pt>
                <c:pt idx="6">
                  <c:v>5.950607297</c:v>
                </c:pt>
                <c:pt idx="7">
                  <c:v>8.181716596</c:v>
                </c:pt>
                <c:pt idx="8">
                  <c:v>0.286789566</c:v>
                </c:pt>
                <c:pt idx="9">
                  <c:v>0.273858901</c:v>
                </c:pt>
                <c:pt idx="10">
                  <c:v>0.616032351</c:v>
                </c:pt>
              </c:numCache>
            </c:numRef>
          </c:val>
        </c:ser>
        <c:ser>
          <c:idx val="1"/>
          <c:order val="1"/>
          <c:tx>
            <c:strRef>
              <c:f>Sheet1!$C$1</c:f>
              <c:strCache>
                <c:ptCount val="1"/>
                <c:pt idx="0">
                  <c:v>TP_64</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c:v>
                </c:pt>
                <c:pt idx="1">
                  <c:v>0.58217756</c:v>
                </c:pt>
                <c:pt idx="2">
                  <c:v>0.779284891</c:v>
                </c:pt>
                <c:pt idx="3">
                  <c:v>0.203480246</c:v>
                </c:pt>
                <c:pt idx="4">
                  <c:v>0.049816204</c:v>
                </c:pt>
                <c:pt idx="5">
                  <c:v>1.154518231</c:v>
                </c:pt>
                <c:pt idx="6">
                  <c:v>6.234360724</c:v>
                </c:pt>
                <c:pt idx="7">
                  <c:v>5.355632733</c:v>
                </c:pt>
                <c:pt idx="8">
                  <c:v>0.360784192</c:v>
                </c:pt>
                <c:pt idx="9">
                  <c:v>0.195826216</c:v>
                </c:pt>
                <c:pt idx="10">
                  <c:v>0.614668159</c:v>
                </c:pt>
              </c:numCache>
            </c:numRef>
          </c:val>
        </c:ser>
        <c:ser>
          <c:idx val="2"/>
          <c:order val="2"/>
          <c:tx>
            <c:strRef>
              <c:f>Sheet1!$D$1</c:f>
              <c:strCache>
                <c:ptCount val="1"/>
                <c:pt idx="0">
                  <c:v>TP_128</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c:v>
                </c:pt>
                <c:pt idx="1">
                  <c:v>0.722495631</c:v>
                </c:pt>
                <c:pt idx="2">
                  <c:v>1.09241499</c:v>
                </c:pt>
                <c:pt idx="3">
                  <c:v>0.358697314</c:v>
                </c:pt>
                <c:pt idx="4">
                  <c:v>0.063670372</c:v>
                </c:pt>
                <c:pt idx="5">
                  <c:v>1.258848214</c:v>
                </c:pt>
                <c:pt idx="6">
                  <c:v>8.278262895</c:v>
                </c:pt>
                <c:pt idx="7">
                  <c:v>11.65342515</c:v>
                </c:pt>
                <c:pt idx="8">
                  <c:v>0.421114373</c:v>
                </c:pt>
                <c:pt idx="9">
                  <c:v>0.24681109</c:v>
                </c:pt>
                <c:pt idx="10">
                  <c:v>0.848316081</c:v>
                </c:pt>
              </c:numCache>
            </c:numRef>
          </c:val>
        </c:ser>
        <c:ser>
          <c:idx val="3"/>
          <c:order val="3"/>
          <c:tx>
            <c:strRef>
              <c:f>Sheet1!$E$1</c:f>
              <c:strCache>
                <c:ptCount val="1"/>
                <c:pt idx="0">
                  <c:v>TP_512</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Sheet1!$E$2:$E$12</c:f>
              <c:numCache>
                <c:formatCode>General</c:formatCode>
                <c:ptCount val="11"/>
                <c:pt idx="0">
                  <c:v>0.0</c:v>
                </c:pt>
                <c:pt idx="1">
                  <c:v>1.759346321</c:v>
                </c:pt>
                <c:pt idx="2">
                  <c:v>2.30739691</c:v>
                </c:pt>
                <c:pt idx="3">
                  <c:v>0.461266677</c:v>
                </c:pt>
                <c:pt idx="4">
                  <c:v>0.095906676</c:v>
                </c:pt>
                <c:pt idx="5">
                  <c:v>1.45771286</c:v>
                </c:pt>
                <c:pt idx="6">
                  <c:v>12.63092749</c:v>
                </c:pt>
                <c:pt idx="7">
                  <c:v>16.33201289</c:v>
                </c:pt>
                <c:pt idx="8">
                  <c:v>0.87578619</c:v>
                </c:pt>
                <c:pt idx="9">
                  <c:v>0.471034656</c:v>
                </c:pt>
                <c:pt idx="10">
                  <c:v>1.411768887</c:v>
                </c:pt>
              </c:numCache>
            </c:numRef>
          </c:val>
        </c:ser>
        <c:dLbls>
          <c:showLegendKey val="0"/>
          <c:showVal val="0"/>
          <c:showCatName val="0"/>
          <c:showSerName val="0"/>
          <c:showPercent val="0"/>
          <c:showBubbleSize val="0"/>
        </c:dLbls>
        <c:gapWidth val="150"/>
        <c:axId val="2101529096"/>
        <c:axId val="2101574296"/>
      </c:barChart>
      <c:catAx>
        <c:axId val="2101529096"/>
        <c:scaling>
          <c:orientation val="minMax"/>
        </c:scaling>
        <c:delete val="0"/>
        <c:axPos val="b"/>
        <c:majorTickMark val="out"/>
        <c:minorTickMark val="none"/>
        <c:tickLblPos val="nextTo"/>
        <c:crossAx val="2101574296"/>
        <c:crosses val="autoZero"/>
        <c:auto val="1"/>
        <c:lblAlgn val="ctr"/>
        <c:lblOffset val="100"/>
        <c:noMultiLvlLbl val="0"/>
      </c:catAx>
      <c:valAx>
        <c:axId val="2101574296"/>
        <c:scaling>
          <c:orientation val="minMax"/>
        </c:scaling>
        <c:delete val="0"/>
        <c:axPos val="l"/>
        <c:majorGridlines/>
        <c:title>
          <c:tx>
            <c:rich>
              <a:bodyPr rot="-5400000" vert="horz"/>
              <a:lstStyle/>
              <a:p>
                <a:pPr>
                  <a:defRPr/>
                </a:pPr>
                <a:r>
                  <a:rPr lang="en-US"/>
                  <a:t>Normalized Slowdown (%)</a:t>
                </a:r>
              </a:p>
            </c:rich>
          </c:tx>
          <c:layout/>
          <c:overlay val="0"/>
        </c:title>
        <c:numFmt formatCode="General" sourceLinked="1"/>
        <c:majorTickMark val="out"/>
        <c:minorTickMark val="none"/>
        <c:tickLblPos val="nextTo"/>
        <c:crossAx val="2101529096"/>
        <c:crosses val="autoZero"/>
        <c:crossBetween val="between"/>
      </c:valAx>
    </c:plotArea>
    <c:legend>
      <c:legendPos val="r"/>
      <c:layout>
        <c:manualLayout>
          <c:xMode val="edge"/>
          <c:yMode val="edge"/>
          <c:x val="0.857167743471058"/>
          <c:y val="0.0933616747242569"/>
          <c:w val="0.13288891011528"/>
          <c:h val="0.36850185274917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0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c:v>
                </c:pt>
                <c:pt idx="1">
                  <c:v>9.48933031</c:v>
                </c:pt>
                <c:pt idx="2">
                  <c:v>2.060727904</c:v>
                </c:pt>
                <c:pt idx="3">
                  <c:v>2.915874281</c:v>
                </c:pt>
                <c:pt idx="4">
                  <c:v>0.771711723</c:v>
                </c:pt>
                <c:pt idx="5">
                  <c:v>5.273174381</c:v>
                </c:pt>
                <c:pt idx="6">
                  <c:v>5.363460812999985</c:v>
                </c:pt>
                <c:pt idx="7">
                  <c:v>32.64352677</c:v>
                </c:pt>
                <c:pt idx="8">
                  <c:v>0.442000509</c:v>
                </c:pt>
                <c:pt idx="9">
                  <c:v>10.39113398</c:v>
                </c:pt>
                <c:pt idx="10">
                  <c:v>3.851707942</c:v>
                </c:pt>
              </c:numCache>
            </c:numRef>
          </c:val>
        </c:ser>
        <c:ser>
          <c:idx val="1"/>
          <c:order val="1"/>
          <c:tx>
            <c:strRef>
              <c:f>Sheet1!$C$1</c:f>
              <c:strCache>
                <c:ptCount val="1"/>
                <c:pt idx="0">
                  <c:v>1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c:v>
                </c:pt>
                <c:pt idx="1">
                  <c:v>4.346041797</c:v>
                </c:pt>
                <c:pt idx="2">
                  <c:v>1.43858105</c:v>
                </c:pt>
                <c:pt idx="3">
                  <c:v>0.948568986</c:v>
                </c:pt>
                <c:pt idx="4">
                  <c:v>0.242623868</c:v>
                </c:pt>
                <c:pt idx="5">
                  <c:v>3.836496554</c:v>
                </c:pt>
                <c:pt idx="6">
                  <c:v>5.759883939999995</c:v>
                </c:pt>
                <c:pt idx="7">
                  <c:v>16.65973407</c:v>
                </c:pt>
                <c:pt idx="8">
                  <c:v>0.412373569</c:v>
                </c:pt>
                <c:pt idx="9">
                  <c:v>3.420837204</c:v>
                </c:pt>
                <c:pt idx="10">
                  <c:v>2.085808829999999</c:v>
                </c:pt>
              </c:numCache>
            </c:numRef>
          </c:val>
        </c:ser>
        <c:ser>
          <c:idx val="2"/>
          <c:order val="2"/>
          <c:tx>
            <c:strRef>
              <c:f>Sheet1!$D$1</c:f>
              <c:strCache>
                <c:ptCount val="1"/>
                <c:pt idx="0">
                  <c:v>2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c:v>
                </c:pt>
                <c:pt idx="1">
                  <c:v>2.011160102</c:v>
                </c:pt>
                <c:pt idx="2">
                  <c:v>1.093780177</c:v>
                </c:pt>
                <c:pt idx="3">
                  <c:v>0.415084071</c:v>
                </c:pt>
                <c:pt idx="4">
                  <c:v>0.095089766</c:v>
                </c:pt>
                <c:pt idx="5">
                  <c:v>2.509868778</c:v>
                </c:pt>
                <c:pt idx="6">
                  <c:v>6.005586146999977</c:v>
                </c:pt>
                <c:pt idx="7">
                  <c:v>10.67132717</c:v>
                </c:pt>
                <c:pt idx="8">
                  <c:v>0.387450704</c:v>
                </c:pt>
                <c:pt idx="9">
                  <c:v>0.688458323</c:v>
                </c:pt>
                <c:pt idx="10">
                  <c:v>1.157344983</c:v>
                </c:pt>
              </c:numCache>
            </c:numRef>
          </c:val>
        </c:ser>
        <c:ser>
          <c:idx val="3"/>
          <c:order val="3"/>
          <c:tx>
            <c:strRef>
              <c:f>Sheet1!$E$1</c:f>
              <c:strCache>
                <c:ptCount val="1"/>
                <c:pt idx="0">
                  <c:v>4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Sheet1!$E$2:$E$12</c:f>
              <c:numCache>
                <c:formatCode>General</c:formatCode>
                <c:ptCount val="11"/>
                <c:pt idx="0">
                  <c:v>0.0</c:v>
                </c:pt>
                <c:pt idx="1">
                  <c:v>0.58217756</c:v>
                </c:pt>
                <c:pt idx="2">
                  <c:v>0.779284891</c:v>
                </c:pt>
                <c:pt idx="3">
                  <c:v>0.203480246</c:v>
                </c:pt>
                <c:pt idx="4">
                  <c:v>0.049816204</c:v>
                </c:pt>
                <c:pt idx="5">
                  <c:v>1.154518231</c:v>
                </c:pt>
                <c:pt idx="6">
                  <c:v>6.234360724</c:v>
                </c:pt>
                <c:pt idx="7">
                  <c:v>5.355632733</c:v>
                </c:pt>
                <c:pt idx="8">
                  <c:v>0.360784192</c:v>
                </c:pt>
                <c:pt idx="9">
                  <c:v>0.195826216</c:v>
                </c:pt>
                <c:pt idx="10">
                  <c:v>0.614668159</c:v>
                </c:pt>
              </c:numCache>
            </c:numRef>
          </c:val>
        </c:ser>
        <c:dLbls>
          <c:showLegendKey val="0"/>
          <c:showVal val="0"/>
          <c:showCatName val="0"/>
          <c:showSerName val="0"/>
          <c:showPercent val="0"/>
          <c:showBubbleSize val="0"/>
        </c:dLbls>
        <c:gapWidth val="150"/>
        <c:axId val="2101492280"/>
        <c:axId val="2101495144"/>
      </c:barChart>
      <c:catAx>
        <c:axId val="2101492280"/>
        <c:scaling>
          <c:orientation val="minMax"/>
        </c:scaling>
        <c:delete val="0"/>
        <c:axPos val="b"/>
        <c:majorTickMark val="out"/>
        <c:minorTickMark val="none"/>
        <c:tickLblPos val="nextTo"/>
        <c:crossAx val="2101495144"/>
        <c:crosses val="autoZero"/>
        <c:auto val="1"/>
        <c:lblAlgn val="ctr"/>
        <c:lblOffset val="100"/>
        <c:noMultiLvlLbl val="0"/>
      </c:catAx>
      <c:valAx>
        <c:axId val="2101495144"/>
        <c:scaling>
          <c:orientation val="minMax"/>
        </c:scaling>
        <c:delete val="0"/>
        <c:axPos val="l"/>
        <c:majorGridlines/>
        <c:title>
          <c:tx>
            <c:rich>
              <a:bodyPr rot="-5400000" vert="horz"/>
              <a:lstStyle/>
              <a:p>
                <a:pPr>
                  <a:defRPr/>
                </a:pPr>
                <a:r>
                  <a:rPr lang="en-US"/>
                  <a:t>Normalized Slowdown (%)</a:t>
                </a:r>
              </a:p>
            </c:rich>
          </c:tx>
          <c:layout/>
          <c:overlay val="0"/>
        </c:title>
        <c:numFmt formatCode="General" sourceLinked="1"/>
        <c:majorTickMark val="out"/>
        <c:minorTickMark val="none"/>
        <c:tickLblPos val="nextTo"/>
        <c:crossAx val="2101492280"/>
        <c:crosses val="autoZero"/>
        <c:crossBetween val="between"/>
      </c:valAx>
    </c:plotArea>
    <c:legend>
      <c:legendPos val="r"/>
      <c:layout>
        <c:manualLayout>
          <c:xMode val="edge"/>
          <c:yMode val="edge"/>
          <c:x val="0.857167743471058"/>
          <c:y val="0.0933616747242569"/>
          <c:w val="0.13288891011528"/>
          <c:h val="0.36850185274917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0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0.020434685</c:v>
                </c:pt>
                <c:pt idx="1">
                  <c:v>6.275475606999986</c:v>
                </c:pt>
                <c:pt idx="2">
                  <c:v>2.069766498</c:v>
                </c:pt>
                <c:pt idx="3">
                  <c:v>2.853994496</c:v>
                </c:pt>
                <c:pt idx="4">
                  <c:v>0.659492906</c:v>
                </c:pt>
                <c:pt idx="5">
                  <c:v>5.158360147999995</c:v>
                </c:pt>
                <c:pt idx="6">
                  <c:v>5.286043232</c:v>
                </c:pt>
                <c:pt idx="7">
                  <c:v>25.90816837</c:v>
                </c:pt>
                <c:pt idx="8">
                  <c:v>0.449183668</c:v>
                </c:pt>
                <c:pt idx="9">
                  <c:v>9.555172299</c:v>
                </c:pt>
                <c:pt idx="10">
                  <c:v>2.079859876</c:v>
                </c:pt>
              </c:numCache>
            </c:numRef>
          </c:val>
        </c:ser>
        <c:ser>
          <c:idx val="1"/>
          <c:order val="1"/>
          <c:tx>
            <c:strRef>
              <c:f>Sheet1!$C$1</c:f>
              <c:strCache>
                <c:ptCount val="1"/>
                <c:pt idx="0">
                  <c:v>1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0.000842249</c:v>
                </c:pt>
                <c:pt idx="1">
                  <c:v>3.151335385</c:v>
                </c:pt>
                <c:pt idx="2">
                  <c:v>1.539343906</c:v>
                </c:pt>
                <c:pt idx="3">
                  <c:v>0.914355841</c:v>
                </c:pt>
                <c:pt idx="4">
                  <c:v>0.128971765</c:v>
                </c:pt>
                <c:pt idx="5">
                  <c:v>4.224809897999981</c:v>
                </c:pt>
                <c:pt idx="6">
                  <c:v>5.0038701</c:v>
                </c:pt>
                <c:pt idx="7">
                  <c:v>14.4314532</c:v>
                </c:pt>
                <c:pt idx="8">
                  <c:v>0.439893583</c:v>
                </c:pt>
                <c:pt idx="9">
                  <c:v>3.45724577</c:v>
                </c:pt>
                <c:pt idx="10">
                  <c:v>0.860871206</c:v>
                </c:pt>
              </c:numCache>
            </c:numRef>
          </c:val>
        </c:ser>
        <c:ser>
          <c:idx val="2"/>
          <c:order val="2"/>
          <c:tx>
            <c:strRef>
              <c:f>Sheet1!$D$1</c:f>
              <c:strCache>
                <c:ptCount val="1"/>
                <c:pt idx="0">
                  <c:v>2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0.043619114</c:v>
                </c:pt>
                <c:pt idx="1">
                  <c:v>1.563463777</c:v>
                </c:pt>
                <c:pt idx="2">
                  <c:v>1.170979812</c:v>
                </c:pt>
                <c:pt idx="3">
                  <c:v>0.371991475</c:v>
                </c:pt>
                <c:pt idx="4">
                  <c:v>0.039821143</c:v>
                </c:pt>
                <c:pt idx="5">
                  <c:v>2.425499985</c:v>
                </c:pt>
                <c:pt idx="6">
                  <c:v>4.921907274999985</c:v>
                </c:pt>
                <c:pt idx="7">
                  <c:v>10.58983922</c:v>
                </c:pt>
                <c:pt idx="8">
                  <c:v>0.425514547</c:v>
                </c:pt>
                <c:pt idx="9">
                  <c:v>0.542273343</c:v>
                </c:pt>
                <c:pt idx="10">
                  <c:v>0.714153801</c:v>
                </c:pt>
              </c:numCache>
            </c:numRef>
          </c:val>
        </c:ser>
        <c:ser>
          <c:idx val="3"/>
          <c:order val="3"/>
          <c:tx>
            <c:strRef>
              <c:f>Sheet1!$E$1</c:f>
              <c:strCache>
                <c:ptCount val="1"/>
                <c:pt idx="0">
                  <c:v>4 MB</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Sheet1!$E$2:$E$12</c:f>
              <c:numCache>
                <c:formatCode>General</c:formatCode>
                <c:ptCount val="11"/>
                <c:pt idx="0">
                  <c:v>0.04133262</c:v>
                </c:pt>
                <c:pt idx="1">
                  <c:v>0.566559594</c:v>
                </c:pt>
                <c:pt idx="2">
                  <c:v>0.869575142</c:v>
                </c:pt>
                <c:pt idx="3">
                  <c:v>0.180061951</c:v>
                </c:pt>
                <c:pt idx="4">
                  <c:v>0.017576127</c:v>
                </c:pt>
                <c:pt idx="5">
                  <c:v>1.257294603</c:v>
                </c:pt>
                <c:pt idx="6">
                  <c:v>4.758619332</c:v>
                </c:pt>
                <c:pt idx="7">
                  <c:v>5.880457577999973</c:v>
                </c:pt>
                <c:pt idx="8">
                  <c:v>0.398996142</c:v>
                </c:pt>
                <c:pt idx="9">
                  <c:v>0.113317447</c:v>
                </c:pt>
                <c:pt idx="10">
                  <c:v>0.39909707</c:v>
                </c:pt>
              </c:numCache>
            </c:numRef>
          </c:val>
        </c:ser>
        <c:dLbls>
          <c:showLegendKey val="0"/>
          <c:showVal val="0"/>
          <c:showCatName val="0"/>
          <c:showSerName val="0"/>
          <c:showPercent val="0"/>
          <c:showBubbleSize val="0"/>
        </c:dLbls>
        <c:gapWidth val="150"/>
        <c:axId val="2101475768"/>
        <c:axId val="2101478888"/>
      </c:barChart>
      <c:catAx>
        <c:axId val="2101475768"/>
        <c:scaling>
          <c:orientation val="minMax"/>
        </c:scaling>
        <c:delete val="0"/>
        <c:axPos val="b"/>
        <c:majorTickMark val="out"/>
        <c:minorTickMark val="none"/>
        <c:tickLblPos val="nextTo"/>
        <c:crossAx val="2101478888"/>
        <c:crosses val="autoZero"/>
        <c:auto val="1"/>
        <c:lblAlgn val="ctr"/>
        <c:lblOffset val="100"/>
        <c:noMultiLvlLbl val="0"/>
      </c:catAx>
      <c:valAx>
        <c:axId val="2101478888"/>
        <c:scaling>
          <c:orientation val="minMax"/>
        </c:scaling>
        <c:delete val="0"/>
        <c:axPos val="l"/>
        <c:majorGridlines/>
        <c:title>
          <c:tx>
            <c:rich>
              <a:bodyPr rot="-5400000" vert="horz"/>
              <a:lstStyle/>
              <a:p>
                <a:pPr>
                  <a:defRPr/>
                </a:pPr>
                <a:r>
                  <a:rPr lang="en-US"/>
                  <a:t>Normalized Slowdown (%)</a:t>
                </a:r>
              </a:p>
            </c:rich>
          </c:tx>
          <c:layout/>
          <c:overlay val="0"/>
        </c:title>
        <c:numFmt formatCode="General" sourceLinked="1"/>
        <c:majorTickMark val="out"/>
        <c:minorTickMark val="none"/>
        <c:tickLblPos val="nextTo"/>
        <c:crossAx val="2101475768"/>
        <c:crosses val="autoZero"/>
        <c:crossBetween val="between"/>
      </c:valAx>
    </c:plotArea>
    <c:legend>
      <c:legendPos val="r"/>
      <c:layout>
        <c:manualLayout>
          <c:xMode val="edge"/>
          <c:yMode val="edge"/>
          <c:x val="0.857167743471058"/>
          <c:y val="0.0933616747242569"/>
          <c:w val="0.13288891011528"/>
          <c:h val="0.36850185274917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c:v>
                </c:pt>
                <c:pt idx="1">
                  <c:v>0.58217756</c:v>
                </c:pt>
                <c:pt idx="2">
                  <c:v>0.779284891</c:v>
                </c:pt>
                <c:pt idx="3">
                  <c:v>0.203480246</c:v>
                </c:pt>
                <c:pt idx="4">
                  <c:v>0.049816204</c:v>
                </c:pt>
                <c:pt idx="5">
                  <c:v>1.154518231</c:v>
                </c:pt>
                <c:pt idx="6">
                  <c:v>6.234360724</c:v>
                </c:pt>
                <c:pt idx="7">
                  <c:v>5.355632733</c:v>
                </c:pt>
                <c:pt idx="8">
                  <c:v>0.360784192</c:v>
                </c:pt>
                <c:pt idx="9">
                  <c:v>0.195826216</c:v>
                </c:pt>
                <c:pt idx="10">
                  <c:v>0.614668158572961</c:v>
                </c:pt>
              </c:numCache>
            </c:numRef>
          </c:val>
        </c:ser>
        <c:ser>
          <c:idx val="1"/>
          <c:order val="1"/>
          <c:tx>
            <c:strRef>
              <c:f>Sheet1!$C$1</c:f>
              <c:strCache>
                <c:ptCount val="1"/>
                <c:pt idx="0">
                  <c:v>3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c:v>
                </c:pt>
                <c:pt idx="1">
                  <c:v>2.627060977</c:v>
                </c:pt>
                <c:pt idx="2">
                  <c:v>1.494946273</c:v>
                </c:pt>
                <c:pt idx="3">
                  <c:v>0.701808991</c:v>
                </c:pt>
                <c:pt idx="4">
                  <c:v>0.273934288</c:v>
                </c:pt>
                <c:pt idx="5">
                  <c:v>2.801970242</c:v>
                </c:pt>
                <c:pt idx="6">
                  <c:v>7.64871269</c:v>
                </c:pt>
                <c:pt idx="7">
                  <c:v>13.29645782</c:v>
                </c:pt>
                <c:pt idx="8">
                  <c:v>0.606881328</c:v>
                </c:pt>
                <c:pt idx="9">
                  <c:v>0.641840567</c:v>
                </c:pt>
                <c:pt idx="10">
                  <c:v>1.63567779700218</c:v>
                </c:pt>
              </c:numCache>
            </c:numRef>
          </c:val>
        </c:ser>
        <c:ser>
          <c:idx val="2"/>
          <c:order val="2"/>
          <c:tx>
            <c:strRef>
              <c:f>Sheet1!$D$1</c:f>
              <c:strCache>
                <c:ptCount val="1"/>
                <c:pt idx="0">
                  <c:v>4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c:v>
                </c:pt>
                <c:pt idx="1">
                  <c:v>5.874360556999997</c:v>
                </c:pt>
                <c:pt idx="2">
                  <c:v>2.466996643</c:v>
                </c:pt>
                <c:pt idx="3">
                  <c:v>1.420279667</c:v>
                </c:pt>
                <c:pt idx="4">
                  <c:v>0.501543542</c:v>
                </c:pt>
                <c:pt idx="5">
                  <c:v>4.453105836999997</c:v>
                </c:pt>
                <c:pt idx="6">
                  <c:v>13.312228124</c:v>
                </c:pt>
                <c:pt idx="7">
                  <c:v>26.700090621</c:v>
                </c:pt>
                <c:pt idx="8">
                  <c:v>0.814661959</c:v>
                </c:pt>
                <c:pt idx="9">
                  <c:v>1.159547106</c:v>
                </c:pt>
                <c:pt idx="10">
                  <c:v>2.920043587077536</c:v>
                </c:pt>
              </c:numCache>
            </c:numRef>
          </c:val>
        </c:ser>
        <c:dLbls>
          <c:showLegendKey val="0"/>
          <c:showVal val="0"/>
          <c:showCatName val="0"/>
          <c:showSerName val="0"/>
          <c:showPercent val="0"/>
          <c:showBubbleSize val="0"/>
        </c:dLbls>
        <c:gapWidth val="150"/>
        <c:axId val="2098722328"/>
        <c:axId val="2098725304"/>
      </c:barChart>
      <c:catAx>
        <c:axId val="2098722328"/>
        <c:scaling>
          <c:orientation val="minMax"/>
        </c:scaling>
        <c:delete val="0"/>
        <c:axPos val="b"/>
        <c:majorTickMark val="out"/>
        <c:minorTickMark val="none"/>
        <c:tickLblPos val="nextTo"/>
        <c:crossAx val="2098725304"/>
        <c:crosses val="autoZero"/>
        <c:auto val="1"/>
        <c:lblAlgn val="ctr"/>
        <c:lblOffset val="100"/>
        <c:noMultiLvlLbl val="0"/>
      </c:catAx>
      <c:valAx>
        <c:axId val="2098725304"/>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098722328"/>
        <c:crosses val="autoZero"/>
        <c:crossBetween val="between"/>
      </c:valAx>
    </c:plotArea>
    <c:legend>
      <c:legendPos val="r"/>
      <c:layout>
        <c:manualLayout>
          <c:xMode val="edge"/>
          <c:yMode val="edge"/>
          <c:x val="0.834039199961116"/>
          <c:y val="0.0914325601878232"/>
          <c:w val="0.156701540779625"/>
          <c:h val="0.32205537179234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0.04133262</c:v>
                </c:pt>
                <c:pt idx="1">
                  <c:v>0.566559594</c:v>
                </c:pt>
                <c:pt idx="2">
                  <c:v>0.869575142</c:v>
                </c:pt>
                <c:pt idx="3">
                  <c:v>0.180061951</c:v>
                </c:pt>
                <c:pt idx="4">
                  <c:v>0.017576127</c:v>
                </c:pt>
                <c:pt idx="5">
                  <c:v>1.257294603</c:v>
                </c:pt>
                <c:pt idx="6">
                  <c:v>4.758619332</c:v>
                </c:pt>
                <c:pt idx="7">
                  <c:v>5.880457577999997</c:v>
                </c:pt>
                <c:pt idx="8">
                  <c:v>0.398996142</c:v>
                </c:pt>
                <c:pt idx="9">
                  <c:v>0.113317447</c:v>
                </c:pt>
                <c:pt idx="10">
                  <c:v>0.399097070413641</c:v>
                </c:pt>
              </c:numCache>
            </c:numRef>
          </c:val>
        </c:ser>
        <c:ser>
          <c:idx val="1"/>
          <c:order val="1"/>
          <c:tx>
            <c:strRef>
              <c:f>Sheet1!$C$1</c:f>
              <c:strCache>
                <c:ptCount val="1"/>
                <c:pt idx="0">
                  <c:v>3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0.025915444</c:v>
                </c:pt>
                <c:pt idx="1">
                  <c:v>1.229228115</c:v>
                </c:pt>
                <c:pt idx="2">
                  <c:v>1.410101863</c:v>
                </c:pt>
                <c:pt idx="3">
                  <c:v>0.429704854</c:v>
                </c:pt>
                <c:pt idx="4">
                  <c:v>0.036555837</c:v>
                </c:pt>
                <c:pt idx="5">
                  <c:v>2.06286022</c:v>
                </c:pt>
                <c:pt idx="6">
                  <c:v>8.012764884</c:v>
                </c:pt>
                <c:pt idx="7">
                  <c:v>13.08151157</c:v>
                </c:pt>
                <c:pt idx="8">
                  <c:v>0.657603227</c:v>
                </c:pt>
                <c:pt idx="9">
                  <c:v>0.211658889</c:v>
                </c:pt>
                <c:pt idx="10">
                  <c:v>0.680311667859465</c:v>
                </c:pt>
              </c:numCache>
            </c:numRef>
          </c:val>
        </c:ser>
        <c:ser>
          <c:idx val="2"/>
          <c:order val="2"/>
          <c:tx>
            <c:strRef>
              <c:f>Sheet1!$D$1</c:f>
              <c:strCache>
                <c:ptCount val="1"/>
                <c:pt idx="0">
                  <c:v>4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0.034289616</c:v>
                </c:pt>
                <c:pt idx="1">
                  <c:v>2.328293531</c:v>
                </c:pt>
                <c:pt idx="2">
                  <c:v>2.610880246</c:v>
                </c:pt>
                <c:pt idx="3">
                  <c:v>0.860263332</c:v>
                </c:pt>
                <c:pt idx="4">
                  <c:v>0.076782522</c:v>
                </c:pt>
                <c:pt idx="5">
                  <c:v>4.140547682</c:v>
                </c:pt>
                <c:pt idx="6">
                  <c:v>11.28088421</c:v>
                </c:pt>
                <c:pt idx="7">
                  <c:v>24.47119372</c:v>
                </c:pt>
                <c:pt idx="8">
                  <c:v>1.074873633</c:v>
                </c:pt>
                <c:pt idx="9">
                  <c:v>0.851409222</c:v>
                </c:pt>
                <c:pt idx="10">
                  <c:v>1.305699667914781</c:v>
                </c:pt>
              </c:numCache>
            </c:numRef>
          </c:val>
        </c:ser>
        <c:dLbls>
          <c:showLegendKey val="0"/>
          <c:showVal val="0"/>
          <c:showCatName val="0"/>
          <c:showSerName val="0"/>
          <c:showPercent val="0"/>
          <c:showBubbleSize val="0"/>
        </c:dLbls>
        <c:gapWidth val="150"/>
        <c:axId val="2101445960"/>
        <c:axId val="2101448904"/>
      </c:barChart>
      <c:catAx>
        <c:axId val="2101445960"/>
        <c:scaling>
          <c:orientation val="minMax"/>
        </c:scaling>
        <c:delete val="0"/>
        <c:axPos val="b"/>
        <c:majorTickMark val="out"/>
        <c:minorTickMark val="none"/>
        <c:tickLblPos val="nextTo"/>
        <c:crossAx val="2101448904"/>
        <c:crosses val="autoZero"/>
        <c:auto val="1"/>
        <c:lblAlgn val="ctr"/>
        <c:lblOffset val="100"/>
        <c:noMultiLvlLbl val="0"/>
      </c:catAx>
      <c:valAx>
        <c:axId val="2101448904"/>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445960"/>
        <c:crosses val="autoZero"/>
        <c:crossBetween val="between"/>
      </c:valAx>
    </c:plotArea>
    <c:legend>
      <c:legendPos val="r"/>
      <c:layout>
        <c:manualLayout>
          <c:xMode val="edge"/>
          <c:yMode val="edge"/>
          <c:x val="0.834039199961116"/>
          <c:y val="0.085931754346428"/>
          <c:w val="0.156701540779625"/>
          <c:h val="0.290624742347373"/>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9.0135E-5</c:v>
                </c:pt>
                <c:pt idx="1">
                  <c:v>0.329004231</c:v>
                </c:pt>
                <c:pt idx="2">
                  <c:v>0.472397145</c:v>
                </c:pt>
                <c:pt idx="3">
                  <c:v>0.132066639</c:v>
                </c:pt>
                <c:pt idx="4">
                  <c:v>0.021536714</c:v>
                </c:pt>
                <c:pt idx="5">
                  <c:v>0.361743739</c:v>
                </c:pt>
                <c:pt idx="6">
                  <c:v>3.183519447</c:v>
                </c:pt>
                <c:pt idx="7">
                  <c:v>3.82006915</c:v>
                </c:pt>
                <c:pt idx="8">
                  <c:v>0.316733863</c:v>
                </c:pt>
                <c:pt idx="9">
                  <c:v>0.110076985</c:v>
                </c:pt>
                <c:pt idx="10">
                  <c:v>0.150874052419726</c:v>
                </c:pt>
              </c:numCache>
            </c:numRef>
          </c:val>
        </c:ser>
        <c:ser>
          <c:idx val="1"/>
          <c:order val="1"/>
          <c:tx>
            <c:strRef>
              <c:f>Sheet1!$C$1</c:f>
              <c:strCache>
                <c:ptCount val="1"/>
                <c:pt idx="0">
                  <c:v>3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1.161E-6</c:v>
                </c:pt>
                <c:pt idx="1">
                  <c:v>2.15173597</c:v>
                </c:pt>
                <c:pt idx="2">
                  <c:v>1.047844718</c:v>
                </c:pt>
                <c:pt idx="3">
                  <c:v>0.60710999</c:v>
                </c:pt>
                <c:pt idx="4">
                  <c:v>0.172307357</c:v>
                </c:pt>
                <c:pt idx="5">
                  <c:v>1.491991746</c:v>
                </c:pt>
                <c:pt idx="6">
                  <c:v>6.365870242999997</c:v>
                </c:pt>
                <c:pt idx="7">
                  <c:v>12.55741884</c:v>
                </c:pt>
                <c:pt idx="8">
                  <c:v>0.305574434</c:v>
                </c:pt>
                <c:pt idx="9">
                  <c:v>0.428383827</c:v>
                </c:pt>
                <c:pt idx="10">
                  <c:v>1.15585546407939</c:v>
                </c:pt>
              </c:numCache>
            </c:numRef>
          </c:val>
        </c:ser>
        <c:ser>
          <c:idx val="2"/>
          <c:order val="2"/>
          <c:tx>
            <c:strRef>
              <c:f>Sheet1!$D$1</c:f>
              <c:strCache>
                <c:ptCount val="1"/>
                <c:pt idx="0">
                  <c:v>4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1.161E-6</c:v>
                </c:pt>
                <c:pt idx="1">
                  <c:v>5.126904214999997</c:v>
                </c:pt>
                <c:pt idx="2">
                  <c:v>1.928198284</c:v>
                </c:pt>
                <c:pt idx="3">
                  <c:v>1.239997461</c:v>
                </c:pt>
                <c:pt idx="4">
                  <c:v>0.380399573</c:v>
                </c:pt>
                <c:pt idx="5">
                  <c:v>2.471140742</c:v>
                </c:pt>
                <c:pt idx="6">
                  <c:v>10.5998285</c:v>
                </c:pt>
                <c:pt idx="7">
                  <c:v>23.68116004</c:v>
                </c:pt>
                <c:pt idx="8">
                  <c:v>0.654746048</c:v>
                </c:pt>
                <c:pt idx="9">
                  <c:v>0.814202925</c:v>
                </c:pt>
                <c:pt idx="10">
                  <c:v>2.260634146217604</c:v>
                </c:pt>
              </c:numCache>
            </c:numRef>
          </c:val>
        </c:ser>
        <c:dLbls>
          <c:showLegendKey val="0"/>
          <c:showVal val="0"/>
          <c:showCatName val="0"/>
          <c:showSerName val="0"/>
          <c:showPercent val="0"/>
          <c:showBubbleSize val="0"/>
        </c:dLbls>
        <c:gapWidth val="150"/>
        <c:axId val="2101790360"/>
        <c:axId val="2101793336"/>
      </c:barChart>
      <c:catAx>
        <c:axId val="2101790360"/>
        <c:scaling>
          <c:orientation val="minMax"/>
        </c:scaling>
        <c:delete val="0"/>
        <c:axPos val="b"/>
        <c:majorTickMark val="out"/>
        <c:minorTickMark val="none"/>
        <c:tickLblPos val="nextTo"/>
        <c:crossAx val="2101793336"/>
        <c:crosses val="autoZero"/>
        <c:auto val="1"/>
        <c:lblAlgn val="ctr"/>
        <c:lblOffset val="100"/>
        <c:noMultiLvlLbl val="0"/>
      </c:catAx>
      <c:valAx>
        <c:axId val="2101793336"/>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790360"/>
        <c:crosses val="autoZero"/>
        <c:crossBetween val="between"/>
      </c:valAx>
    </c:plotArea>
    <c:legend>
      <c:legendPos val="r"/>
      <c:layout>
        <c:manualLayout>
          <c:xMode val="edge"/>
          <c:yMode val="edge"/>
          <c:x val="0.834039199961116"/>
          <c:y val="0.0914325601878232"/>
          <c:w val="0.156701540779625"/>
          <c:h val="0.32205537179234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2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0.03917011</c:v>
                </c:pt>
                <c:pt idx="1">
                  <c:v>0.362157992</c:v>
                </c:pt>
                <c:pt idx="2">
                  <c:v>0.50722611</c:v>
                </c:pt>
                <c:pt idx="3">
                  <c:v>0.118769656</c:v>
                </c:pt>
                <c:pt idx="4">
                  <c:v>0.003024513</c:v>
                </c:pt>
                <c:pt idx="5">
                  <c:v>0.511906099</c:v>
                </c:pt>
                <c:pt idx="6">
                  <c:v>3.234222296</c:v>
                </c:pt>
                <c:pt idx="7">
                  <c:v>4.755697068</c:v>
                </c:pt>
                <c:pt idx="8">
                  <c:v>0.247640116</c:v>
                </c:pt>
                <c:pt idx="9">
                  <c:v>0.041231927</c:v>
                </c:pt>
                <c:pt idx="10">
                  <c:v>0.214666581557089</c:v>
                </c:pt>
              </c:numCache>
            </c:numRef>
          </c:val>
        </c:ser>
        <c:ser>
          <c:idx val="1"/>
          <c:order val="1"/>
          <c:tx>
            <c:strRef>
              <c:f>Sheet1!$C$1</c:f>
              <c:strCache>
                <c:ptCount val="1"/>
                <c:pt idx="0">
                  <c:v>3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0.029107148</c:v>
                </c:pt>
                <c:pt idx="1">
                  <c:v>1.054779131</c:v>
                </c:pt>
                <c:pt idx="2">
                  <c:v>1.129865971</c:v>
                </c:pt>
                <c:pt idx="3">
                  <c:v>0.445847637</c:v>
                </c:pt>
                <c:pt idx="4">
                  <c:v>0.021600674</c:v>
                </c:pt>
                <c:pt idx="5">
                  <c:v>0.910532739</c:v>
                </c:pt>
                <c:pt idx="6">
                  <c:v>6.047430644999998</c:v>
                </c:pt>
                <c:pt idx="7">
                  <c:v>13.06625233</c:v>
                </c:pt>
                <c:pt idx="8">
                  <c:v>0.452191985</c:v>
                </c:pt>
                <c:pt idx="9">
                  <c:v>0.316078346</c:v>
                </c:pt>
                <c:pt idx="10">
                  <c:v>0.567019114048248</c:v>
                </c:pt>
              </c:numCache>
            </c:numRef>
          </c:val>
        </c:ser>
        <c:ser>
          <c:idx val="2"/>
          <c:order val="2"/>
          <c:tx>
            <c:strRef>
              <c:f>Sheet1!$D$1</c:f>
              <c:strCache>
                <c:ptCount val="1"/>
                <c:pt idx="0">
                  <c:v>4 domains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0.023334059</c:v>
                </c:pt>
                <c:pt idx="1">
                  <c:v>2.710713221</c:v>
                </c:pt>
                <c:pt idx="2">
                  <c:v>2.315575413999998</c:v>
                </c:pt>
                <c:pt idx="3">
                  <c:v>1.067258409</c:v>
                </c:pt>
                <c:pt idx="4">
                  <c:v>0.113173762</c:v>
                </c:pt>
                <c:pt idx="5">
                  <c:v>2.127770602</c:v>
                </c:pt>
                <c:pt idx="6">
                  <c:v>10.18447214</c:v>
                </c:pt>
                <c:pt idx="7">
                  <c:v>25.41389738</c:v>
                </c:pt>
                <c:pt idx="8">
                  <c:v>0.823838063</c:v>
                </c:pt>
                <c:pt idx="9">
                  <c:v>1.329316821</c:v>
                </c:pt>
                <c:pt idx="10">
                  <c:v>1.267112889548842</c:v>
                </c:pt>
              </c:numCache>
            </c:numRef>
          </c:val>
        </c:ser>
        <c:dLbls>
          <c:showLegendKey val="0"/>
          <c:showVal val="0"/>
          <c:showCatName val="0"/>
          <c:showSerName val="0"/>
          <c:showPercent val="0"/>
          <c:showBubbleSize val="0"/>
        </c:dLbls>
        <c:gapWidth val="150"/>
        <c:axId val="2101840504"/>
        <c:axId val="2101843480"/>
      </c:barChart>
      <c:catAx>
        <c:axId val="2101840504"/>
        <c:scaling>
          <c:orientation val="minMax"/>
        </c:scaling>
        <c:delete val="0"/>
        <c:axPos val="b"/>
        <c:majorTickMark val="out"/>
        <c:minorTickMark val="none"/>
        <c:tickLblPos val="nextTo"/>
        <c:crossAx val="2101843480"/>
        <c:crosses val="autoZero"/>
        <c:auto val="1"/>
        <c:lblAlgn val="ctr"/>
        <c:lblOffset val="100"/>
        <c:noMultiLvlLbl val="0"/>
      </c:catAx>
      <c:valAx>
        <c:axId val="2101843480"/>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840504"/>
        <c:crosses val="autoZero"/>
        <c:crossBetween val="between"/>
      </c:valAx>
    </c:plotArea>
    <c:legend>
      <c:legendPos val="r"/>
      <c:layout>
        <c:manualLayout>
          <c:xMode val="edge"/>
          <c:yMode val="edge"/>
          <c:x val="0.834039199961116"/>
          <c:y val="0.0914325601878232"/>
          <c:w val="0.156701540779625"/>
          <c:h val="0.32205537179234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TP</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Sheet1!$B$2:$B$11</c:f>
              <c:numCache>
                <c:formatCode>General</c:formatCode>
                <c:ptCount val="10"/>
                <c:pt idx="0">
                  <c:v>0.0</c:v>
                </c:pt>
                <c:pt idx="1">
                  <c:v>0.585063026</c:v>
                </c:pt>
                <c:pt idx="2">
                  <c:v>0.772900547</c:v>
                </c:pt>
                <c:pt idx="3">
                  <c:v>0.203201917</c:v>
                </c:pt>
                <c:pt idx="4">
                  <c:v>0.05012498</c:v>
                </c:pt>
                <c:pt idx="5">
                  <c:v>1.148742897</c:v>
                </c:pt>
                <c:pt idx="6">
                  <c:v>6.235869492</c:v>
                </c:pt>
                <c:pt idx="7">
                  <c:v>5.360177889999977</c:v>
                </c:pt>
                <c:pt idx="8">
                  <c:v>0.359547928</c:v>
                </c:pt>
                <c:pt idx="9">
                  <c:v>0.194351735</c:v>
                </c:pt>
              </c:numCache>
            </c:numRef>
          </c:val>
        </c:ser>
        <c:ser>
          <c:idx val="1"/>
          <c:order val="1"/>
          <c:tx>
            <c:strRef>
              <c:f>Sheet1!$C$1</c:f>
              <c:strCache>
                <c:ptCount val="1"/>
                <c:pt idx="0">
                  <c:v>TP+BP</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Sheet1!$C$2:$C$11</c:f>
              <c:numCache>
                <c:formatCode>General</c:formatCode>
                <c:ptCount val="10"/>
                <c:pt idx="0">
                  <c:v>0.0</c:v>
                </c:pt>
                <c:pt idx="1">
                  <c:v>0.330476994</c:v>
                </c:pt>
                <c:pt idx="2">
                  <c:v>0.49632766</c:v>
                </c:pt>
                <c:pt idx="3">
                  <c:v>0.130931316</c:v>
                </c:pt>
                <c:pt idx="4">
                  <c:v>0.021065624</c:v>
                </c:pt>
                <c:pt idx="5">
                  <c:v>0.358201079</c:v>
                </c:pt>
                <c:pt idx="6">
                  <c:v>3.519532913</c:v>
                </c:pt>
                <c:pt idx="7">
                  <c:v>3.837582357</c:v>
                </c:pt>
                <c:pt idx="8">
                  <c:v>0.323146526</c:v>
                </c:pt>
                <c:pt idx="9">
                  <c:v>0.135868938</c:v>
                </c:pt>
              </c:numCache>
            </c:numRef>
          </c:val>
        </c:ser>
        <c:dLbls>
          <c:showLegendKey val="0"/>
          <c:showVal val="0"/>
          <c:showCatName val="0"/>
          <c:showSerName val="0"/>
          <c:showPercent val="0"/>
          <c:showBubbleSize val="0"/>
        </c:dLbls>
        <c:gapWidth val="150"/>
        <c:axId val="2101885448"/>
        <c:axId val="2101888424"/>
      </c:barChart>
      <c:catAx>
        <c:axId val="2101885448"/>
        <c:scaling>
          <c:orientation val="minMax"/>
        </c:scaling>
        <c:delete val="0"/>
        <c:axPos val="b"/>
        <c:majorTickMark val="out"/>
        <c:minorTickMark val="none"/>
        <c:tickLblPos val="nextTo"/>
        <c:crossAx val="2101888424"/>
        <c:crosses val="autoZero"/>
        <c:auto val="1"/>
        <c:lblAlgn val="ctr"/>
        <c:lblOffset val="100"/>
        <c:noMultiLvlLbl val="0"/>
      </c:catAx>
      <c:valAx>
        <c:axId val="2101888424"/>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885448"/>
        <c:crosses val="autoZero"/>
        <c:crossBetween val="between"/>
      </c:valAx>
    </c:plotArea>
    <c:legend>
      <c:legendPos val="r"/>
      <c:layout>
        <c:manualLayout>
          <c:xMode val="edge"/>
          <c:yMode val="edge"/>
          <c:x val="0.861419636175756"/>
          <c:y val="0.125508253461129"/>
          <c:w val="0.126285920622151"/>
          <c:h val="0.18769488817891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TP</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Sheet1!$B$2:$B$11</c:f>
              <c:numCache>
                <c:formatCode>General</c:formatCode>
                <c:ptCount val="10"/>
                <c:pt idx="0">
                  <c:v>-0.005433165</c:v>
                </c:pt>
                <c:pt idx="1">
                  <c:v>0.564807878</c:v>
                </c:pt>
                <c:pt idx="2">
                  <c:v>0.878854455</c:v>
                </c:pt>
                <c:pt idx="3">
                  <c:v>0.177264536</c:v>
                </c:pt>
                <c:pt idx="4">
                  <c:v>0.01679994</c:v>
                </c:pt>
                <c:pt idx="5">
                  <c:v>1.258404919</c:v>
                </c:pt>
                <c:pt idx="6">
                  <c:v>4.765278461</c:v>
                </c:pt>
                <c:pt idx="7">
                  <c:v>5.876586246999974</c:v>
                </c:pt>
                <c:pt idx="8">
                  <c:v>0.396187077</c:v>
                </c:pt>
                <c:pt idx="9">
                  <c:v>0.120935716</c:v>
                </c:pt>
              </c:numCache>
            </c:numRef>
          </c:val>
        </c:ser>
        <c:ser>
          <c:idx val="1"/>
          <c:order val="1"/>
          <c:tx>
            <c:strRef>
              <c:f>Sheet1!$C$1</c:f>
              <c:strCache>
                <c:ptCount val="1"/>
                <c:pt idx="0">
                  <c:v>TP+BP</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Sheet1!$C$2:$C$11</c:f>
              <c:numCache>
                <c:formatCode>General</c:formatCode>
                <c:ptCount val="10"/>
                <c:pt idx="0">
                  <c:v>-0.003297553</c:v>
                </c:pt>
                <c:pt idx="1">
                  <c:v>0.359429608</c:v>
                </c:pt>
                <c:pt idx="2">
                  <c:v>0.51817586</c:v>
                </c:pt>
                <c:pt idx="3">
                  <c:v>0.117160179</c:v>
                </c:pt>
                <c:pt idx="4">
                  <c:v>-0.000743047</c:v>
                </c:pt>
                <c:pt idx="5">
                  <c:v>0.508929675</c:v>
                </c:pt>
                <c:pt idx="6">
                  <c:v>3.238734117</c:v>
                </c:pt>
                <c:pt idx="7">
                  <c:v>4.758705222999985</c:v>
                </c:pt>
                <c:pt idx="8">
                  <c:v>0.247015614</c:v>
                </c:pt>
                <c:pt idx="9">
                  <c:v>0.064490092</c:v>
                </c:pt>
              </c:numCache>
            </c:numRef>
          </c:val>
        </c:ser>
        <c:dLbls>
          <c:showLegendKey val="0"/>
          <c:showVal val="0"/>
          <c:showCatName val="0"/>
          <c:showSerName val="0"/>
          <c:showPercent val="0"/>
          <c:showBubbleSize val="0"/>
        </c:dLbls>
        <c:gapWidth val="150"/>
        <c:axId val="2101940376"/>
        <c:axId val="2101943352"/>
      </c:barChart>
      <c:catAx>
        <c:axId val="2101940376"/>
        <c:scaling>
          <c:orientation val="minMax"/>
        </c:scaling>
        <c:delete val="0"/>
        <c:axPos val="b"/>
        <c:majorTickMark val="out"/>
        <c:minorTickMark val="none"/>
        <c:tickLblPos val="low"/>
        <c:crossAx val="2101943352"/>
        <c:crosses val="autoZero"/>
        <c:auto val="1"/>
        <c:lblAlgn val="ctr"/>
        <c:lblOffset val="100"/>
        <c:noMultiLvlLbl val="0"/>
      </c:catAx>
      <c:valAx>
        <c:axId val="2101943352"/>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940376"/>
        <c:crosses val="autoZero"/>
        <c:crossBetween val="between"/>
      </c:valAx>
    </c:plotArea>
    <c:legend>
      <c:legendPos val="r"/>
      <c:layout>
        <c:manualLayout>
          <c:xMode val="edge"/>
          <c:yMode val="edge"/>
          <c:x val="0.861419636175756"/>
          <c:y val="0.125508253461129"/>
          <c:w val="0.126285920622151"/>
          <c:h val="0.187694888178914"/>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v>TP-Tw</c:v>
          </c:tx>
          <c:spPr>
            <a:ln>
              <a:noFill/>
            </a:ln>
          </c:spPr>
          <c:marker>
            <c:symbol val="none"/>
          </c:marker>
          <c:xVal>
            <c:numRef>
              <c:f>Sheet1!$H$2:$H$27</c:f>
              <c:numCache>
                <c:formatCode>General</c:formatCode>
                <c:ptCount val="26"/>
                <c:pt idx="0">
                  <c:v>0.0</c:v>
                </c:pt>
                <c:pt idx="1">
                  <c:v>1000.0</c:v>
                </c:pt>
                <c:pt idx="2">
                  <c:v>2000.0</c:v>
                </c:pt>
                <c:pt idx="3">
                  <c:v>3000.0</c:v>
                </c:pt>
                <c:pt idx="4">
                  <c:v>4000.0</c:v>
                </c:pt>
                <c:pt idx="5">
                  <c:v>5000.0</c:v>
                </c:pt>
                <c:pt idx="6">
                  <c:v>6000.0</c:v>
                </c:pt>
                <c:pt idx="7">
                  <c:v>7000.0</c:v>
                </c:pt>
                <c:pt idx="8">
                  <c:v>8000.0</c:v>
                </c:pt>
                <c:pt idx="9">
                  <c:v>9000.0</c:v>
                </c:pt>
                <c:pt idx="10">
                  <c:v>10000.0</c:v>
                </c:pt>
                <c:pt idx="11">
                  <c:v>11000.0</c:v>
                </c:pt>
                <c:pt idx="12">
                  <c:v>12000.0</c:v>
                </c:pt>
                <c:pt idx="13">
                  <c:v>13000.0</c:v>
                </c:pt>
                <c:pt idx="14">
                  <c:v>14000.0</c:v>
                </c:pt>
                <c:pt idx="15">
                  <c:v>15000.0</c:v>
                </c:pt>
                <c:pt idx="16">
                  <c:v>16000.0</c:v>
                </c:pt>
                <c:pt idx="17">
                  <c:v>17000.0</c:v>
                </c:pt>
                <c:pt idx="18">
                  <c:v>18000.0</c:v>
                </c:pt>
                <c:pt idx="19">
                  <c:v>19000.0</c:v>
                </c:pt>
                <c:pt idx="20">
                  <c:v>20000.0</c:v>
                </c:pt>
                <c:pt idx="21">
                  <c:v>21000.0</c:v>
                </c:pt>
                <c:pt idx="22">
                  <c:v>22000.0</c:v>
                </c:pt>
                <c:pt idx="23">
                  <c:v>23000.0</c:v>
                </c:pt>
                <c:pt idx="24">
                  <c:v>24000.0</c:v>
                </c:pt>
                <c:pt idx="25">
                  <c:v>25000.0</c:v>
                </c:pt>
              </c:numCache>
            </c:numRef>
          </c:xVal>
          <c:yVal>
            <c:numRef>
              <c:f>Sheet1!$I$2:$I$27</c:f>
              <c:numCache>
                <c:formatCode>General</c:formatCode>
                <c:ptCount val="26"/>
                <c:pt idx="0">
                  <c:v>0.0</c:v>
                </c:pt>
                <c:pt idx="1">
                  <c:v>0.0</c:v>
                </c:pt>
                <c:pt idx="2">
                  <c:v>0.0</c:v>
                </c:pt>
                <c:pt idx="3">
                  <c:v>0.0</c:v>
                </c:pt>
                <c:pt idx="4">
                  <c:v>0.0</c:v>
                </c:pt>
                <c:pt idx="5">
                  <c:v>0.0</c:v>
                </c:pt>
                <c:pt idx="6">
                  <c:v>0.0</c:v>
                </c:pt>
                <c:pt idx="7">
                  <c:v>0.0</c:v>
                </c:pt>
                <c:pt idx="8">
                  <c:v>0.0</c:v>
                </c:pt>
                <c:pt idx="9">
                  <c:v>0.0</c:v>
                </c:pt>
                <c:pt idx="10">
                  <c:v>0.0</c:v>
                </c:pt>
                <c:pt idx="11">
                  <c:v>0.0</c:v>
                </c:pt>
                <c:pt idx="12">
                  <c:v>0.0</c:v>
                </c:pt>
                <c:pt idx="13">
                  <c:v>0.0</c:v>
                </c:pt>
                <c:pt idx="14">
                  <c:v>0.0</c:v>
                </c:pt>
                <c:pt idx="15">
                  <c:v>0.0</c:v>
                </c:pt>
                <c:pt idx="16">
                  <c:v>0.0</c:v>
                </c:pt>
                <c:pt idx="17">
                  <c:v>0.0</c:v>
                </c:pt>
                <c:pt idx="18">
                  <c:v>0.0</c:v>
                </c:pt>
                <c:pt idx="19">
                  <c:v>0.0</c:v>
                </c:pt>
                <c:pt idx="20">
                  <c:v>0.0</c:v>
                </c:pt>
                <c:pt idx="21">
                  <c:v>0.0</c:v>
                </c:pt>
                <c:pt idx="22">
                  <c:v>0.0</c:v>
                </c:pt>
                <c:pt idx="23">
                  <c:v>0.0</c:v>
                </c:pt>
                <c:pt idx="24">
                  <c:v>0.0</c:v>
                </c:pt>
                <c:pt idx="25">
                  <c:v>0.0</c:v>
                </c:pt>
              </c:numCache>
            </c:numRef>
          </c:yVal>
          <c:smooth val="1"/>
        </c:ser>
        <c:ser>
          <c:idx val="1"/>
          <c:order val="1"/>
          <c:tx>
            <c:v>TP-4096</c:v>
          </c:tx>
          <c:marker>
            <c:symbol val="star"/>
            <c:size val="7"/>
          </c:marker>
          <c:xVal>
            <c:numRef>
              <c:f>Sheet1!$H$2:$H$27</c:f>
              <c:numCache>
                <c:formatCode>General</c:formatCode>
                <c:ptCount val="26"/>
                <c:pt idx="0">
                  <c:v>0.0</c:v>
                </c:pt>
                <c:pt idx="1">
                  <c:v>1000.0</c:v>
                </c:pt>
                <c:pt idx="2">
                  <c:v>2000.0</c:v>
                </c:pt>
                <c:pt idx="3">
                  <c:v>3000.0</c:v>
                </c:pt>
                <c:pt idx="4">
                  <c:v>4000.0</c:v>
                </c:pt>
                <c:pt idx="5">
                  <c:v>5000.0</c:v>
                </c:pt>
                <c:pt idx="6">
                  <c:v>6000.0</c:v>
                </c:pt>
                <c:pt idx="7">
                  <c:v>7000.0</c:v>
                </c:pt>
                <c:pt idx="8">
                  <c:v>8000.0</c:v>
                </c:pt>
                <c:pt idx="9">
                  <c:v>9000.0</c:v>
                </c:pt>
                <c:pt idx="10">
                  <c:v>10000.0</c:v>
                </c:pt>
                <c:pt idx="11">
                  <c:v>11000.0</c:v>
                </c:pt>
                <c:pt idx="12">
                  <c:v>12000.0</c:v>
                </c:pt>
                <c:pt idx="13">
                  <c:v>13000.0</c:v>
                </c:pt>
                <c:pt idx="14">
                  <c:v>14000.0</c:v>
                </c:pt>
                <c:pt idx="15">
                  <c:v>15000.0</c:v>
                </c:pt>
                <c:pt idx="16">
                  <c:v>16000.0</c:v>
                </c:pt>
                <c:pt idx="17">
                  <c:v>17000.0</c:v>
                </c:pt>
                <c:pt idx="18">
                  <c:v>18000.0</c:v>
                </c:pt>
                <c:pt idx="19">
                  <c:v>19000.0</c:v>
                </c:pt>
                <c:pt idx="20">
                  <c:v>20000.0</c:v>
                </c:pt>
                <c:pt idx="21">
                  <c:v>21000.0</c:v>
                </c:pt>
                <c:pt idx="22">
                  <c:v>22000.0</c:v>
                </c:pt>
                <c:pt idx="23">
                  <c:v>23000.0</c:v>
                </c:pt>
                <c:pt idx="24">
                  <c:v>24000.0</c:v>
                </c:pt>
                <c:pt idx="25">
                  <c:v>25000.0</c:v>
                </c:pt>
              </c:numCache>
            </c:numRef>
          </c:xVal>
          <c:yVal>
            <c:numRef>
              <c:f>Sheet1!$J$2:$J$27</c:f>
              <c:numCache>
                <c:formatCode>General</c:formatCode>
                <c:ptCount val="26"/>
                <c:pt idx="0">
                  <c:v>0.0</c:v>
                </c:pt>
                <c:pt idx="1">
                  <c:v>0.0</c:v>
                </c:pt>
                <c:pt idx="2">
                  <c:v>0.0</c:v>
                </c:pt>
                <c:pt idx="3">
                  <c:v>0.0</c:v>
                </c:pt>
                <c:pt idx="4">
                  <c:v>0.0</c:v>
                </c:pt>
                <c:pt idx="5">
                  <c:v>0.0</c:v>
                </c:pt>
                <c:pt idx="6">
                  <c:v>0.0</c:v>
                </c:pt>
                <c:pt idx="7">
                  <c:v>0.0</c:v>
                </c:pt>
                <c:pt idx="8">
                  <c:v>0.0</c:v>
                </c:pt>
                <c:pt idx="9">
                  <c:v>0.0</c:v>
                </c:pt>
                <c:pt idx="10">
                  <c:v>0.0</c:v>
                </c:pt>
                <c:pt idx="11">
                  <c:v>0.0</c:v>
                </c:pt>
                <c:pt idx="12">
                  <c:v>0.0</c:v>
                </c:pt>
                <c:pt idx="13">
                  <c:v>0.0</c:v>
                </c:pt>
                <c:pt idx="14">
                  <c:v>0.0</c:v>
                </c:pt>
                <c:pt idx="15">
                  <c:v>0.0</c:v>
                </c:pt>
                <c:pt idx="16">
                  <c:v>0.0</c:v>
                </c:pt>
                <c:pt idx="17">
                  <c:v>0.0</c:v>
                </c:pt>
                <c:pt idx="18">
                  <c:v>0.0</c:v>
                </c:pt>
                <c:pt idx="19">
                  <c:v>0.0</c:v>
                </c:pt>
                <c:pt idx="20">
                  <c:v>0.0</c:v>
                </c:pt>
                <c:pt idx="21">
                  <c:v>0.0</c:v>
                </c:pt>
                <c:pt idx="22">
                  <c:v>0.0</c:v>
                </c:pt>
                <c:pt idx="23">
                  <c:v>0.0</c:v>
                </c:pt>
                <c:pt idx="24">
                  <c:v>0.0</c:v>
                </c:pt>
                <c:pt idx="25">
                  <c:v>0.0</c:v>
                </c:pt>
              </c:numCache>
            </c:numRef>
          </c:yVal>
          <c:smooth val="1"/>
        </c:ser>
        <c:ser>
          <c:idx val="2"/>
          <c:order val="2"/>
          <c:tx>
            <c:v>FR-FCFS</c:v>
          </c:tx>
          <c:spPr>
            <a:ln>
              <a:solidFill>
                <a:srgbClr val="008000"/>
              </a:solidFill>
            </a:ln>
          </c:spPr>
          <c:marker>
            <c:spPr>
              <a:solidFill>
                <a:srgbClr val="008000"/>
              </a:solidFill>
              <a:ln>
                <a:solidFill>
                  <a:srgbClr val="008000"/>
                </a:solidFill>
              </a:ln>
            </c:spPr>
          </c:marker>
          <c:xVal>
            <c:numRef>
              <c:f>Sheet1!$H$2:$H$27</c:f>
              <c:numCache>
                <c:formatCode>General</c:formatCode>
                <c:ptCount val="26"/>
                <c:pt idx="0">
                  <c:v>0.0</c:v>
                </c:pt>
                <c:pt idx="1">
                  <c:v>1000.0</c:v>
                </c:pt>
                <c:pt idx="2">
                  <c:v>2000.0</c:v>
                </c:pt>
                <c:pt idx="3">
                  <c:v>3000.0</c:v>
                </c:pt>
                <c:pt idx="4">
                  <c:v>4000.0</c:v>
                </c:pt>
                <c:pt idx="5">
                  <c:v>5000.0</c:v>
                </c:pt>
                <c:pt idx="6">
                  <c:v>6000.0</c:v>
                </c:pt>
                <c:pt idx="7">
                  <c:v>7000.0</c:v>
                </c:pt>
                <c:pt idx="8">
                  <c:v>8000.0</c:v>
                </c:pt>
                <c:pt idx="9">
                  <c:v>9000.0</c:v>
                </c:pt>
                <c:pt idx="10">
                  <c:v>10000.0</c:v>
                </c:pt>
                <c:pt idx="11">
                  <c:v>11000.0</c:v>
                </c:pt>
                <c:pt idx="12">
                  <c:v>12000.0</c:v>
                </c:pt>
                <c:pt idx="13">
                  <c:v>13000.0</c:v>
                </c:pt>
                <c:pt idx="14">
                  <c:v>14000.0</c:v>
                </c:pt>
                <c:pt idx="15">
                  <c:v>15000.0</c:v>
                </c:pt>
                <c:pt idx="16">
                  <c:v>16000.0</c:v>
                </c:pt>
                <c:pt idx="17">
                  <c:v>17000.0</c:v>
                </c:pt>
                <c:pt idx="18">
                  <c:v>18000.0</c:v>
                </c:pt>
                <c:pt idx="19">
                  <c:v>19000.0</c:v>
                </c:pt>
                <c:pt idx="20">
                  <c:v>20000.0</c:v>
                </c:pt>
                <c:pt idx="21">
                  <c:v>21000.0</c:v>
                </c:pt>
                <c:pt idx="22">
                  <c:v>22000.0</c:v>
                </c:pt>
                <c:pt idx="23">
                  <c:v>23000.0</c:v>
                </c:pt>
                <c:pt idx="24">
                  <c:v>24000.0</c:v>
                </c:pt>
                <c:pt idx="25">
                  <c:v>25000.0</c:v>
                </c:pt>
              </c:numCache>
            </c:numRef>
          </c:xVal>
          <c:yVal>
            <c:numRef>
              <c:f>Sheet1!$K$2:$K$27</c:f>
              <c:numCache>
                <c:formatCode>General</c:formatCode>
                <c:ptCount val="26"/>
                <c:pt idx="0">
                  <c:v>0.0</c:v>
                </c:pt>
                <c:pt idx="1">
                  <c:v>437.0</c:v>
                </c:pt>
                <c:pt idx="2">
                  <c:v>850.0</c:v>
                </c:pt>
                <c:pt idx="3">
                  <c:v>1213.0</c:v>
                </c:pt>
                <c:pt idx="4">
                  <c:v>1403.0</c:v>
                </c:pt>
                <c:pt idx="5">
                  <c:v>1569.0</c:v>
                </c:pt>
                <c:pt idx="6">
                  <c:v>1712.0</c:v>
                </c:pt>
                <c:pt idx="7">
                  <c:v>1974.0</c:v>
                </c:pt>
                <c:pt idx="8">
                  <c:v>2378.0</c:v>
                </c:pt>
                <c:pt idx="9">
                  <c:v>2820.0</c:v>
                </c:pt>
                <c:pt idx="10">
                  <c:v>3009.0</c:v>
                </c:pt>
                <c:pt idx="11">
                  <c:v>3126.0</c:v>
                </c:pt>
                <c:pt idx="12">
                  <c:v>3253.0</c:v>
                </c:pt>
                <c:pt idx="13">
                  <c:v>3702.0</c:v>
                </c:pt>
                <c:pt idx="14">
                  <c:v>3971.0</c:v>
                </c:pt>
                <c:pt idx="15">
                  <c:v>4354.0</c:v>
                </c:pt>
                <c:pt idx="16">
                  <c:v>4586.0</c:v>
                </c:pt>
                <c:pt idx="17">
                  <c:v>4841.0</c:v>
                </c:pt>
                <c:pt idx="18">
                  <c:v>5293.0</c:v>
                </c:pt>
                <c:pt idx="19">
                  <c:v>5529.0</c:v>
                </c:pt>
                <c:pt idx="20">
                  <c:v>5846.0</c:v>
                </c:pt>
                <c:pt idx="21">
                  <c:v>6341.0</c:v>
                </c:pt>
                <c:pt idx="22">
                  <c:v>6444.0</c:v>
                </c:pt>
                <c:pt idx="23">
                  <c:v>6765.0</c:v>
                </c:pt>
                <c:pt idx="24">
                  <c:v>6953.0</c:v>
                </c:pt>
                <c:pt idx="25">
                  <c:v>7229.0</c:v>
                </c:pt>
              </c:numCache>
            </c:numRef>
          </c:yVal>
          <c:smooth val="1"/>
        </c:ser>
        <c:dLbls>
          <c:showLegendKey val="0"/>
          <c:showVal val="0"/>
          <c:showCatName val="0"/>
          <c:showSerName val="0"/>
          <c:showPercent val="0"/>
          <c:showBubbleSize val="0"/>
        </c:dLbls>
        <c:axId val="2079411176"/>
        <c:axId val="2079419144"/>
      </c:scatterChart>
      <c:valAx>
        <c:axId val="2079411176"/>
        <c:scaling>
          <c:orientation val="minMax"/>
          <c:max val="25000.0"/>
        </c:scaling>
        <c:delete val="0"/>
        <c:axPos val="b"/>
        <c:title>
          <c:tx>
            <c:rich>
              <a:bodyPr/>
              <a:lstStyle/>
              <a:p>
                <a:pPr>
                  <a:defRPr sz="1600"/>
                </a:pPr>
                <a:r>
                  <a:rPr lang="en-US" altLang="en-US" sz="1600" dirty="0" smtClean="0"/>
                  <a:t>Index of Memory</a:t>
                </a:r>
                <a:r>
                  <a:rPr lang="en-US" altLang="en-US" sz="1600" baseline="0" dirty="0" smtClean="0"/>
                  <a:t> Requests in Order</a:t>
                </a:r>
                <a:endParaRPr lang="en-US" altLang="en-US" sz="1600" dirty="0"/>
              </a:p>
            </c:rich>
          </c:tx>
          <c:layout/>
          <c:overlay val="0"/>
        </c:title>
        <c:numFmt formatCode="General" sourceLinked="1"/>
        <c:majorTickMark val="out"/>
        <c:minorTickMark val="none"/>
        <c:tickLblPos val="nextTo"/>
        <c:txPr>
          <a:bodyPr/>
          <a:lstStyle/>
          <a:p>
            <a:pPr>
              <a:defRPr sz="1600"/>
            </a:pPr>
            <a:endParaRPr lang="en-US"/>
          </a:p>
        </c:txPr>
        <c:crossAx val="2079419144"/>
        <c:crosses val="autoZero"/>
        <c:crossBetween val="midCat"/>
      </c:valAx>
      <c:valAx>
        <c:axId val="2079419144"/>
        <c:scaling>
          <c:orientation val="minMax"/>
        </c:scaling>
        <c:delete val="0"/>
        <c:axPos val="l"/>
        <c:majorGridlines/>
        <c:title>
          <c:tx>
            <c:rich>
              <a:bodyPr rot="-5400000" vert="horz"/>
              <a:lstStyle/>
              <a:p>
                <a:pPr>
                  <a:defRPr sz="1600"/>
                </a:pPr>
                <a:r>
                  <a:rPr lang="en-US" altLang="en-US" sz="1600" dirty="0" smtClean="0"/>
                  <a:t>Return</a:t>
                </a:r>
                <a:r>
                  <a:rPr lang="en-US" altLang="en-US" sz="1600" baseline="0" dirty="0" smtClean="0"/>
                  <a:t> Time Difference (cycle)</a:t>
                </a:r>
                <a:endParaRPr lang="en-US" altLang="en-US" sz="1600" dirty="0"/>
              </a:p>
            </c:rich>
          </c:tx>
          <c:layout/>
          <c:overlay val="0"/>
        </c:title>
        <c:numFmt formatCode="General" sourceLinked="1"/>
        <c:majorTickMark val="out"/>
        <c:minorTickMark val="none"/>
        <c:tickLblPos val="nextTo"/>
        <c:txPr>
          <a:bodyPr/>
          <a:lstStyle/>
          <a:p>
            <a:pPr>
              <a:defRPr sz="1600"/>
            </a:pPr>
            <a:endParaRPr lang="en-US"/>
          </a:p>
        </c:txPr>
        <c:crossAx val="2079411176"/>
        <c:crosses val="autoZero"/>
        <c:crossBetween val="midCat"/>
      </c:valAx>
    </c:plotArea>
    <c:legend>
      <c:legendPos val="b"/>
      <c:layout/>
      <c:overlay val="0"/>
      <c:txPr>
        <a:bodyPr/>
        <a:lstStyle/>
        <a:p>
          <a:pPr>
            <a:defRPr sz="1600"/>
          </a:pPr>
          <a:endParaRPr lang="en-US"/>
        </a:p>
      </c:txPr>
    </c:legend>
    <c:plotVisOnly val="1"/>
    <c:dispBlanksAs val="gap"/>
    <c:showDLblsOverMax val="0"/>
  </c:chart>
  <c:spPr>
    <a:no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IO cores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52.13998400000001</c:v>
                </c:pt>
                <c:pt idx="1">
                  <c:v>84.72976109999998</c:v>
                </c:pt>
                <c:pt idx="2">
                  <c:v>82.92547059999977</c:v>
                </c:pt>
                <c:pt idx="3">
                  <c:v>76.7165015</c:v>
                </c:pt>
                <c:pt idx="4">
                  <c:v>68.3622246</c:v>
                </c:pt>
                <c:pt idx="5">
                  <c:v>105.5288099</c:v>
                </c:pt>
                <c:pt idx="6">
                  <c:v>101.4559067</c:v>
                </c:pt>
                <c:pt idx="7">
                  <c:v>67.7441231</c:v>
                </c:pt>
                <c:pt idx="8">
                  <c:v>78.55431829999998</c:v>
                </c:pt>
                <c:pt idx="9">
                  <c:v>74.4568902</c:v>
                </c:pt>
                <c:pt idx="10">
                  <c:v>77.825062054261</c:v>
                </c:pt>
              </c:numCache>
            </c:numRef>
          </c:val>
        </c:ser>
        <c:ser>
          <c:idx val="1"/>
          <c:order val="1"/>
          <c:tx>
            <c:strRef>
              <c:f>Sheet1!$C$1</c:f>
              <c:strCache>
                <c:ptCount val="1"/>
                <c:pt idx="0">
                  <c:v>O3 cores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86.01054519999998</c:v>
                </c:pt>
                <c:pt idx="1">
                  <c:v>95.66847229999962</c:v>
                </c:pt>
                <c:pt idx="2">
                  <c:v>88.748113</c:v>
                </c:pt>
                <c:pt idx="3">
                  <c:v>89.5232337</c:v>
                </c:pt>
                <c:pt idx="4">
                  <c:v>89.67015329999998</c:v>
                </c:pt>
                <c:pt idx="5">
                  <c:v>143.1153795</c:v>
                </c:pt>
                <c:pt idx="6">
                  <c:v>105.8844288</c:v>
                </c:pt>
                <c:pt idx="7">
                  <c:v>88.367469</c:v>
                </c:pt>
                <c:pt idx="8">
                  <c:v>99.28354899999998</c:v>
                </c:pt>
                <c:pt idx="9">
                  <c:v>82.44291889999998</c:v>
                </c:pt>
                <c:pt idx="10">
                  <c:v>95.6732399329654</c:v>
                </c:pt>
              </c:numCache>
            </c:numRef>
          </c:val>
        </c:ser>
        <c:dLbls>
          <c:showLegendKey val="0"/>
          <c:showVal val="0"/>
          <c:showCatName val="0"/>
          <c:showSerName val="0"/>
          <c:showPercent val="0"/>
          <c:showBubbleSize val="0"/>
        </c:dLbls>
        <c:gapWidth val="150"/>
        <c:axId val="2079550280"/>
        <c:axId val="2079553256"/>
      </c:barChart>
      <c:catAx>
        <c:axId val="2079550280"/>
        <c:scaling>
          <c:orientation val="minMax"/>
        </c:scaling>
        <c:delete val="0"/>
        <c:axPos val="b"/>
        <c:majorTickMark val="out"/>
        <c:minorTickMark val="none"/>
        <c:tickLblPos val="nextTo"/>
        <c:crossAx val="2079553256"/>
        <c:crosses val="autoZero"/>
        <c:auto val="1"/>
        <c:lblAlgn val="ctr"/>
        <c:lblOffset val="100"/>
        <c:noMultiLvlLbl val="0"/>
      </c:catAx>
      <c:valAx>
        <c:axId val="2079553256"/>
        <c:scaling>
          <c:orientation val="minMax"/>
        </c:scaling>
        <c:delete val="0"/>
        <c:axPos val="l"/>
        <c:majorGridlines/>
        <c:title>
          <c:tx>
            <c:rich>
              <a:bodyPr rot="-5400000" vert="horz"/>
              <a:lstStyle/>
              <a:p>
                <a:pPr>
                  <a:defRPr/>
                </a:pPr>
                <a:r>
                  <a:rPr lang="en-US" dirty="0" smtClean="0"/>
                  <a:t>Latency</a:t>
                </a:r>
                <a:r>
                  <a:rPr lang="zh-CN" altLang="en-US" dirty="0" smtClean="0"/>
                  <a:t> </a:t>
                </a:r>
                <a:r>
                  <a:rPr lang="en-US" altLang="zh-CN" dirty="0" smtClean="0"/>
                  <a:t>overhead</a:t>
                </a:r>
                <a:r>
                  <a:rPr lang="en-US" dirty="0" smtClean="0"/>
                  <a:t> </a:t>
                </a:r>
                <a:r>
                  <a:rPr lang="en-US" dirty="0"/>
                  <a:t>(%)</a:t>
                </a:r>
                <a:endParaRPr lang="zh-CN" dirty="0"/>
              </a:p>
            </c:rich>
          </c:tx>
          <c:layout/>
          <c:overlay val="0"/>
        </c:title>
        <c:numFmt formatCode="General" sourceLinked="1"/>
        <c:majorTickMark val="out"/>
        <c:minorTickMark val="none"/>
        <c:tickLblPos val="nextTo"/>
        <c:crossAx val="2079550280"/>
        <c:crosses val="autoZero"/>
        <c:crossBetween val="between"/>
      </c:valAx>
    </c:plotArea>
    <c:legend>
      <c:legendPos val="r"/>
      <c:layout>
        <c:manualLayout>
          <c:xMode val="edge"/>
          <c:yMode val="edge"/>
          <c:x val="0.810710037370078"/>
          <c:y val="0.162478022246169"/>
          <c:w val="0.17246481623422"/>
          <c:h val="0.199308582832225"/>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IO cores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c:v>
                </c:pt>
                <c:pt idx="1">
                  <c:v>0.58217756</c:v>
                </c:pt>
                <c:pt idx="2">
                  <c:v>0.779284891</c:v>
                </c:pt>
                <c:pt idx="3">
                  <c:v>0.203480246</c:v>
                </c:pt>
                <c:pt idx="4">
                  <c:v>0.049816204</c:v>
                </c:pt>
                <c:pt idx="5">
                  <c:v>1.154518231</c:v>
                </c:pt>
                <c:pt idx="6">
                  <c:v>6.234360724</c:v>
                </c:pt>
                <c:pt idx="7">
                  <c:v>5.355632733</c:v>
                </c:pt>
                <c:pt idx="8">
                  <c:v>0.360784192</c:v>
                </c:pt>
                <c:pt idx="9">
                  <c:v>0.195826216</c:v>
                </c:pt>
                <c:pt idx="10">
                  <c:v>0.614668159</c:v>
                </c:pt>
              </c:numCache>
            </c:numRef>
          </c:val>
        </c:ser>
        <c:ser>
          <c:idx val="1"/>
          <c:order val="1"/>
          <c:tx>
            <c:strRef>
              <c:f>Sheet1!$C$1</c:f>
              <c:strCache>
                <c:ptCount val="1"/>
                <c:pt idx="0">
                  <c:v>O3 cores</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0.04133262</c:v>
                </c:pt>
                <c:pt idx="1">
                  <c:v>0.566559594</c:v>
                </c:pt>
                <c:pt idx="2">
                  <c:v>0.869575142</c:v>
                </c:pt>
                <c:pt idx="3">
                  <c:v>0.180061951</c:v>
                </c:pt>
                <c:pt idx="4">
                  <c:v>0.017576127</c:v>
                </c:pt>
                <c:pt idx="5">
                  <c:v>1.257294603</c:v>
                </c:pt>
                <c:pt idx="6">
                  <c:v>4.758619332</c:v>
                </c:pt>
                <c:pt idx="7">
                  <c:v>5.880457577999975</c:v>
                </c:pt>
                <c:pt idx="8">
                  <c:v>0.398996142</c:v>
                </c:pt>
                <c:pt idx="9">
                  <c:v>0.113317447</c:v>
                </c:pt>
                <c:pt idx="10">
                  <c:v>0.39909707</c:v>
                </c:pt>
              </c:numCache>
            </c:numRef>
          </c:val>
        </c:ser>
        <c:dLbls>
          <c:showLegendKey val="0"/>
          <c:showVal val="0"/>
          <c:showCatName val="0"/>
          <c:showSerName val="0"/>
          <c:showPercent val="0"/>
          <c:showBubbleSize val="0"/>
        </c:dLbls>
        <c:gapWidth val="150"/>
        <c:axId val="2079934232"/>
        <c:axId val="2079946056"/>
      </c:barChart>
      <c:catAx>
        <c:axId val="2079934232"/>
        <c:scaling>
          <c:orientation val="minMax"/>
        </c:scaling>
        <c:delete val="0"/>
        <c:axPos val="b"/>
        <c:majorTickMark val="out"/>
        <c:minorTickMark val="none"/>
        <c:tickLblPos val="nextTo"/>
        <c:crossAx val="2079946056"/>
        <c:crosses val="autoZero"/>
        <c:auto val="1"/>
        <c:lblAlgn val="ctr"/>
        <c:lblOffset val="100"/>
        <c:noMultiLvlLbl val="0"/>
      </c:catAx>
      <c:valAx>
        <c:axId val="2079946056"/>
        <c:scaling>
          <c:orientation val="minMax"/>
        </c:scaling>
        <c:delete val="0"/>
        <c:axPos val="l"/>
        <c:majorGridlines/>
        <c:title>
          <c:tx>
            <c:rich>
              <a:bodyPr rot="-5400000" vert="horz"/>
              <a:lstStyle/>
              <a:p>
                <a:pPr>
                  <a:defRPr/>
                </a:pPr>
                <a:r>
                  <a:rPr lang="en-US" dirty="0"/>
                  <a:t>Normalized Slowdown (%)</a:t>
                </a:r>
                <a:endParaRPr lang="zh-CN" dirty="0"/>
              </a:p>
            </c:rich>
          </c:tx>
          <c:layout/>
          <c:overlay val="0"/>
        </c:title>
        <c:numFmt formatCode="General" sourceLinked="1"/>
        <c:majorTickMark val="out"/>
        <c:minorTickMark val="none"/>
        <c:tickLblPos val="nextTo"/>
        <c:crossAx val="2079934232"/>
        <c:crosses val="autoZero"/>
        <c:crossBetween val="between"/>
      </c:valAx>
    </c:plotArea>
    <c:legend>
      <c:legendPos val="r"/>
      <c:layout>
        <c:manualLayout>
          <c:xMode val="edge"/>
          <c:yMode val="edge"/>
          <c:x val="0.810710037370078"/>
          <c:y val="0.162478022246169"/>
          <c:w val="0.17246481623422"/>
          <c:h val="0.199308582832225"/>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TP_min</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Sheet1!$B$2:$B$12</c:f>
              <c:numCache>
                <c:formatCode>General</c:formatCode>
                <c:ptCount val="11"/>
                <c:pt idx="0">
                  <c:v>0.03010841</c:v>
                </c:pt>
                <c:pt idx="1">
                  <c:v>0.907766671</c:v>
                </c:pt>
                <c:pt idx="2">
                  <c:v>1.234572974</c:v>
                </c:pt>
                <c:pt idx="3">
                  <c:v>0.30462266</c:v>
                </c:pt>
                <c:pt idx="4">
                  <c:v>0.039219767</c:v>
                </c:pt>
                <c:pt idx="5">
                  <c:v>1.361453493</c:v>
                </c:pt>
                <c:pt idx="6">
                  <c:v>12.146302844</c:v>
                </c:pt>
                <c:pt idx="7">
                  <c:v>13.540072409</c:v>
                </c:pt>
                <c:pt idx="8">
                  <c:v>0.451158422</c:v>
                </c:pt>
                <c:pt idx="9">
                  <c:v>0.247553552</c:v>
                </c:pt>
                <c:pt idx="10">
                  <c:v>0.631467810420324</c:v>
                </c:pt>
              </c:numCache>
            </c:numRef>
          </c:val>
        </c:ser>
        <c:ser>
          <c:idx val="1"/>
          <c:order val="1"/>
          <c:tx>
            <c:strRef>
              <c:f>Sheet1!$C$1</c:f>
              <c:strCache>
                <c:ptCount val="1"/>
                <c:pt idx="0">
                  <c:v>TP_64</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Sheet1!$C$2:$C$12</c:f>
              <c:numCache>
                <c:formatCode>General</c:formatCode>
                <c:ptCount val="11"/>
                <c:pt idx="0">
                  <c:v>0.04133262</c:v>
                </c:pt>
                <c:pt idx="1">
                  <c:v>0.566559594</c:v>
                </c:pt>
                <c:pt idx="2">
                  <c:v>0.869575142</c:v>
                </c:pt>
                <c:pt idx="3">
                  <c:v>0.180061951</c:v>
                </c:pt>
                <c:pt idx="4">
                  <c:v>0.017576127</c:v>
                </c:pt>
                <c:pt idx="5">
                  <c:v>1.257294603</c:v>
                </c:pt>
                <c:pt idx="6">
                  <c:v>4.758619332</c:v>
                </c:pt>
                <c:pt idx="7">
                  <c:v>5.880457577999989</c:v>
                </c:pt>
                <c:pt idx="8">
                  <c:v>0.398996142</c:v>
                </c:pt>
                <c:pt idx="9">
                  <c:v>0.113317447</c:v>
                </c:pt>
                <c:pt idx="10">
                  <c:v>0.399097070413641</c:v>
                </c:pt>
              </c:numCache>
            </c:numRef>
          </c:val>
        </c:ser>
        <c:ser>
          <c:idx val="2"/>
          <c:order val="2"/>
          <c:tx>
            <c:strRef>
              <c:f>Sheet1!$D$1</c:f>
              <c:strCache>
                <c:ptCount val="1"/>
                <c:pt idx="0">
                  <c:v>TP_128</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Sheet1!$D$2:$D$12</c:f>
              <c:numCache>
                <c:formatCode>General</c:formatCode>
                <c:ptCount val="11"/>
                <c:pt idx="0">
                  <c:v>0.043993852</c:v>
                </c:pt>
                <c:pt idx="1">
                  <c:v>0.859257913</c:v>
                </c:pt>
                <c:pt idx="2">
                  <c:v>1.163822406</c:v>
                </c:pt>
                <c:pt idx="3">
                  <c:v>0.310618329</c:v>
                </c:pt>
                <c:pt idx="4">
                  <c:v>0.030441608</c:v>
                </c:pt>
                <c:pt idx="5">
                  <c:v>0.42801138</c:v>
                </c:pt>
                <c:pt idx="6">
                  <c:v>7.645271583</c:v>
                </c:pt>
                <c:pt idx="7">
                  <c:v>12.140845526</c:v>
                </c:pt>
                <c:pt idx="8">
                  <c:v>0.532777096</c:v>
                </c:pt>
                <c:pt idx="9">
                  <c:v>0.182566607</c:v>
                </c:pt>
                <c:pt idx="10">
                  <c:v>0.525552488679708</c:v>
                </c:pt>
              </c:numCache>
            </c:numRef>
          </c:val>
        </c:ser>
        <c:ser>
          <c:idx val="3"/>
          <c:order val="3"/>
          <c:tx>
            <c:strRef>
              <c:f>Sheet1!$E$1</c:f>
              <c:strCache>
                <c:ptCount val="1"/>
                <c:pt idx="0">
                  <c:v>TP_512</c:v>
                </c:pt>
              </c:strCache>
            </c:strRef>
          </c:tx>
          <c:invertIfNegative val="0"/>
          <c:cat>
            <c:strRef>
              <c:f>Sheet1!$A$2:$A$12</c:f>
              <c:strCache>
                <c:ptCount val="11"/>
                <c:pt idx="0">
                  <c:v>astar</c:v>
                </c:pt>
                <c:pt idx="1">
                  <c:v>bzip2</c:v>
                </c:pt>
                <c:pt idx="2">
                  <c:v>gcc</c:v>
                </c:pt>
                <c:pt idx="3">
                  <c:v>gobmk</c:v>
                </c:pt>
                <c:pt idx="4">
                  <c:v>h264ref</c:v>
                </c:pt>
                <c:pt idx="5">
                  <c:v>hmmer</c:v>
                </c:pt>
                <c:pt idx="6">
                  <c:v>libquantum</c:v>
                </c:pt>
                <c:pt idx="7">
                  <c:v>mcf</c:v>
                </c:pt>
                <c:pt idx="8">
                  <c:v>sjeng</c:v>
                </c:pt>
                <c:pt idx="9">
                  <c:v>Xalan</c:v>
                </c:pt>
                <c:pt idx="10">
                  <c:v>Avg</c:v>
                </c:pt>
              </c:strCache>
            </c:strRef>
          </c:cat>
          <c:val>
            <c:numRef>
              <c:f>Sheet1!$E$2:$E$12</c:f>
              <c:numCache>
                <c:formatCode>General</c:formatCode>
                <c:ptCount val="11"/>
                <c:pt idx="0">
                  <c:v>0.033964258</c:v>
                </c:pt>
                <c:pt idx="1">
                  <c:v>1.246560207</c:v>
                </c:pt>
                <c:pt idx="2">
                  <c:v>2.116979671</c:v>
                </c:pt>
                <c:pt idx="3">
                  <c:v>0.382625962</c:v>
                </c:pt>
                <c:pt idx="4">
                  <c:v>0.04156978</c:v>
                </c:pt>
                <c:pt idx="5">
                  <c:v>1.18562809</c:v>
                </c:pt>
                <c:pt idx="6">
                  <c:v>8.056432358</c:v>
                </c:pt>
                <c:pt idx="7">
                  <c:v>11.405034566</c:v>
                </c:pt>
                <c:pt idx="8">
                  <c:v>0.730955006</c:v>
                </c:pt>
                <c:pt idx="9">
                  <c:v>0.299231674</c:v>
                </c:pt>
                <c:pt idx="10">
                  <c:v>0.713032014379622</c:v>
                </c:pt>
              </c:numCache>
            </c:numRef>
          </c:val>
        </c:ser>
        <c:dLbls>
          <c:showLegendKey val="0"/>
          <c:showVal val="0"/>
          <c:showCatName val="0"/>
          <c:showSerName val="0"/>
          <c:showPercent val="0"/>
          <c:showBubbleSize val="0"/>
        </c:dLbls>
        <c:gapWidth val="150"/>
        <c:axId val="2097162296"/>
        <c:axId val="2097165224"/>
      </c:barChart>
      <c:catAx>
        <c:axId val="2097162296"/>
        <c:scaling>
          <c:orientation val="minMax"/>
        </c:scaling>
        <c:delete val="0"/>
        <c:axPos val="b"/>
        <c:majorTickMark val="out"/>
        <c:minorTickMark val="none"/>
        <c:tickLblPos val="nextTo"/>
        <c:crossAx val="2097165224"/>
        <c:crosses val="autoZero"/>
        <c:auto val="1"/>
        <c:lblAlgn val="ctr"/>
        <c:lblOffset val="100"/>
        <c:noMultiLvlLbl val="0"/>
      </c:catAx>
      <c:valAx>
        <c:axId val="2097165224"/>
        <c:scaling>
          <c:orientation val="minMax"/>
        </c:scaling>
        <c:delete val="0"/>
        <c:axPos val="l"/>
        <c:majorGridlines/>
        <c:title>
          <c:tx>
            <c:rich>
              <a:bodyPr rot="-5400000" vert="horz"/>
              <a:lstStyle/>
              <a:p>
                <a:pPr>
                  <a:defRPr/>
                </a:pPr>
                <a:r>
                  <a:rPr lang="en-US"/>
                  <a:t>Normalized Slowdown (%)</a:t>
                </a:r>
              </a:p>
            </c:rich>
          </c:tx>
          <c:layout/>
          <c:overlay val="0"/>
        </c:title>
        <c:numFmt formatCode="General" sourceLinked="1"/>
        <c:majorTickMark val="out"/>
        <c:minorTickMark val="none"/>
        <c:tickLblPos val="nextTo"/>
        <c:crossAx val="2097162296"/>
        <c:crosses val="autoZero"/>
        <c:crossBetween val="between"/>
      </c:valAx>
    </c:plotArea>
    <c:legend>
      <c:legendPos val="r"/>
      <c:layout>
        <c:manualLayout>
          <c:xMode val="edge"/>
          <c:yMode val="edge"/>
          <c:x val="0.857167743471058"/>
          <c:y val="0.0933616747242569"/>
          <c:w val="0.13288891011528"/>
          <c:h val="0.36850185274917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TP</c:v>
                </c:pt>
              </c:strCache>
            </c:strRef>
          </c:tx>
          <c:invertIfNegative val="0"/>
          <c:cat>
            <c:strRef>
              <c:f>Sheet1!$A$2:$A$3</c:f>
              <c:strCache>
                <c:ptCount val="2"/>
                <c:pt idx="0">
                  <c:v>(H, H)</c:v>
                </c:pt>
                <c:pt idx="1">
                  <c:v>(H, L)</c:v>
                </c:pt>
              </c:strCache>
            </c:strRef>
          </c:cat>
          <c:val>
            <c:numRef>
              <c:f>Sheet1!$B$2:$B$3</c:f>
              <c:numCache>
                <c:formatCode>General</c:formatCode>
                <c:ptCount val="2"/>
                <c:pt idx="0">
                  <c:v>38.69</c:v>
                </c:pt>
                <c:pt idx="1">
                  <c:v>145.58</c:v>
                </c:pt>
              </c:numCache>
            </c:numRef>
          </c:val>
        </c:ser>
        <c:ser>
          <c:idx val="1"/>
          <c:order val="1"/>
          <c:tx>
            <c:strRef>
              <c:f>Sheet1!$C$1</c:f>
              <c:strCache>
                <c:ptCount val="1"/>
                <c:pt idx="0">
                  <c:v>TP+BP</c:v>
                </c:pt>
              </c:strCache>
            </c:strRef>
          </c:tx>
          <c:invertIfNegative val="0"/>
          <c:cat>
            <c:strRef>
              <c:f>Sheet1!$A$2:$A$3</c:f>
              <c:strCache>
                <c:ptCount val="2"/>
                <c:pt idx="0">
                  <c:v>(H, H)</c:v>
                </c:pt>
                <c:pt idx="1">
                  <c:v>(H, L)</c:v>
                </c:pt>
              </c:strCache>
            </c:strRef>
          </c:cat>
          <c:val>
            <c:numRef>
              <c:f>Sheet1!$C$2:$C$3</c:f>
              <c:numCache>
                <c:formatCode>General</c:formatCode>
                <c:ptCount val="2"/>
                <c:pt idx="0">
                  <c:v>22.06</c:v>
                </c:pt>
                <c:pt idx="1">
                  <c:v>115.34</c:v>
                </c:pt>
              </c:numCache>
            </c:numRef>
          </c:val>
        </c:ser>
        <c:ser>
          <c:idx val="2"/>
          <c:order val="2"/>
          <c:tx>
            <c:strRef>
              <c:f>Sheet1!$D$1</c:f>
              <c:strCache>
                <c:ptCount val="1"/>
                <c:pt idx="0">
                  <c:v>TP+ATL</c:v>
                </c:pt>
              </c:strCache>
            </c:strRef>
          </c:tx>
          <c:invertIfNegative val="0"/>
          <c:cat>
            <c:strRef>
              <c:f>Sheet1!$A$2:$A$3</c:f>
              <c:strCache>
                <c:ptCount val="2"/>
                <c:pt idx="0">
                  <c:v>(H, H)</c:v>
                </c:pt>
                <c:pt idx="1">
                  <c:v>(H, L)</c:v>
                </c:pt>
              </c:strCache>
            </c:strRef>
          </c:cat>
          <c:val>
            <c:numRef>
              <c:f>Sheet1!$D$2:$D$3</c:f>
              <c:numCache>
                <c:formatCode>General</c:formatCode>
                <c:ptCount val="2"/>
                <c:pt idx="0">
                  <c:v>38.69</c:v>
                </c:pt>
                <c:pt idx="1">
                  <c:v>44.97</c:v>
                </c:pt>
              </c:numCache>
            </c:numRef>
          </c:val>
        </c:ser>
        <c:ser>
          <c:idx val="3"/>
          <c:order val="3"/>
          <c:tx>
            <c:strRef>
              <c:f>Sheet1!$E$1</c:f>
              <c:strCache>
                <c:ptCount val="1"/>
                <c:pt idx="0">
                  <c:v>TP+BP+ATL</c:v>
                </c:pt>
              </c:strCache>
            </c:strRef>
          </c:tx>
          <c:invertIfNegative val="0"/>
          <c:cat>
            <c:strRef>
              <c:f>Sheet1!$A$2:$A$3</c:f>
              <c:strCache>
                <c:ptCount val="2"/>
                <c:pt idx="0">
                  <c:v>(H, H)</c:v>
                </c:pt>
                <c:pt idx="1">
                  <c:v>(H, L)</c:v>
                </c:pt>
              </c:strCache>
            </c:strRef>
          </c:cat>
          <c:val>
            <c:numRef>
              <c:f>Sheet1!$E$2:$E$3</c:f>
              <c:numCache>
                <c:formatCode>General</c:formatCode>
                <c:ptCount val="2"/>
                <c:pt idx="0">
                  <c:v>22.06</c:v>
                </c:pt>
                <c:pt idx="1">
                  <c:v>26.74</c:v>
                </c:pt>
              </c:numCache>
            </c:numRef>
          </c:val>
        </c:ser>
        <c:dLbls>
          <c:showLegendKey val="0"/>
          <c:showVal val="0"/>
          <c:showCatName val="0"/>
          <c:showSerName val="0"/>
          <c:showPercent val="0"/>
          <c:showBubbleSize val="0"/>
        </c:dLbls>
        <c:gapWidth val="150"/>
        <c:axId val="2098400648"/>
        <c:axId val="2098403768"/>
      </c:barChart>
      <c:catAx>
        <c:axId val="2098400648"/>
        <c:scaling>
          <c:orientation val="minMax"/>
        </c:scaling>
        <c:delete val="0"/>
        <c:axPos val="b"/>
        <c:majorTickMark val="out"/>
        <c:minorTickMark val="none"/>
        <c:tickLblPos val="nextTo"/>
        <c:crossAx val="2098403768"/>
        <c:crosses val="autoZero"/>
        <c:auto val="1"/>
        <c:lblAlgn val="ctr"/>
        <c:lblOffset val="100"/>
        <c:noMultiLvlLbl val="0"/>
      </c:catAx>
      <c:valAx>
        <c:axId val="2098403768"/>
        <c:scaling>
          <c:orientation val="minMax"/>
        </c:scaling>
        <c:delete val="0"/>
        <c:axPos val="l"/>
        <c:majorGridlines/>
        <c:title>
          <c:tx>
            <c:rich>
              <a:bodyPr rot="-5400000" vert="horz"/>
              <a:lstStyle/>
              <a:p>
                <a:pPr>
                  <a:defRPr/>
                </a:pPr>
                <a:r>
                  <a:rPr lang="en-US"/>
                  <a:t>Normalized Slowdown (%)</a:t>
                </a:r>
              </a:p>
            </c:rich>
          </c:tx>
          <c:layout/>
          <c:overlay val="0"/>
        </c:title>
        <c:numFmt formatCode="General" sourceLinked="1"/>
        <c:majorTickMark val="out"/>
        <c:minorTickMark val="none"/>
        <c:tickLblPos val="nextTo"/>
        <c:crossAx val="2098400648"/>
        <c:crosses val="autoZero"/>
        <c:crossBetween val="between"/>
      </c:valAx>
    </c:plotArea>
    <c:legend>
      <c:legendPos val="r"/>
      <c:layout>
        <c:manualLayout>
          <c:xMode val="edge"/>
          <c:yMode val="edge"/>
          <c:x val="0.696918001928572"/>
          <c:y val="0.111855266861189"/>
          <c:w val="0.28011515170878"/>
          <c:h val="0.468896941065781"/>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0MB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Sheet1!$B$2:$B$11</c:f>
              <c:numCache>
                <c:formatCode>General</c:formatCode>
                <c:ptCount val="10"/>
                <c:pt idx="0">
                  <c:v>0.0</c:v>
                </c:pt>
                <c:pt idx="1">
                  <c:v>13.15058</c:v>
                </c:pt>
                <c:pt idx="2">
                  <c:v>3.01917</c:v>
                </c:pt>
                <c:pt idx="3">
                  <c:v>3.69755</c:v>
                </c:pt>
                <c:pt idx="4">
                  <c:v>0.98768</c:v>
                </c:pt>
                <c:pt idx="5">
                  <c:v>4.78105</c:v>
                </c:pt>
                <c:pt idx="6">
                  <c:v>14.52556</c:v>
                </c:pt>
                <c:pt idx="7">
                  <c:v>37.5754</c:v>
                </c:pt>
                <c:pt idx="8">
                  <c:v>0.61787</c:v>
                </c:pt>
                <c:pt idx="9">
                  <c:v>12.60779</c:v>
                </c:pt>
              </c:numCache>
            </c:numRef>
          </c:val>
        </c:ser>
        <c:ser>
          <c:idx val="1"/>
          <c:order val="1"/>
          <c:tx>
            <c:strRef>
              <c:f>Sheet1!$C$1</c:f>
              <c:strCache>
                <c:ptCount val="1"/>
                <c:pt idx="0">
                  <c:v>1MB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Sheet1!$C$2:$C$11</c:f>
              <c:numCache>
                <c:formatCode>General</c:formatCode>
                <c:ptCount val="10"/>
                <c:pt idx="0">
                  <c:v>0.0</c:v>
                </c:pt>
                <c:pt idx="1">
                  <c:v>5.652459999999991</c:v>
                </c:pt>
                <c:pt idx="2">
                  <c:v>1.85774</c:v>
                </c:pt>
                <c:pt idx="3">
                  <c:v>0.54918</c:v>
                </c:pt>
                <c:pt idx="4">
                  <c:v>0.03578</c:v>
                </c:pt>
                <c:pt idx="5">
                  <c:v>1.64732</c:v>
                </c:pt>
                <c:pt idx="6">
                  <c:v>14.53001</c:v>
                </c:pt>
                <c:pt idx="7">
                  <c:v>22.7884</c:v>
                </c:pt>
                <c:pt idx="8">
                  <c:v>0.55561</c:v>
                </c:pt>
                <c:pt idx="9">
                  <c:v>1.58223</c:v>
                </c:pt>
              </c:numCache>
            </c:numRef>
          </c:val>
        </c:ser>
        <c:ser>
          <c:idx val="2"/>
          <c:order val="2"/>
          <c:tx>
            <c:strRef>
              <c:f>Sheet1!$D$1</c:f>
              <c:strCache>
                <c:ptCount val="1"/>
                <c:pt idx="0">
                  <c:v>2MB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Sheet1!$D$2:$D$11</c:f>
              <c:numCache>
                <c:formatCode>General</c:formatCode>
                <c:ptCount val="10"/>
                <c:pt idx="0">
                  <c:v>0.0</c:v>
                </c:pt>
                <c:pt idx="1">
                  <c:v>1.56306</c:v>
                </c:pt>
                <c:pt idx="2">
                  <c:v>1.4466</c:v>
                </c:pt>
                <c:pt idx="3">
                  <c:v>0.23911</c:v>
                </c:pt>
                <c:pt idx="4">
                  <c:v>0.01111</c:v>
                </c:pt>
                <c:pt idx="5">
                  <c:v>1.40159</c:v>
                </c:pt>
                <c:pt idx="6">
                  <c:v>14.27149</c:v>
                </c:pt>
                <c:pt idx="7">
                  <c:v>13.8586</c:v>
                </c:pt>
                <c:pt idx="8">
                  <c:v>0.54422</c:v>
                </c:pt>
                <c:pt idx="9">
                  <c:v>0.29857</c:v>
                </c:pt>
              </c:numCache>
            </c:numRef>
          </c:val>
        </c:ser>
        <c:ser>
          <c:idx val="3"/>
          <c:order val="3"/>
          <c:tx>
            <c:strRef>
              <c:f>Sheet1!$E$1</c:f>
              <c:strCache>
                <c:ptCount val="1"/>
                <c:pt idx="0">
                  <c:v>4MB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Sheet1!$E$2:$E$11</c:f>
              <c:numCache>
                <c:formatCode>General</c:formatCode>
                <c:ptCount val="10"/>
                <c:pt idx="0">
                  <c:v>0.0</c:v>
                </c:pt>
                <c:pt idx="1">
                  <c:v>0.17571</c:v>
                </c:pt>
                <c:pt idx="2">
                  <c:v>1.09444</c:v>
                </c:pt>
                <c:pt idx="3">
                  <c:v>0.13434</c:v>
                </c:pt>
                <c:pt idx="4">
                  <c:v>0.0036</c:v>
                </c:pt>
                <c:pt idx="5">
                  <c:v>1.36784</c:v>
                </c:pt>
                <c:pt idx="6">
                  <c:v>13.85462</c:v>
                </c:pt>
                <c:pt idx="7">
                  <c:v>0.11376</c:v>
                </c:pt>
                <c:pt idx="8">
                  <c:v>0.53149</c:v>
                </c:pt>
                <c:pt idx="9">
                  <c:v>0.21568</c:v>
                </c:pt>
              </c:numCache>
            </c:numRef>
          </c:val>
        </c:ser>
        <c:dLbls>
          <c:showLegendKey val="0"/>
          <c:showVal val="0"/>
          <c:showCatName val="0"/>
          <c:showSerName val="0"/>
          <c:showPercent val="0"/>
          <c:showBubbleSize val="0"/>
        </c:dLbls>
        <c:gapWidth val="150"/>
        <c:axId val="2098253960"/>
        <c:axId val="2098257320"/>
      </c:barChart>
      <c:catAx>
        <c:axId val="2098253960"/>
        <c:scaling>
          <c:orientation val="minMax"/>
        </c:scaling>
        <c:delete val="0"/>
        <c:axPos val="b"/>
        <c:majorTickMark val="none"/>
        <c:minorTickMark val="none"/>
        <c:tickLblPos val="nextTo"/>
        <c:crossAx val="2098257320"/>
        <c:crosses val="autoZero"/>
        <c:auto val="1"/>
        <c:lblAlgn val="ctr"/>
        <c:lblOffset val="100"/>
        <c:noMultiLvlLbl val="0"/>
      </c:catAx>
      <c:valAx>
        <c:axId val="2098257320"/>
        <c:scaling>
          <c:orientation val="minMax"/>
        </c:scaling>
        <c:delete val="0"/>
        <c:axPos val="l"/>
        <c:majorGridlines/>
        <c:title>
          <c:tx>
            <c:rich>
              <a:bodyPr/>
              <a:lstStyle/>
              <a:p>
                <a:pPr>
                  <a:defRPr/>
                </a:pPr>
                <a:r>
                  <a:rPr lang="en-US" altLang="en-US" dirty="0" smtClean="0"/>
                  <a:t>MPKI</a:t>
                </a:r>
                <a:endParaRPr lang="en-US" altLang="en-US" dirty="0"/>
              </a:p>
            </c:rich>
          </c:tx>
          <c:layout/>
          <c:overlay val="0"/>
        </c:title>
        <c:numFmt formatCode="General" sourceLinked="1"/>
        <c:majorTickMark val="none"/>
        <c:minorTickMark val="none"/>
        <c:tickLblPos val="nextTo"/>
        <c:crossAx val="2098253960"/>
        <c:crosses val="autoZero"/>
        <c:crossBetween val="between"/>
      </c:valAx>
    </c:plotArea>
    <c:legend>
      <c:legendPos val="r"/>
      <c:layout>
        <c:manualLayout>
          <c:xMode val="edge"/>
          <c:yMode val="edge"/>
          <c:x val="0.88258337980434"/>
          <c:y val="0.107079076320586"/>
          <c:w val="0.0980021893007515"/>
          <c:h val="0.355540622383852"/>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0MB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Sheet1!$B$2:$B$11</c:f>
              <c:numCache>
                <c:formatCode>General</c:formatCode>
                <c:ptCount val="10"/>
                <c:pt idx="0">
                  <c:v>-0.009583998</c:v>
                </c:pt>
                <c:pt idx="1">
                  <c:v>0.012676827</c:v>
                </c:pt>
                <c:pt idx="2">
                  <c:v>-0.008157217</c:v>
                </c:pt>
                <c:pt idx="3">
                  <c:v>-0.005087627</c:v>
                </c:pt>
                <c:pt idx="4">
                  <c:v>-0.007911912</c:v>
                </c:pt>
                <c:pt idx="5">
                  <c:v>-0.048680019</c:v>
                </c:pt>
                <c:pt idx="6">
                  <c:v>-0.000775352</c:v>
                </c:pt>
                <c:pt idx="7">
                  <c:v>-0.009454511</c:v>
                </c:pt>
                <c:pt idx="8">
                  <c:v>-0.000397582</c:v>
                </c:pt>
                <c:pt idx="9">
                  <c:v>-0.001723314</c:v>
                </c:pt>
              </c:numCache>
            </c:numRef>
          </c:val>
        </c:ser>
        <c:ser>
          <c:idx val="1"/>
          <c:order val="1"/>
          <c:tx>
            <c:strRef>
              <c:f>Sheet1!$C$1</c:f>
              <c:strCache>
                <c:ptCount val="1"/>
                <c:pt idx="0">
                  <c:v>1MB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Sheet1!$C$2:$C$11</c:f>
              <c:numCache>
                <c:formatCode>General</c:formatCode>
                <c:ptCount val="10"/>
                <c:pt idx="0">
                  <c:v>-0.011842754</c:v>
                </c:pt>
                <c:pt idx="1">
                  <c:v>-0.003565329</c:v>
                </c:pt>
                <c:pt idx="2">
                  <c:v>-0.002147532</c:v>
                </c:pt>
                <c:pt idx="3">
                  <c:v>-0.002143224</c:v>
                </c:pt>
                <c:pt idx="4">
                  <c:v>-0.005038764</c:v>
                </c:pt>
                <c:pt idx="5">
                  <c:v>-0.007415007</c:v>
                </c:pt>
                <c:pt idx="6">
                  <c:v>-0.002595496</c:v>
                </c:pt>
                <c:pt idx="7">
                  <c:v>0.011368857</c:v>
                </c:pt>
                <c:pt idx="8">
                  <c:v>-0.000217502</c:v>
                </c:pt>
                <c:pt idx="9">
                  <c:v>-0.002837511</c:v>
                </c:pt>
              </c:numCache>
            </c:numRef>
          </c:val>
        </c:ser>
        <c:ser>
          <c:idx val="2"/>
          <c:order val="2"/>
          <c:tx>
            <c:strRef>
              <c:f>Sheet1!$D$1</c:f>
              <c:strCache>
                <c:ptCount val="1"/>
                <c:pt idx="0">
                  <c:v>2MB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Sheet1!$D$2:$D$11</c:f>
              <c:numCache>
                <c:formatCode>General</c:formatCode>
                <c:ptCount val="10"/>
                <c:pt idx="0">
                  <c:v>-0.001494866</c:v>
                </c:pt>
                <c:pt idx="1">
                  <c:v>-0.000421288</c:v>
                </c:pt>
                <c:pt idx="2">
                  <c:v>0.000159184</c:v>
                </c:pt>
                <c:pt idx="3">
                  <c:v>-0.000489324</c:v>
                </c:pt>
                <c:pt idx="4">
                  <c:v>-0.000625154</c:v>
                </c:pt>
                <c:pt idx="5">
                  <c:v>-0.010744959</c:v>
                </c:pt>
                <c:pt idx="6">
                  <c:v>-0.00282695</c:v>
                </c:pt>
                <c:pt idx="7">
                  <c:v>0.001846107</c:v>
                </c:pt>
                <c:pt idx="8">
                  <c:v>-4.4868E-5</c:v>
                </c:pt>
                <c:pt idx="9">
                  <c:v>-0.000288504</c:v>
                </c:pt>
              </c:numCache>
            </c:numRef>
          </c:val>
        </c:ser>
        <c:ser>
          <c:idx val="3"/>
          <c:order val="3"/>
          <c:tx>
            <c:strRef>
              <c:f>Sheet1!$E$1</c:f>
              <c:strCache>
                <c:ptCount val="1"/>
                <c:pt idx="0">
                  <c:v>4MB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Sheet1!$E$2:$E$11</c:f>
              <c:numCache>
                <c:formatCode>General</c:formatCode>
                <c:ptCount val="10"/>
                <c:pt idx="0">
                  <c:v>-0.000669954</c:v>
                </c:pt>
                <c:pt idx="1">
                  <c:v>-0.000743042</c:v>
                </c:pt>
                <c:pt idx="2">
                  <c:v>-0.000474634</c:v>
                </c:pt>
                <c:pt idx="3">
                  <c:v>0.000264907</c:v>
                </c:pt>
                <c:pt idx="4">
                  <c:v>-4.746E-5</c:v>
                </c:pt>
                <c:pt idx="5">
                  <c:v>-0.001054012</c:v>
                </c:pt>
                <c:pt idx="6">
                  <c:v>-0.001089038</c:v>
                </c:pt>
                <c:pt idx="7">
                  <c:v>0.001120768</c:v>
                </c:pt>
                <c:pt idx="8">
                  <c:v>-7.62E-6</c:v>
                </c:pt>
                <c:pt idx="9">
                  <c:v>-0.000336335</c:v>
                </c:pt>
              </c:numCache>
            </c:numRef>
          </c:val>
        </c:ser>
        <c:dLbls>
          <c:showLegendKey val="0"/>
          <c:showVal val="0"/>
          <c:showCatName val="0"/>
          <c:showSerName val="0"/>
          <c:showPercent val="0"/>
          <c:showBubbleSize val="0"/>
        </c:dLbls>
        <c:gapWidth val="150"/>
        <c:axId val="2100119992"/>
        <c:axId val="2100123112"/>
      </c:barChart>
      <c:catAx>
        <c:axId val="2100119992"/>
        <c:scaling>
          <c:orientation val="minMax"/>
        </c:scaling>
        <c:delete val="0"/>
        <c:axPos val="b"/>
        <c:majorTickMark val="out"/>
        <c:minorTickMark val="none"/>
        <c:tickLblPos val="low"/>
        <c:crossAx val="2100123112"/>
        <c:crosses val="autoZero"/>
        <c:auto val="1"/>
        <c:lblAlgn val="ctr"/>
        <c:lblOffset val="100"/>
        <c:noMultiLvlLbl val="0"/>
      </c:catAx>
      <c:valAx>
        <c:axId val="2100123112"/>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0119992"/>
        <c:crosses val="autoZero"/>
        <c:crossBetween val="between"/>
      </c:valAx>
    </c:plotArea>
    <c:legend>
      <c:legendPos val="r"/>
      <c:layout>
        <c:manualLayout>
          <c:xMode val="edge"/>
          <c:yMode val="edge"/>
          <c:x val="0.898020802955186"/>
          <c:y val="0.0557703614326968"/>
          <c:w val="0.0927199377855546"/>
          <c:h val="0.416155264705118"/>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0MB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Sheet1!$B$2:$B$11</c:f>
              <c:numCache>
                <c:formatCode>General</c:formatCode>
                <c:ptCount val="10"/>
                <c:pt idx="0">
                  <c:v>0.011846623</c:v>
                </c:pt>
                <c:pt idx="1">
                  <c:v>-0.149350926</c:v>
                </c:pt>
                <c:pt idx="2">
                  <c:v>-0.012767354</c:v>
                </c:pt>
                <c:pt idx="3">
                  <c:v>-0.028486367</c:v>
                </c:pt>
                <c:pt idx="4">
                  <c:v>0.000489343</c:v>
                </c:pt>
                <c:pt idx="5">
                  <c:v>0.004338909</c:v>
                </c:pt>
                <c:pt idx="6">
                  <c:v>0.003633583</c:v>
                </c:pt>
                <c:pt idx="7">
                  <c:v>-0.064818981</c:v>
                </c:pt>
                <c:pt idx="8">
                  <c:v>0.00332514</c:v>
                </c:pt>
                <c:pt idx="9">
                  <c:v>-0.05657827</c:v>
                </c:pt>
              </c:numCache>
            </c:numRef>
          </c:val>
        </c:ser>
        <c:ser>
          <c:idx val="1"/>
          <c:order val="1"/>
          <c:tx>
            <c:strRef>
              <c:f>Sheet1!$C$1</c:f>
              <c:strCache>
                <c:ptCount val="1"/>
                <c:pt idx="0">
                  <c:v>1MB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Sheet1!$C$2:$C$11</c:f>
              <c:numCache>
                <c:formatCode>General</c:formatCode>
                <c:ptCount val="10"/>
                <c:pt idx="0">
                  <c:v>-0.012984238</c:v>
                </c:pt>
                <c:pt idx="1">
                  <c:v>-0.079015886</c:v>
                </c:pt>
                <c:pt idx="2">
                  <c:v>0.006072114</c:v>
                </c:pt>
                <c:pt idx="3">
                  <c:v>-0.014591104</c:v>
                </c:pt>
                <c:pt idx="4">
                  <c:v>0.002933015</c:v>
                </c:pt>
                <c:pt idx="5">
                  <c:v>-0.003852989</c:v>
                </c:pt>
                <c:pt idx="6">
                  <c:v>-0.01669873</c:v>
                </c:pt>
                <c:pt idx="7">
                  <c:v>-0.011824709</c:v>
                </c:pt>
                <c:pt idx="8">
                  <c:v>-0.002803654</c:v>
                </c:pt>
                <c:pt idx="9">
                  <c:v>-0.002349682</c:v>
                </c:pt>
              </c:numCache>
            </c:numRef>
          </c:val>
        </c:ser>
        <c:ser>
          <c:idx val="2"/>
          <c:order val="2"/>
          <c:tx>
            <c:strRef>
              <c:f>Sheet1!$D$1</c:f>
              <c:strCache>
                <c:ptCount val="1"/>
                <c:pt idx="0">
                  <c:v>2MB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Sheet1!$D$2:$D$11</c:f>
              <c:numCache>
                <c:formatCode>General</c:formatCode>
                <c:ptCount val="10"/>
                <c:pt idx="0">
                  <c:v>0.013268601</c:v>
                </c:pt>
                <c:pt idx="1">
                  <c:v>-0.052814564</c:v>
                </c:pt>
                <c:pt idx="2">
                  <c:v>-0.00428874</c:v>
                </c:pt>
                <c:pt idx="3">
                  <c:v>-0.005711444</c:v>
                </c:pt>
                <c:pt idx="4">
                  <c:v>-0.000279444</c:v>
                </c:pt>
                <c:pt idx="5">
                  <c:v>-0.007118196</c:v>
                </c:pt>
                <c:pt idx="6">
                  <c:v>-0.039500994</c:v>
                </c:pt>
                <c:pt idx="7">
                  <c:v>-0.01497865</c:v>
                </c:pt>
                <c:pt idx="8">
                  <c:v>0.000283466</c:v>
                </c:pt>
                <c:pt idx="9">
                  <c:v>-0.002176205</c:v>
                </c:pt>
              </c:numCache>
            </c:numRef>
          </c:val>
        </c:ser>
        <c:ser>
          <c:idx val="3"/>
          <c:order val="3"/>
          <c:tx>
            <c:strRef>
              <c:f>Sheet1!$E$1</c:f>
              <c:strCache>
                <c:ptCount val="1"/>
                <c:pt idx="0">
                  <c:v>4MB</c:v>
                </c:pt>
              </c:strCache>
            </c:strRef>
          </c:tx>
          <c:invertIfNegative val="0"/>
          <c:cat>
            <c:strRef>
              <c:f>Sheet1!$A$2:$A$11</c:f>
              <c:strCache>
                <c:ptCount val="10"/>
                <c:pt idx="0">
                  <c:v>astar</c:v>
                </c:pt>
                <c:pt idx="1">
                  <c:v>bzip2</c:v>
                </c:pt>
                <c:pt idx="2">
                  <c:v>gcc</c:v>
                </c:pt>
                <c:pt idx="3">
                  <c:v>gobmk</c:v>
                </c:pt>
                <c:pt idx="4">
                  <c:v>h264ref</c:v>
                </c:pt>
                <c:pt idx="5">
                  <c:v>hmmer</c:v>
                </c:pt>
                <c:pt idx="6">
                  <c:v>libquantum</c:v>
                </c:pt>
                <c:pt idx="7">
                  <c:v>mcf</c:v>
                </c:pt>
                <c:pt idx="8">
                  <c:v>sjeng</c:v>
                </c:pt>
                <c:pt idx="9">
                  <c:v>Xalan</c:v>
                </c:pt>
              </c:strCache>
            </c:strRef>
          </c:cat>
          <c:val>
            <c:numRef>
              <c:f>Sheet1!$E$2:$E$11</c:f>
              <c:numCache>
                <c:formatCode>General</c:formatCode>
                <c:ptCount val="10"/>
                <c:pt idx="0">
                  <c:v>0.012939768</c:v>
                </c:pt>
                <c:pt idx="1">
                  <c:v>-0.007045991</c:v>
                </c:pt>
                <c:pt idx="2">
                  <c:v>-0.00657963</c:v>
                </c:pt>
                <c:pt idx="3">
                  <c:v>0.002972372</c:v>
                </c:pt>
                <c:pt idx="4">
                  <c:v>-0.001590147</c:v>
                </c:pt>
                <c:pt idx="5">
                  <c:v>-0.008714548</c:v>
                </c:pt>
                <c:pt idx="6">
                  <c:v>-0.029015021</c:v>
                </c:pt>
                <c:pt idx="7">
                  <c:v>0.003154769</c:v>
                </c:pt>
                <c:pt idx="8">
                  <c:v>-0.000720956</c:v>
                </c:pt>
                <c:pt idx="9">
                  <c:v>-0.004242699</c:v>
                </c:pt>
              </c:numCache>
            </c:numRef>
          </c:val>
        </c:ser>
        <c:dLbls>
          <c:showLegendKey val="0"/>
          <c:showVal val="0"/>
          <c:showCatName val="0"/>
          <c:showSerName val="0"/>
          <c:showPercent val="0"/>
          <c:showBubbleSize val="0"/>
        </c:dLbls>
        <c:gapWidth val="150"/>
        <c:axId val="2101638936"/>
        <c:axId val="2101630856"/>
      </c:barChart>
      <c:catAx>
        <c:axId val="2101638936"/>
        <c:scaling>
          <c:orientation val="minMax"/>
        </c:scaling>
        <c:delete val="0"/>
        <c:axPos val="b"/>
        <c:majorTickMark val="out"/>
        <c:minorTickMark val="none"/>
        <c:tickLblPos val="low"/>
        <c:crossAx val="2101630856"/>
        <c:crosses val="autoZero"/>
        <c:auto val="1"/>
        <c:lblAlgn val="ctr"/>
        <c:lblOffset val="100"/>
        <c:noMultiLvlLbl val="0"/>
      </c:catAx>
      <c:valAx>
        <c:axId val="2101630856"/>
        <c:scaling>
          <c:orientation val="minMax"/>
        </c:scaling>
        <c:delete val="0"/>
        <c:axPos val="l"/>
        <c:majorGridlines/>
        <c:title>
          <c:tx>
            <c:rich>
              <a:bodyPr rot="-5400000" vert="horz"/>
              <a:lstStyle/>
              <a:p>
                <a:pPr>
                  <a:defRPr/>
                </a:pPr>
                <a:r>
                  <a:rPr lang="en-US" sz="1800" b="1" i="0" baseline="0" dirty="0" smtClean="0">
                    <a:effectLst/>
                  </a:rPr>
                  <a:t>Normalized Slowdown (%)</a:t>
                </a:r>
                <a:endParaRPr lang="en-US" dirty="0">
                  <a:effectLst/>
                </a:endParaRPr>
              </a:p>
            </c:rich>
          </c:tx>
          <c:layout/>
          <c:overlay val="0"/>
        </c:title>
        <c:numFmt formatCode="General" sourceLinked="1"/>
        <c:majorTickMark val="out"/>
        <c:minorTickMark val="none"/>
        <c:tickLblPos val="nextTo"/>
        <c:crossAx val="2101638936"/>
        <c:crosses val="autoZero"/>
        <c:crossBetween val="between"/>
      </c:valAx>
    </c:plotArea>
    <c:legend>
      <c:legendPos val="r"/>
      <c:layout>
        <c:manualLayout>
          <c:xMode val="edge"/>
          <c:yMode val="edge"/>
          <c:x val="0.898020802955186"/>
          <c:y val="0.0557703614326968"/>
          <c:w val="0.0927199377855546"/>
          <c:h val="0.416155264705118"/>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E048418-A2D0-4912-BAC5-0C51B0578BD7}" type="datetimeFigureOut">
              <a:rPr lang="zh-CN" altLang="en-US" smtClean="0"/>
              <a:t>2/17/14</a:t>
            </a:fld>
            <a:endParaRPr lang="zh-CN" alt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5ED3B606-B68F-44DF-93FB-90D7DA8289CA}" type="slidenum">
              <a:rPr lang="zh-CN" altLang="en-US" smtClean="0"/>
              <a:t>‹#›</a:t>
            </a:fld>
            <a:endParaRPr lang="zh-CN" altLang="en-US"/>
          </a:p>
        </p:txBody>
      </p:sp>
    </p:spTree>
    <p:extLst>
      <p:ext uri="{BB962C8B-B14F-4D97-AF65-F5344CB8AC3E}">
        <p14:creationId xmlns:p14="http://schemas.microsoft.com/office/powerpoint/2010/main" val="2337437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wrap="square" lIns="96661" tIns="48331" rIns="96661" bIns="48331" numCol="1" anchor="t" anchorCtr="0" compatLnSpc="1">
            <a:prstTxWarp prst="textNoShape">
              <a:avLst/>
            </a:prstTxWarp>
          </a:bodyPr>
          <a:lstStyle>
            <a:lvl1pPr>
              <a:defRPr sz="1300"/>
            </a:lvl1pPr>
          </a:lstStyle>
          <a:p>
            <a:endParaRPr lang="zh-CN" altLang="zh-CN"/>
          </a:p>
        </p:txBody>
      </p:sp>
      <p:sp>
        <p:nvSpPr>
          <p:cNvPr id="3" name="Date Placeholder 2"/>
          <p:cNvSpPr>
            <a:spLocks noGrp="1"/>
          </p:cNvSpPr>
          <p:nvPr>
            <p:ph type="dt"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fld id="{1E28FC21-E98F-4556-BAFD-57F9C20A54AD}" type="datetimeFigureOut">
              <a:rPr lang="en-US" altLang="zh-CN" smtClean="0"/>
              <a:pPr/>
              <a:t>2/17/14</a:t>
            </a:fld>
            <a:endParaRPr lang="en-US" altLang="zh-CN"/>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smtClean="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wrap="square" lIns="96661" tIns="48331" rIns="96661" bIns="48331" numCol="1" anchor="b" anchorCtr="0" compatLnSpc="1">
            <a:prstTxWarp prst="textNoShape">
              <a:avLst/>
            </a:prstTxWarp>
          </a:bodyPr>
          <a:lstStyle>
            <a:lvl1pPr>
              <a:defRPr sz="1300"/>
            </a:lvl1pPr>
          </a:lstStyle>
          <a:p>
            <a:endParaRPr lang="zh-CN" altLang="zh-CN"/>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A22030CF-E31E-4ECA-96ED-4ADE92DD87AA}" type="slidenum">
              <a:rPr lang="en-US" altLang="zh-CN"/>
              <a:pPr/>
              <a:t>‹#›</a:t>
            </a:fld>
            <a:endParaRPr lang="en-US" altLang="zh-CN"/>
          </a:p>
        </p:txBody>
      </p:sp>
    </p:spTree>
    <p:extLst>
      <p:ext uri="{BB962C8B-B14F-4D97-AF65-F5344CB8AC3E}">
        <p14:creationId xmlns:p14="http://schemas.microsoft.com/office/powerpoint/2010/main" val="423803570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everyone. My name is Yao Wang.</a:t>
            </a:r>
            <a:r>
              <a:rPr lang="en-US" baseline="0" dirty="0" smtClean="0"/>
              <a:t> Today I am going to present our work on timing channel protection for a shared memory controller. This is work done by me, Andrew </a:t>
            </a:r>
            <a:r>
              <a:rPr lang="en-US" baseline="0" dirty="0" err="1" smtClean="0"/>
              <a:t>Ferraiuolo</a:t>
            </a:r>
            <a:r>
              <a:rPr lang="en-US" baseline="0" dirty="0" smtClean="0"/>
              <a:t> and my advisor G. Edward </a:t>
            </a:r>
            <a:r>
              <a:rPr lang="en-US" baseline="0" dirty="0" err="1" smtClean="0"/>
              <a:t>Suh</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0</a:t>
            </a:fld>
            <a:endParaRPr lang="en-US" altLang="zh-CN"/>
          </a:p>
        </p:txBody>
      </p:sp>
    </p:spTree>
    <p:extLst>
      <p:ext uri="{BB962C8B-B14F-4D97-AF65-F5344CB8AC3E}">
        <p14:creationId xmlns:p14="http://schemas.microsoft.com/office/powerpoint/2010/main" val="1720093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a:t>
            </a:r>
            <a:r>
              <a:rPr lang="zh-CN" altLang="en-US" dirty="0" smtClean="0"/>
              <a:t> </a:t>
            </a:r>
            <a:r>
              <a:rPr lang="en-US" altLang="zh-CN" dirty="0" smtClean="0"/>
              <a:t>top</a:t>
            </a:r>
            <a:r>
              <a:rPr lang="zh-CN" altLang="en-US" dirty="0" smtClean="0"/>
              <a:t> </a:t>
            </a:r>
            <a:r>
              <a:rPr lang="en-US" altLang="zh-CN" dirty="0" smtClean="0"/>
              <a:t>of</a:t>
            </a:r>
            <a:r>
              <a:rPr lang="zh-CN" altLang="en-US" dirty="0" smtClean="0"/>
              <a:t> </a:t>
            </a:r>
            <a:r>
              <a:rPr lang="en-US" altLang="zh-CN" dirty="0" smtClean="0"/>
              <a:t>that,</a:t>
            </a:r>
            <a:r>
              <a:rPr lang="zh-CN" altLang="en-US" dirty="0" smtClean="0"/>
              <a:t> </a:t>
            </a:r>
            <a:r>
              <a:rPr lang="en-US" altLang="zh-CN" dirty="0" smtClean="0"/>
              <a:t>we</a:t>
            </a:r>
            <a:r>
              <a:rPr lang="zh-CN" altLang="en-US" dirty="0" smtClean="0"/>
              <a:t> </a:t>
            </a:r>
            <a:r>
              <a:rPr lang="en-US" altLang="zh-CN" dirty="0" smtClean="0"/>
              <a:t>used</a:t>
            </a:r>
            <a:r>
              <a:rPr lang="zh-CN" altLang="en-US" dirty="0" smtClean="0"/>
              <a:t> </a:t>
            </a:r>
            <a:r>
              <a:rPr lang="en-US" altLang="zh-CN" dirty="0" smtClean="0"/>
              <a:t>a</a:t>
            </a:r>
            <a:r>
              <a:rPr lang="zh-CN" altLang="en-US" dirty="0" smtClean="0"/>
              <a:t> </a:t>
            </a:r>
            <a:r>
              <a:rPr lang="en-US" altLang="zh-CN" dirty="0" smtClean="0"/>
              <a:t>scheduling</a:t>
            </a:r>
            <a:r>
              <a:rPr lang="zh-CN" altLang="en-US" dirty="0" smtClean="0"/>
              <a:t> </a:t>
            </a:r>
            <a:r>
              <a:rPr lang="en-US" altLang="zh-CN" dirty="0" smtClean="0"/>
              <a:t>algorithm</a:t>
            </a:r>
            <a:r>
              <a:rPr lang="zh-CN" altLang="en-US" dirty="0" smtClean="0"/>
              <a:t> </a:t>
            </a:r>
            <a:r>
              <a:rPr lang="en-US" altLang="zh-CN" dirty="0" smtClean="0"/>
              <a:t>that’s</a:t>
            </a:r>
            <a:r>
              <a:rPr lang="zh-CN" altLang="en-US" dirty="0" smtClean="0"/>
              <a:t> </a:t>
            </a:r>
            <a:r>
              <a:rPr lang="en-US" altLang="zh-CN" dirty="0" smtClean="0"/>
              <a:t>based</a:t>
            </a:r>
            <a:r>
              <a:rPr lang="zh-CN" altLang="en-US" dirty="0" smtClean="0"/>
              <a:t> </a:t>
            </a:r>
            <a:r>
              <a:rPr lang="en-US" altLang="zh-CN" dirty="0" smtClean="0"/>
              <a:t>on</a:t>
            </a:r>
            <a:r>
              <a:rPr lang="zh-CN" altLang="en-US" dirty="0" smtClean="0"/>
              <a:t> </a:t>
            </a:r>
            <a:r>
              <a:rPr lang="en-US" altLang="zh-CN" dirty="0" smtClean="0"/>
              <a:t>time</a:t>
            </a:r>
            <a:r>
              <a:rPr lang="zh-CN" altLang="en-US" dirty="0" smtClean="0"/>
              <a:t> </a:t>
            </a:r>
            <a:r>
              <a:rPr lang="en-US" altLang="zh-CN" dirty="0" smtClean="0"/>
              <a:t>division</a:t>
            </a:r>
            <a:r>
              <a:rPr lang="zh-CN" altLang="en-US" dirty="0" smtClean="0"/>
              <a:t> </a:t>
            </a:r>
            <a:r>
              <a:rPr lang="en-US" altLang="zh-CN" dirty="0" smtClean="0"/>
              <a:t>multiplexing.</a:t>
            </a:r>
            <a:r>
              <a:rPr lang="zh-CN" altLang="en-US" dirty="0" smtClean="0"/>
              <a:t> </a:t>
            </a:r>
            <a:r>
              <a:rPr lang="en-US" altLang="zh-CN" dirty="0" smtClean="0"/>
              <a:t>The</a:t>
            </a:r>
            <a:r>
              <a:rPr lang="zh-CN" altLang="en-US" dirty="0" smtClean="0"/>
              <a:t> </a:t>
            </a:r>
            <a:r>
              <a:rPr lang="en-US" altLang="zh-CN" dirty="0" smtClean="0"/>
              <a:t>basic</a:t>
            </a:r>
            <a:r>
              <a:rPr lang="zh-CN" altLang="en-US" dirty="0" smtClean="0"/>
              <a:t> </a:t>
            </a:r>
            <a:r>
              <a:rPr lang="en-US" altLang="zh-CN" dirty="0" smtClean="0"/>
              <a:t>idea</a:t>
            </a:r>
            <a:r>
              <a:rPr lang="zh-CN" altLang="en-US" dirty="0" smtClean="0"/>
              <a:t> </a:t>
            </a:r>
            <a:r>
              <a:rPr lang="en-US" altLang="zh-CN" dirty="0" smtClean="0"/>
              <a:t>is</a:t>
            </a:r>
            <a:r>
              <a:rPr lang="zh-CN" altLang="en-US" dirty="0" smtClean="0"/>
              <a:t> </a:t>
            </a:r>
            <a:r>
              <a:rPr lang="en-US" altLang="zh-CN" dirty="0" smtClean="0"/>
              <a:t>dividing</a:t>
            </a:r>
            <a:r>
              <a:rPr lang="zh-CN" altLang="en-US" dirty="0" smtClean="0"/>
              <a:t> </a:t>
            </a:r>
            <a:r>
              <a:rPr lang="en-US" altLang="zh-CN" dirty="0" smtClean="0"/>
              <a:t>the</a:t>
            </a:r>
            <a:r>
              <a:rPr lang="zh-CN" altLang="en-US" dirty="0" smtClean="0"/>
              <a:t> </a:t>
            </a:r>
            <a:r>
              <a:rPr lang="en-US" altLang="zh-CN" dirty="0" smtClean="0"/>
              <a:t>time</a:t>
            </a:r>
            <a:r>
              <a:rPr lang="zh-CN" altLang="en-US" dirty="0" smtClean="0"/>
              <a:t> </a:t>
            </a:r>
            <a:r>
              <a:rPr lang="en-US" altLang="zh-CN" dirty="0" smtClean="0"/>
              <a:t>into</a:t>
            </a:r>
            <a:r>
              <a:rPr lang="zh-CN" altLang="en-US" dirty="0" smtClean="0"/>
              <a:t> </a:t>
            </a:r>
            <a:r>
              <a:rPr lang="en-US" altLang="zh-CN" dirty="0" smtClean="0"/>
              <a:t>static</a:t>
            </a:r>
            <a:r>
              <a:rPr lang="zh-CN" altLang="en-US" dirty="0" smtClean="0"/>
              <a:t> </a:t>
            </a:r>
            <a:r>
              <a:rPr lang="en-US" altLang="zh-CN" dirty="0" smtClean="0"/>
              <a:t>turns.</a:t>
            </a:r>
            <a:r>
              <a:rPr lang="zh-CN" altLang="en-US" dirty="0" smtClean="0"/>
              <a:t> </a:t>
            </a:r>
            <a:r>
              <a:rPr lang="en-US" altLang="zh-CN" dirty="0" smtClean="0"/>
              <a:t>In</a:t>
            </a:r>
            <a:r>
              <a:rPr lang="zh-CN" altLang="en-US" dirty="0" smtClean="0"/>
              <a:t> </a:t>
            </a:r>
            <a:r>
              <a:rPr lang="en-US" altLang="zh-CN" dirty="0" smtClean="0"/>
              <a:t>each</a:t>
            </a:r>
            <a:r>
              <a:rPr lang="zh-CN" altLang="en-US" dirty="0" smtClean="0"/>
              <a:t> </a:t>
            </a:r>
            <a:r>
              <a:rPr lang="en-US" altLang="zh-CN" dirty="0" smtClean="0"/>
              <a:t>turn,</a:t>
            </a:r>
            <a:r>
              <a:rPr lang="zh-CN" altLang="en-US" dirty="0" smtClean="0"/>
              <a:t> </a:t>
            </a:r>
            <a:r>
              <a:rPr lang="en-US" altLang="zh-CN" dirty="0" smtClean="0"/>
              <a:t>only</a:t>
            </a:r>
            <a:r>
              <a:rPr lang="zh-CN" altLang="en-US" dirty="0" smtClean="0"/>
              <a:t> </a:t>
            </a:r>
            <a:r>
              <a:rPr lang="en-US" altLang="zh-CN" dirty="0" smtClean="0"/>
              <a:t>the</a:t>
            </a:r>
            <a:r>
              <a:rPr lang="zh-CN" altLang="en-US" dirty="0" smtClean="0"/>
              <a:t> </a:t>
            </a:r>
            <a:r>
              <a:rPr lang="en-US" altLang="zh-CN" dirty="0" smtClean="0"/>
              <a:t>requests</a:t>
            </a:r>
            <a:r>
              <a:rPr lang="zh-CN" altLang="en-US" dirty="0" smtClean="0"/>
              <a:t> </a:t>
            </a:r>
            <a:r>
              <a:rPr lang="en-US" altLang="zh-CN" dirty="0" smtClean="0"/>
              <a:t>from</a:t>
            </a:r>
            <a:r>
              <a:rPr lang="zh-CN" altLang="en-US" dirty="0" smtClean="0"/>
              <a:t> </a:t>
            </a:r>
            <a:r>
              <a:rPr lang="en-US" altLang="zh-CN" dirty="0" smtClean="0"/>
              <a:t>one</a:t>
            </a:r>
            <a:r>
              <a:rPr lang="zh-CN" altLang="en-US" dirty="0" smtClean="0"/>
              <a:t> </a:t>
            </a:r>
            <a:r>
              <a:rPr lang="en-US" altLang="zh-CN" dirty="0" smtClean="0"/>
              <a:t>security</a:t>
            </a:r>
            <a:r>
              <a:rPr lang="zh-CN" altLang="en-US" dirty="0" smtClean="0"/>
              <a:t> </a:t>
            </a:r>
            <a:r>
              <a:rPr lang="en-US" altLang="zh-CN" dirty="0" smtClean="0"/>
              <a:t>domain</a:t>
            </a:r>
            <a:r>
              <a:rPr lang="zh-CN" altLang="en-US" dirty="0" smtClean="0"/>
              <a:t> </a:t>
            </a:r>
            <a:r>
              <a:rPr lang="en-US" altLang="zh-CN" dirty="0" smtClean="0"/>
              <a:t>is</a:t>
            </a:r>
            <a:r>
              <a:rPr lang="zh-CN" altLang="en-US" dirty="0" smtClean="0"/>
              <a:t> </a:t>
            </a:r>
            <a:r>
              <a:rPr lang="en-US" altLang="zh-CN" dirty="0" smtClean="0"/>
              <a:t>allowed</a:t>
            </a:r>
            <a:r>
              <a:rPr lang="zh-CN" altLang="en-US" dirty="0" smtClean="0"/>
              <a:t> </a:t>
            </a:r>
            <a:r>
              <a:rPr lang="en-US" altLang="zh-CN" dirty="0" smtClean="0"/>
              <a:t>to</a:t>
            </a:r>
            <a:r>
              <a:rPr lang="zh-CN" altLang="en-US" dirty="0" smtClean="0"/>
              <a:t> </a:t>
            </a:r>
            <a:r>
              <a:rPr lang="en-US" altLang="zh-CN" dirty="0" smtClean="0"/>
              <a:t>issue,</a:t>
            </a:r>
            <a:r>
              <a:rPr lang="zh-CN" altLang="en-US" dirty="0" smtClean="0"/>
              <a:t> </a:t>
            </a:r>
            <a:r>
              <a:rPr lang="en-US" altLang="zh-CN" dirty="0" smtClean="0"/>
              <a:t>as</a:t>
            </a:r>
            <a:r>
              <a:rPr lang="zh-CN" altLang="en-US" dirty="0" smtClean="0"/>
              <a:t> </a:t>
            </a:r>
            <a:r>
              <a:rPr lang="en-US" altLang="zh-CN" dirty="0" smtClean="0"/>
              <a:t>shown</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figure.</a:t>
            </a:r>
            <a:r>
              <a:rPr lang="zh-CN" altLang="en-US" dirty="0" smtClean="0"/>
              <a:t> </a:t>
            </a:r>
            <a:r>
              <a:rPr lang="en-US" altLang="zh-CN" dirty="0" smtClean="0"/>
              <a:t>The X axis</a:t>
            </a:r>
            <a:r>
              <a:rPr lang="en-US" altLang="zh-CN" baseline="0" dirty="0" smtClean="0"/>
              <a:t> is the time, and you can see the scheduling decisions over time. Different colors represent packets from different security domains. </a:t>
            </a:r>
            <a:r>
              <a:rPr lang="en-US" altLang="zh-CN" dirty="0" smtClean="0"/>
              <a:t>In</a:t>
            </a:r>
            <a:r>
              <a:rPr lang="zh-CN" altLang="en-US" dirty="0" smtClean="0"/>
              <a:t> </a:t>
            </a:r>
            <a:r>
              <a:rPr lang="en-US" altLang="zh-CN" dirty="0" smtClean="0"/>
              <a:t>this</a:t>
            </a:r>
            <a:r>
              <a:rPr lang="zh-CN" altLang="en-US" dirty="0" smtClean="0"/>
              <a:t> </a:t>
            </a:r>
            <a:r>
              <a:rPr lang="en-US" altLang="zh-CN" dirty="0" smtClean="0"/>
              <a:t>way,</a:t>
            </a:r>
            <a:r>
              <a:rPr lang="zh-CN" altLang="en-US" dirty="0" smtClean="0"/>
              <a:t> </a:t>
            </a:r>
            <a:r>
              <a:rPr lang="en-US" altLang="zh-CN" dirty="0" smtClean="0"/>
              <a:t>we</a:t>
            </a:r>
            <a:r>
              <a:rPr lang="zh-CN" altLang="en-US" dirty="0" smtClean="0"/>
              <a:t> </a:t>
            </a:r>
            <a:r>
              <a:rPr lang="en-US" altLang="zh-CN" dirty="0" smtClean="0"/>
              <a:t>can</a:t>
            </a:r>
            <a:r>
              <a:rPr lang="zh-CN" altLang="en-US" dirty="0" smtClean="0"/>
              <a:t> </a:t>
            </a:r>
            <a:r>
              <a:rPr lang="en-US" altLang="zh-CN" dirty="0" smtClean="0"/>
              <a:t>eliminate</a:t>
            </a:r>
            <a:r>
              <a:rPr lang="zh-CN" altLang="en-US" dirty="0" smtClean="0"/>
              <a:t> </a:t>
            </a:r>
            <a:r>
              <a:rPr lang="en-US" altLang="zh-CN" dirty="0" smtClean="0"/>
              <a:t>the</a:t>
            </a:r>
            <a:r>
              <a:rPr lang="zh-CN" altLang="en-US" dirty="0" smtClean="0"/>
              <a:t> </a:t>
            </a:r>
            <a:r>
              <a:rPr lang="en-US" altLang="zh-CN" dirty="0" smtClean="0"/>
              <a:t>scheduler</a:t>
            </a:r>
            <a:r>
              <a:rPr lang="zh-CN" altLang="en-US" dirty="0" smtClean="0"/>
              <a:t> </a:t>
            </a:r>
            <a:r>
              <a:rPr lang="en-US" altLang="zh-CN" dirty="0" smtClean="0"/>
              <a:t>arbitration</a:t>
            </a:r>
            <a:r>
              <a:rPr lang="zh-CN" altLang="en-US" dirty="0" smtClean="0"/>
              <a:t> </a:t>
            </a:r>
            <a:r>
              <a:rPr lang="en-US" altLang="zh-CN" dirty="0" smtClean="0"/>
              <a:t>interference.</a:t>
            </a:r>
            <a:r>
              <a:rPr lang="zh-CN" altLang="en-US" dirty="0" smtClean="0"/>
              <a:t> </a:t>
            </a:r>
            <a:r>
              <a:rPr lang="en-US" altLang="zh-CN" dirty="0" smtClean="0"/>
              <a:t>With</a:t>
            </a:r>
            <a:r>
              <a:rPr lang="zh-CN" altLang="en-US" dirty="0" smtClean="0"/>
              <a:t> </a:t>
            </a:r>
            <a:r>
              <a:rPr lang="en-US" altLang="zh-CN" dirty="0" smtClean="0"/>
              <a:t>the</a:t>
            </a:r>
            <a:r>
              <a:rPr lang="zh-CN" altLang="en-US" dirty="0" smtClean="0"/>
              <a:t> </a:t>
            </a:r>
            <a:r>
              <a:rPr lang="en-US" altLang="zh-CN" dirty="0" smtClean="0"/>
              <a:t>new</a:t>
            </a:r>
            <a:r>
              <a:rPr lang="zh-CN" altLang="en-US" dirty="0" smtClean="0"/>
              <a:t> </a:t>
            </a:r>
            <a:r>
              <a:rPr lang="en-US" altLang="zh-CN" dirty="0" err="1" smtClean="0"/>
              <a:t>queueing</a:t>
            </a:r>
            <a:r>
              <a:rPr lang="zh-CN" altLang="en-US" dirty="0" smtClean="0"/>
              <a:t> </a:t>
            </a:r>
            <a:r>
              <a:rPr lang="en-US" altLang="zh-CN" dirty="0" smtClean="0"/>
              <a:t>structure</a:t>
            </a:r>
            <a:r>
              <a:rPr lang="zh-CN" altLang="en-US" dirty="0" smtClean="0"/>
              <a:t> </a:t>
            </a:r>
            <a:r>
              <a:rPr lang="en-US" altLang="zh-CN" dirty="0" smtClean="0"/>
              <a:t>and</a:t>
            </a:r>
            <a:r>
              <a:rPr lang="zh-CN" altLang="en-US" dirty="0" smtClean="0"/>
              <a:t> </a:t>
            </a:r>
            <a:r>
              <a:rPr lang="en-US" altLang="zh-CN" dirty="0" smtClean="0"/>
              <a:t>the</a:t>
            </a:r>
            <a:r>
              <a:rPr lang="zh-CN" altLang="en-US" dirty="0" smtClean="0"/>
              <a:t> </a:t>
            </a:r>
            <a:r>
              <a:rPr lang="en-US" altLang="zh-CN" dirty="0" smtClean="0"/>
              <a:t>TDM-based</a:t>
            </a:r>
            <a:r>
              <a:rPr lang="zh-CN" altLang="en-US" dirty="0" smtClean="0"/>
              <a:t> </a:t>
            </a:r>
            <a:r>
              <a:rPr lang="en-US" altLang="zh-CN" dirty="0" smtClean="0"/>
              <a:t>scheduling,</a:t>
            </a:r>
            <a:r>
              <a:rPr lang="zh-CN" altLang="en-US" dirty="0" smtClean="0"/>
              <a:t> </a:t>
            </a:r>
            <a:r>
              <a:rPr lang="en-US" altLang="zh-CN" dirty="0" smtClean="0"/>
              <a:t>it</a:t>
            </a:r>
            <a:r>
              <a:rPr lang="zh-CN" altLang="en-US" dirty="0" smtClean="0"/>
              <a:t> </a:t>
            </a:r>
            <a:r>
              <a:rPr lang="en-US" altLang="zh-CN" dirty="0" smtClean="0"/>
              <a:t>seems</a:t>
            </a:r>
            <a:r>
              <a:rPr lang="zh-CN" altLang="en-US" dirty="0" smtClean="0"/>
              <a:t> </a:t>
            </a:r>
            <a:r>
              <a:rPr lang="en-US" altLang="zh-CN" dirty="0" smtClean="0"/>
              <a:t>the</a:t>
            </a:r>
            <a:r>
              <a:rPr lang="zh-CN" altLang="en-US" dirty="0" smtClean="0"/>
              <a:t> </a:t>
            </a:r>
            <a:r>
              <a:rPr lang="en-US" altLang="zh-CN" dirty="0" smtClean="0"/>
              <a:t>timing</a:t>
            </a:r>
            <a:r>
              <a:rPr lang="zh-CN" altLang="en-US" dirty="0" smtClean="0"/>
              <a:t> </a:t>
            </a:r>
            <a:r>
              <a:rPr lang="en-US" altLang="zh-CN" dirty="0" smtClean="0"/>
              <a:t>channels</a:t>
            </a:r>
            <a:r>
              <a:rPr lang="zh-CN" altLang="en-US" dirty="0" smtClean="0"/>
              <a:t> </a:t>
            </a:r>
            <a:r>
              <a:rPr lang="en-US" altLang="zh-CN" dirty="0" smtClean="0"/>
              <a:t>have</a:t>
            </a:r>
            <a:r>
              <a:rPr lang="zh-CN" altLang="en-US" dirty="0" smtClean="0"/>
              <a:t> </a:t>
            </a:r>
            <a:r>
              <a:rPr lang="en-US" altLang="zh-CN" dirty="0" smtClean="0"/>
              <a:t>been</a:t>
            </a:r>
            <a:r>
              <a:rPr lang="zh-CN" altLang="en-US" dirty="0" smtClean="0"/>
              <a:t> </a:t>
            </a:r>
            <a:r>
              <a:rPr lang="en-US" altLang="zh-CN" dirty="0" smtClean="0"/>
              <a:t>completely</a:t>
            </a:r>
            <a:r>
              <a:rPr lang="zh-CN" altLang="en-US" dirty="0" smtClean="0"/>
              <a:t> </a:t>
            </a:r>
            <a:r>
              <a:rPr lang="en-US" altLang="zh-CN" dirty="0" smtClean="0"/>
              <a:t>eliminated.</a:t>
            </a:r>
            <a:r>
              <a:rPr lang="zh-CN" altLang="en-US" dirty="0" smtClean="0"/>
              <a:t> </a:t>
            </a:r>
            <a:r>
              <a:rPr lang="en-US" altLang="zh-CN" dirty="0" smtClean="0"/>
              <a:t>and</a:t>
            </a:r>
            <a:r>
              <a:rPr lang="zh-CN" altLang="en-US" dirty="0" smtClean="0"/>
              <a:t> </a:t>
            </a:r>
            <a:r>
              <a:rPr lang="en-US" altLang="zh-CN" dirty="0" smtClean="0"/>
              <a:t>our</a:t>
            </a:r>
            <a:r>
              <a:rPr lang="zh-CN" altLang="en-US" dirty="0" smtClean="0"/>
              <a:t> </a:t>
            </a:r>
            <a:r>
              <a:rPr lang="en-US" altLang="zh-CN" dirty="0" smtClean="0"/>
              <a:t>protection</a:t>
            </a:r>
            <a:r>
              <a:rPr lang="zh-CN" altLang="en-US" dirty="0" smtClean="0"/>
              <a:t> </a:t>
            </a:r>
            <a:r>
              <a:rPr lang="en-US" altLang="zh-CN" dirty="0" smtClean="0"/>
              <a:t>mechanism</a:t>
            </a:r>
            <a:r>
              <a:rPr lang="zh-CN" altLang="en-US" dirty="0" smtClean="0"/>
              <a:t> </a:t>
            </a:r>
            <a:r>
              <a:rPr lang="en-US" altLang="zh-CN" dirty="0" smtClean="0"/>
              <a:t>seems</a:t>
            </a:r>
            <a:r>
              <a:rPr lang="zh-CN" altLang="en-US" dirty="0" smtClean="0"/>
              <a:t> </a:t>
            </a:r>
            <a:r>
              <a:rPr lang="en-US" altLang="zh-CN" dirty="0" smtClean="0"/>
              <a:t>quite</a:t>
            </a:r>
            <a:r>
              <a:rPr lang="zh-CN" altLang="en-US" dirty="0" smtClean="0"/>
              <a:t> </a:t>
            </a:r>
            <a:r>
              <a:rPr lang="en-US" altLang="zh-CN" dirty="0" smtClean="0"/>
              <a:t>trivial.</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12</a:t>
            </a:fld>
            <a:endParaRPr lang="en-US" altLang="zh-CN"/>
          </a:p>
        </p:txBody>
      </p:sp>
    </p:spTree>
    <p:extLst>
      <p:ext uri="{BB962C8B-B14F-4D97-AF65-F5344CB8AC3E}">
        <p14:creationId xmlns:p14="http://schemas.microsoft.com/office/powerpoint/2010/main" val="432461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However</a:t>
            </a:r>
            <a:r>
              <a:rPr lang="en-US" altLang="zh-CN" dirty="0" smtClean="0"/>
              <a:t>!</a:t>
            </a:r>
            <a:r>
              <a:rPr lang="zh-CN" altLang="en-US" dirty="0" smtClean="0"/>
              <a:t> </a:t>
            </a:r>
            <a:r>
              <a:rPr lang="en-US" altLang="zh-CN" dirty="0" smtClean="0"/>
              <a:t>Life</a:t>
            </a:r>
            <a:r>
              <a:rPr lang="zh-CN" altLang="en-US" dirty="0" smtClean="0"/>
              <a:t> </a:t>
            </a:r>
            <a:r>
              <a:rPr lang="en-US" altLang="zh-CN" dirty="0" smtClean="0"/>
              <a:t>is</a:t>
            </a:r>
            <a:r>
              <a:rPr lang="zh-CN" altLang="en-US" dirty="0" smtClean="0"/>
              <a:t> </a:t>
            </a:r>
            <a:r>
              <a:rPr lang="en-US" altLang="zh-CN" dirty="0" smtClean="0"/>
              <a:t>not</a:t>
            </a:r>
            <a:r>
              <a:rPr lang="zh-CN" altLang="en-US" dirty="0" smtClean="0"/>
              <a:t> </a:t>
            </a:r>
            <a:r>
              <a:rPr lang="en-US" altLang="zh-CN" dirty="0" smtClean="0"/>
              <a:t>that</a:t>
            </a:r>
            <a:r>
              <a:rPr lang="zh-CN" altLang="en-US" dirty="0" smtClean="0"/>
              <a:t> </a:t>
            </a:r>
            <a:r>
              <a:rPr lang="en-US" altLang="zh-CN" dirty="0" smtClean="0"/>
              <a:t>easy.</a:t>
            </a:r>
            <a:r>
              <a:rPr lang="zh-CN" altLang="en-US" dirty="0" smtClean="0"/>
              <a:t> </a:t>
            </a:r>
            <a:r>
              <a:rPr lang="en-US" altLang="zh-CN" dirty="0" smtClean="0"/>
              <a:t>We</a:t>
            </a:r>
            <a:r>
              <a:rPr lang="zh-CN" altLang="en-US" dirty="0" smtClean="0"/>
              <a:t> </a:t>
            </a:r>
            <a:r>
              <a:rPr lang="en-US" altLang="zh-CN" dirty="0" smtClean="0"/>
              <a:t>discover</a:t>
            </a:r>
            <a:r>
              <a:rPr lang="zh-CN" altLang="en-US" dirty="0" smtClean="0"/>
              <a:t> </a:t>
            </a:r>
            <a:r>
              <a:rPr lang="en-US" altLang="zh-CN" dirty="0" smtClean="0"/>
              <a:t>that</a:t>
            </a:r>
            <a:r>
              <a:rPr lang="zh-CN" altLang="en-US" dirty="0" smtClean="0"/>
              <a:t> </a:t>
            </a:r>
            <a:r>
              <a:rPr lang="en-US" altLang="zh-CN" dirty="0" smtClean="0"/>
              <a:t>just</a:t>
            </a:r>
            <a:r>
              <a:rPr lang="zh-CN" altLang="en-US" dirty="0" smtClean="0"/>
              <a:t> </a:t>
            </a:r>
            <a:r>
              <a:rPr lang="en-US" altLang="zh-CN" dirty="0" smtClean="0"/>
              <a:t>using</a:t>
            </a:r>
            <a:r>
              <a:rPr lang="zh-CN" altLang="en-US" dirty="0" smtClean="0"/>
              <a:t> </a:t>
            </a:r>
            <a:r>
              <a:rPr lang="en-US" altLang="zh-CN" dirty="0" smtClean="0"/>
              <a:t>the</a:t>
            </a:r>
            <a:r>
              <a:rPr lang="zh-CN" altLang="en-US" dirty="0" smtClean="0"/>
              <a:t> </a:t>
            </a:r>
            <a:r>
              <a:rPr lang="en-US" altLang="zh-CN" dirty="0" smtClean="0"/>
              <a:t>static</a:t>
            </a:r>
            <a:r>
              <a:rPr lang="zh-CN" altLang="en-US" dirty="0" smtClean="0"/>
              <a:t> </a:t>
            </a:r>
            <a:r>
              <a:rPr lang="en-US" altLang="zh-CN" dirty="0" smtClean="0"/>
              <a:t>time</a:t>
            </a:r>
            <a:r>
              <a:rPr lang="zh-CN" altLang="en-US" dirty="0" smtClean="0"/>
              <a:t> </a:t>
            </a:r>
            <a:r>
              <a:rPr lang="en-US" altLang="zh-CN" dirty="0" smtClean="0"/>
              <a:t>multiplexing</a:t>
            </a:r>
            <a:r>
              <a:rPr lang="zh-CN" altLang="en-US" dirty="0" smtClean="0"/>
              <a:t> </a:t>
            </a:r>
            <a:r>
              <a:rPr lang="en-US" altLang="zh-CN" dirty="0" smtClean="0"/>
              <a:t>is</a:t>
            </a:r>
            <a:r>
              <a:rPr lang="zh-CN" altLang="en-US" dirty="0" smtClean="0"/>
              <a:t> </a:t>
            </a:r>
            <a:r>
              <a:rPr lang="en-US" altLang="zh-CN" dirty="0" smtClean="0"/>
              <a:t>NOT</a:t>
            </a:r>
            <a:r>
              <a:rPr lang="zh-CN" altLang="en-US" dirty="0" smtClean="0"/>
              <a:t> </a:t>
            </a:r>
            <a:r>
              <a:rPr lang="en-US" altLang="zh-CN" dirty="0" smtClean="0"/>
              <a:t>enough,</a:t>
            </a:r>
            <a:r>
              <a:rPr lang="zh-CN" altLang="en-US" dirty="0" smtClean="0"/>
              <a:t> </a:t>
            </a:r>
            <a:r>
              <a:rPr lang="en-US" altLang="zh-CN" dirty="0" smtClean="0"/>
              <a:t>(and</a:t>
            </a:r>
            <a:r>
              <a:rPr lang="zh-CN" altLang="en-US" dirty="0" smtClean="0"/>
              <a:t> </a:t>
            </a:r>
            <a:r>
              <a:rPr lang="en-US" altLang="zh-CN" dirty="0" smtClean="0"/>
              <a:t>this</a:t>
            </a:r>
            <a:r>
              <a:rPr lang="zh-CN" altLang="en-US" dirty="0" smtClean="0"/>
              <a:t> </a:t>
            </a:r>
            <a:r>
              <a:rPr lang="en-US" altLang="zh-CN" dirty="0" smtClean="0"/>
              <a:t>is</a:t>
            </a:r>
            <a:r>
              <a:rPr lang="zh-CN" altLang="en-US" dirty="0" smtClean="0"/>
              <a:t> </a:t>
            </a:r>
            <a:r>
              <a:rPr lang="en-US" altLang="zh-CN" dirty="0" smtClean="0"/>
              <a:t>why</a:t>
            </a:r>
            <a:r>
              <a:rPr lang="zh-CN" altLang="en-US" dirty="0" smtClean="0"/>
              <a:t> </a:t>
            </a:r>
            <a:r>
              <a:rPr lang="en-US" altLang="zh-CN" dirty="0" smtClean="0"/>
              <a:t>this</a:t>
            </a:r>
            <a:r>
              <a:rPr lang="zh-CN" altLang="en-US" dirty="0" smtClean="0"/>
              <a:t> </a:t>
            </a:r>
            <a:r>
              <a:rPr lang="en-US" altLang="zh-CN" dirty="0" smtClean="0"/>
              <a:t>work</a:t>
            </a:r>
            <a:r>
              <a:rPr lang="zh-CN" altLang="en-US" dirty="0" smtClean="0"/>
              <a:t> </a:t>
            </a:r>
            <a:r>
              <a:rPr lang="en-US" altLang="zh-CN" dirty="0" smtClean="0"/>
              <a:t>distinguishes</a:t>
            </a:r>
            <a:r>
              <a:rPr lang="zh-CN" altLang="en-US" dirty="0" smtClean="0"/>
              <a:t> </a:t>
            </a:r>
            <a:r>
              <a:rPr lang="en-US" altLang="zh-CN" dirty="0" smtClean="0"/>
              <a:t>from</a:t>
            </a:r>
            <a:r>
              <a:rPr lang="zh-CN" altLang="en-US" dirty="0" smtClean="0"/>
              <a:t> </a:t>
            </a:r>
            <a:r>
              <a:rPr lang="en-US" altLang="zh-CN" dirty="0" smtClean="0"/>
              <a:t>other</a:t>
            </a:r>
            <a:r>
              <a:rPr lang="zh-CN" altLang="en-US" dirty="0" smtClean="0"/>
              <a:t> </a:t>
            </a:r>
            <a:r>
              <a:rPr lang="en-US" altLang="zh-CN" dirty="0" smtClean="0"/>
              <a:t>static</a:t>
            </a:r>
            <a:r>
              <a:rPr lang="zh-CN" altLang="en-US" dirty="0" smtClean="0"/>
              <a:t> </a:t>
            </a:r>
            <a:r>
              <a:rPr lang="en-US" altLang="zh-CN" dirty="0" smtClean="0"/>
              <a:t>scheduling</a:t>
            </a:r>
            <a:r>
              <a:rPr lang="zh-CN" altLang="en-US" dirty="0" smtClean="0"/>
              <a:t> </a:t>
            </a:r>
            <a:r>
              <a:rPr lang="en-US" altLang="zh-CN" dirty="0" smtClean="0"/>
              <a:t>protection</a:t>
            </a:r>
            <a:r>
              <a:rPr lang="zh-CN" altLang="en-US" dirty="0" smtClean="0"/>
              <a:t> </a:t>
            </a:r>
            <a:r>
              <a:rPr lang="en-US" altLang="zh-CN" dirty="0" smtClean="0"/>
              <a:t>mechanism</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work</a:t>
            </a:r>
            <a:r>
              <a:rPr lang="zh-CN" altLang="en-US" dirty="0" smtClean="0"/>
              <a:t> </a:t>
            </a:r>
            <a:r>
              <a:rPr lang="en-US" altLang="zh-CN" dirty="0" smtClean="0"/>
              <a:t>for</a:t>
            </a:r>
            <a:r>
              <a:rPr lang="zh-CN" altLang="en-US" dirty="0" smtClean="0"/>
              <a:t> </a:t>
            </a:r>
            <a:r>
              <a:rPr lang="en-US" altLang="zh-CN" dirty="0" smtClean="0"/>
              <a:t>hardware</a:t>
            </a:r>
            <a:r>
              <a:rPr lang="zh-CN" altLang="en-US" dirty="0" smtClean="0"/>
              <a:t> </a:t>
            </a:r>
            <a:r>
              <a:rPr lang="en-US" altLang="zh-CN" dirty="0" smtClean="0"/>
              <a:t>resources</a:t>
            </a:r>
            <a:r>
              <a:rPr lang="zh-CN" altLang="en-US" dirty="0" smtClean="0"/>
              <a:t> </a:t>
            </a:r>
            <a:r>
              <a:rPr lang="en-US" altLang="zh-CN" dirty="0" smtClean="0"/>
              <a:t>such</a:t>
            </a:r>
            <a:r>
              <a:rPr lang="zh-CN" altLang="en-US" dirty="0" smtClean="0"/>
              <a:t> </a:t>
            </a:r>
            <a:r>
              <a:rPr lang="en-US" altLang="zh-CN" dirty="0" smtClean="0"/>
              <a:t>as</a:t>
            </a:r>
            <a:r>
              <a:rPr lang="zh-CN" altLang="en-US" dirty="0" smtClean="0"/>
              <a:t> </a:t>
            </a:r>
            <a:r>
              <a:rPr lang="en-US" altLang="zh-CN" dirty="0" smtClean="0"/>
              <a:t>on-chip</a:t>
            </a:r>
            <a:r>
              <a:rPr lang="zh-CN" altLang="en-US" dirty="0" smtClean="0"/>
              <a:t> </a:t>
            </a:r>
            <a:r>
              <a:rPr lang="en-US" altLang="zh-CN" dirty="0" smtClean="0"/>
              <a:t>network.</a:t>
            </a:r>
            <a:r>
              <a:rPr lang="zh-CN" altLang="en-US" dirty="0" smtClean="0"/>
              <a:t> </a:t>
            </a:r>
            <a:r>
              <a:rPr lang="en-US" altLang="zh-CN" dirty="0" smtClean="0"/>
              <a:t>The</a:t>
            </a:r>
            <a:r>
              <a:rPr lang="zh-CN" altLang="en-US" dirty="0" smtClean="0"/>
              <a:t> </a:t>
            </a:r>
            <a:r>
              <a:rPr lang="en-US" altLang="zh-CN" dirty="0" smtClean="0"/>
              <a:t>difference</a:t>
            </a:r>
            <a:r>
              <a:rPr lang="zh-CN" altLang="en-US" dirty="0" smtClean="0"/>
              <a:t> </a:t>
            </a:r>
            <a:r>
              <a:rPr lang="en-US" altLang="zh-CN" dirty="0" smtClean="0"/>
              <a:t>is</a:t>
            </a:r>
            <a:r>
              <a:rPr lang="zh-CN" altLang="en-US" dirty="0" smtClean="0"/>
              <a:t> </a:t>
            </a:r>
            <a:r>
              <a:rPr lang="en-US" altLang="zh-CN" dirty="0" smtClean="0"/>
              <a:t>that</a:t>
            </a:r>
            <a:r>
              <a:rPr lang="zh-CN" altLang="en-US" dirty="0" smtClean="0"/>
              <a:t> </a:t>
            </a:r>
            <a:r>
              <a:rPr lang="en-US" altLang="zh-CN" dirty="0" smtClean="0"/>
              <a:t>on-chip</a:t>
            </a:r>
            <a:r>
              <a:rPr lang="zh-CN" altLang="en-US" dirty="0" smtClean="0"/>
              <a:t> </a:t>
            </a:r>
            <a:r>
              <a:rPr lang="en-US" altLang="zh-CN" dirty="0" smtClean="0"/>
              <a:t>network</a:t>
            </a:r>
            <a:r>
              <a:rPr lang="zh-CN" altLang="en-US" dirty="0" smtClean="0"/>
              <a:t> </a:t>
            </a:r>
            <a:r>
              <a:rPr lang="en-US" altLang="zh-CN" dirty="0" smtClean="0"/>
              <a:t>scheduling</a:t>
            </a:r>
            <a:r>
              <a:rPr lang="zh-CN" altLang="en-US" dirty="0" smtClean="0"/>
              <a:t> </a:t>
            </a:r>
            <a:r>
              <a:rPr lang="en-US" altLang="zh-CN" dirty="0" smtClean="0"/>
              <a:t>is</a:t>
            </a:r>
            <a:r>
              <a:rPr lang="zh-CN" altLang="en-US" dirty="0" smtClean="0"/>
              <a:t> </a:t>
            </a:r>
            <a:r>
              <a:rPr lang="en-US" altLang="zh-CN" dirty="0" smtClean="0"/>
              <a:t>cycle-based.</a:t>
            </a:r>
            <a:r>
              <a:rPr lang="zh-CN" altLang="en-US" dirty="0" smtClean="0"/>
              <a:t> </a:t>
            </a:r>
            <a:r>
              <a:rPr lang="en-US" altLang="zh-CN" dirty="0" smtClean="0"/>
              <a:t>Each</a:t>
            </a:r>
            <a:r>
              <a:rPr lang="zh-CN" altLang="en-US" dirty="0" smtClean="0"/>
              <a:t> </a:t>
            </a:r>
            <a:r>
              <a:rPr lang="en-US" altLang="zh-CN" dirty="0" smtClean="0"/>
              <a:t>cycle’s</a:t>
            </a:r>
            <a:r>
              <a:rPr lang="zh-CN" altLang="en-US" dirty="0" smtClean="0"/>
              <a:t> </a:t>
            </a:r>
            <a:r>
              <a:rPr lang="en-US" altLang="zh-CN" dirty="0" smtClean="0"/>
              <a:t>scheduling</a:t>
            </a:r>
            <a:r>
              <a:rPr lang="zh-CN" altLang="en-US" dirty="0" smtClean="0"/>
              <a:t> </a:t>
            </a:r>
            <a:r>
              <a:rPr lang="en-US" altLang="zh-CN" dirty="0" smtClean="0"/>
              <a:t>decision</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totally</a:t>
            </a:r>
            <a:r>
              <a:rPr lang="zh-CN" altLang="en-US" dirty="0" smtClean="0"/>
              <a:t> </a:t>
            </a:r>
            <a:r>
              <a:rPr lang="en-US" altLang="zh-CN" dirty="0" smtClean="0"/>
              <a:t>independent</a:t>
            </a:r>
            <a:r>
              <a:rPr lang="zh-CN" altLang="en-US" dirty="0" smtClean="0"/>
              <a:t> </a:t>
            </a:r>
            <a:r>
              <a:rPr lang="en-US" altLang="zh-CN" dirty="0" smtClean="0"/>
              <a:t>from</a:t>
            </a:r>
            <a:r>
              <a:rPr lang="zh-CN" altLang="en-US" dirty="0" smtClean="0"/>
              <a:t> </a:t>
            </a:r>
            <a:r>
              <a:rPr lang="en-US" altLang="zh-CN" dirty="0" smtClean="0"/>
              <a:t>the</a:t>
            </a:r>
            <a:r>
              <a:rPr lang="zh-CN" altLang="en-US" dirty="0" smtClean="0"/>
              <a:t> </a:t>
            </a:r>
            <a:r>
              <a:rPr lang="en-US" altLang="zh-CN" dirty="0" smtClean="0"/>
              <a:t>previous</a:t>
            </a:r>
            <a:r>
              <a:rPr lang="zh-CN" altLang="en-US" dirty="0" smtClean="0"/>
              <a:t> </a:t>
            </a:r>
            <a:r>
              <a:rPr lang="en-US" altLang="zh-CN" dirty="0" smtClean="0"/>
              <a:t>cycles.)</a:t>
            </a:r>
            <a:r>
              <a:rPr lang="zh-CN" altLang="en-US" dirty="0" smtClean="0"/>
              <a:t> </a:t>
            </a:r>
            <a:r>
              <a:rPr lang="en-US" altLang="zh-CN" dirty="0" smtClean="0"/>
              <a:t>However,</a:t>
            </a:r>
            <a:r>
              <a:rPr lang="zh-CN" altLang="en-US" dirty="0" smtClean="0"/>
              <a:t> </a:t>
            </a:r>
            <a:r>
              <a:rPr lang="en-US" altLang="zh-CN" dirty="0" smtClean="0"/>
              <a:t>a</a:t>
            </a:r>
            <a:r>
              <a:rPr lang="zh-CN" altLang="en-US" dirty="0" smtClean="0"/>
              <a:t> </a:t>
            </a:r>
            <a:r>
              <a:rPr lang="en-US" altLang="zh-CN" dirty="0" smtClean="0"/>
              <a:t>memory</a:t>
            </a:r>
            <a:r>
              <a:rPr lang="zh-CN" altLang="en-US" dirty="0" smtClean="0"/>
              <a:t> </a:t>
            </a:r>
            <a:r>
              <a:rPr lang="en-US" altLang="zh-CN" dirty="0" smtClean="0"/>
              <a:t>access</a:t>
            </a:r>
            <a:r>
              <a:rPr lang="zh-CN" altLang="en-US" dirty="0" smtClean="0"/>
              <a:t> </a:t>
            </a:r>
            <a:r>
              <a:rPr lang="en-US" altLang="zh-CN" dirty="0" smtClean="0"/>
              <a:t>lasts</a:t>
            </a:r>
            <a:r>
              <a:rPr lang="zh-CN" altLang="en-US" dirty="0" smtClean="0"/>
              <a:t> </a:t>
            </a:r>
            <a:r>
              <a:rPr lang="en-US" altLang="zh-CN" dirty="0" smtClean="0"/>
              <a:t>for</a:t>
            </a:r>
            <a:r>
              <a:rPr lang="zh-CN" altLang="en-US" dirty="0" smtClean="0"/>
              <a:t> </a:t>
            </a:r>
            <a:r>
              <a:rPr lang="en-US" altLang="zh-CN" dirty="0" smtClean="0"/>
              <a:t>tens</a:t>
            </a:r>
            <a:r>
              <a:rPr lang="zh-CN" altLang="en-US" dirty="0" smtClean="0"/>
              <a:t> </a:t>
            </a:r>
            <a:r>
              <a:rPr lang="en-US" altLang="zh-CN" dirty="0" smtClean="0"/>
              <a:t>of</a:t>
            </a:r>
            <a:r>
              <a:rPr lang="zh-CN" altLang="en-US" dirty="0" smtClean="0"/>
              <a:t> </a:t>
            </a:r>
            <a:r>
              <a:rPr lang="en-US" altLang="zh-CN" dirty="0" smtClean="0"/>
              <a:t>cycles,</a:t>
            </a:r>
            <a:r>
              <a:rPr lang="zh-CN" altLang="en-US" dirty="0" smtClean="0"/>
              <a:t> </a:t>
            </a:r>
            <a:r>
              <a:rPr lang="en-US" altLang="zh-CN" dirty="0" smtClean="0"/>
              <a:t>and</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duration,</a:t>
            </a:r>
            <a:r>
              <a:rPr lang="zh-CN" altLang="en-US" dirty="0" smtClean="0"/>
              <a:t> </a:t>
            </a:r>
            <a:r>
              <a:rPr lang="en-US" altLang="zh-CN" dirty="0" smtClean="0"/>
              <a:t>it</a:t>
            </a:r>
            <a:r>
              <a:rPr lang="zh-CN" altLang="en-US" dirty="0" smtClean="0"/>
              <a:t> </a:t>
            </a:r>
            <a:r>
              <a:rPr lang="en-US" altLang="zh-CN" dirty="0" smtClean="0"/>
              <a:t>does</a:t>
            </a:r>
            <a:r>
              <a:rPr lang="zh-CN" altLang="en-US" dirty="0" smtClean="0"/>
              <a:t> </a:t>
            </a:r>
            <a:r>
              <a:rPr lang="en-US" altLang="zh-CN" dirty="0" smtClean="0"/>
              <a:t>affect</a:t>
            </a:r>
            <a:r>
              <a:rPr lang="zh-CN" altLang="en-US" dirty="0" smtClean="0"/>
              <a:t> </a:t>
            </a:r>
            <a:r>
              <a:rPr lang="en-US" altLang="zh-CN" dirty="0" smtClean="0"/>
              <a:t>the</a:t>
            </a:r>
            <a:r>
              <a:rPr lang="zh-CN" altLang="en-US" dirty="0" smtClean="0"/>
              <a:t> </a:t>
            </a:r>
            <a:r>
              <a:rPr lang="en-US" altLang="zh-CN" dirty="0" smtClean="0"/>
              <a:t>following</a:t>
            </a:r>
            <a:r>
              <a:rPr lang="zh-CN" altLang="en-US" dirty="0" smtClean="0"/>
              <a:t> </a:t>
            </a:r>
            <a:r>
              <a:rPr lang="en-US" altLang="zh-CN" dirty="0" smtClean="0"/>
              <a:t>memory</a:t>
            </a:r>
            <a:r>
              <a:rPr lang="zh-CN" altLang="en-US" dirty="0" smtClean="0"/>
              <a:t> </a:t>
            </a:r>
            <a:r>
              <a:rPr lang="en-US" altLang="zh-CN" dirty="0" smtClean="0"/>
              <a:t>scheduling</a:t>
            </a:r>
            <a:r>
              <a:rPr lang="zh-CN" altLang="en-US" dirty="0" smtClean="0"/>
              <a:t> </a:t>
            </a:r>
            <a:r>
              <a:rPr lang="en-US" altLang="zh-CN" dirty="0" smtClean="0"/>
              <a:t>decisions</a:t>
            </a:r>
            <a:r>
              <a:rPr lang="zh-CN" altLang="en-US" dirty="0" smtClean="0"/>
              <a:t> </a:t>
            </a:r>
            <a:r>
              <a:rPr lang="en-US" altLang="zh-CN" dirty="0" smtClean="0"/>
              <a:t>because</a:t>
            </a:r>
            <a:r>
              <a:rPr lang="zh-CN" altLang="en-US" dirty="0" smtClean="0"/>
              <a:t> </a:t>
            </a:r>
            <a:r>
              <a:rPr lang="en-US" altLang="zh-CN" dirty="0" smtClean="0"/>
              <a:t>of</a:t>
            </a:r>
            <a:r>
              <a:rPr lang="zh-CN" altLang="en-US" dirty="0" smtClean="0"/>
              <a:t> </a:t>
            </a:r>
            <a:r>
              <a:rPr lang="en-US" altLang="zh-CN" dirty="0" smtClean="0"/>
              <a:t>resource</a:t>
            </a:r>
            <a:r>
              <a:rPr lang="zh-CN" altLang="en-US" dirty="0" smtClean="0"/>
              <a:t> </a:t>
            </a:r>
            <a:r>
              <a:rPr lang="en-US" altLang="zh-CN" dirty="0" smtClean="0"/>
              <a:t>contention</a:t>
            </a:r>
            <a:r>
              <a:rPr lang="zh-CN" altLang="en-US" dirty="0" smtClean="0"/>
              <a:t> </a:t>
            </a:r>
            <a:r>
              <a:rPr lang="en-US" altLang="zh-CN" dirty="0" smtClean="0"/>
              <a:t>such</a:t>
            </a:r>
            <a:r>
              <a:rPr lang="zh-CN" altLang="en-US" dirty="0" smtClean="0"/>
              <a:t> </a:t>
            </a:r>
            <a:r>
              <a:rPr lang="en-US" altLang="zh-CN" dirty="0" smtClean="0"/>
              <a:t>as</a:t>
            </a:r>
            <a:r>
              <a:rPr lang="zh-CN" altLang="en-US" dirty="0" smtClean="0"/>
              <a:t> </a:t>
            </a:r>
            <a:r>
              <a:rPr lang="en-US" altLang="zh-CN" dirty="0" smtClean="0"/>
              <a:t>bank</a:t>
            </a:r>
            <a:r>
              <a:rPr lang="zh-CN" altLang="en-US" dirty="0" smtClean="0"/>
              <a:t> </a:t>
            </a:r>
            <a:r>
              <a:rPr lang="en-US" altLang="zh-CN" dirty="0" smtClean="0"/>
              <a:t>conflict.</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result,</a:t>
            </a:r>
            <a:r>
              <a:rPr lang="zh-CN" altLang="en-US" dirty="0" smtClean="0"/>
              <a:t> </a:t>
            </a:r>
            <a:r>
              <a:rPr lang="en-US" altLang="zh-CN" dirty="0" smtClean="0"/>
              <a:t>the</a:t>
            </a:r>
            <a:r>
              <a:rPr lang="zh-CN" altLang="en-US" dirty="0" smtClean="0"/>
              <a:t> </a:t>
            </a:r>
            <a:r>
              <a:rPr lang="en-US" altLang="zh-CN" dirty="0" smtClean="0"/>
              <a:t>In-flight transactions towards the end of a turn may interfere with a transaction in the next turn.</a:t>
            </a:r>
            <a:r>
              <a:rPr lang="zh-CN" altLang="en-US" dirty="0" smtClean="0"/>
              <a:t> </a:t>
            </a:r>
            <a:r>
              <a:rPr lang="en-US" altLang="zh-CN" dirty="0" smtClean="0"/>
              <a:t>As</a:t>
            </a:r>
            <a:r>
              <a:rPr lang="zh-CN" altLang="en-US" dirty="0" smtClean="0"/>
              <a:t> </a:t>
            </a:r>
            <a:r>
              <a:rPr lang="en-US" altLang="zh-CN" dirty="0" smtClean="0"/>
              <a:t>shown</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figure</a:t>
            </a:r>
            <a:r>
              <a:rPr lang="zh-CN" altLang="en-US" dirty="0" smtClean="0"/>
              <a:t> </a:t>
            </a:r>
            <a:r>
              <a:rPr lang="en-US" altLang="zh-CN" dirty="0" smtClean="0"/>
              <a:t>…</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altLang="zh-CN"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dirty="0" smtClean="0"/>
              <a:t>As</a:t>
            </a:r>
            <a:r>
              <a:rPr lang="zh-CN" altLang="en-US" dirty="0" smtClean="0"/>
              <a:t> </a:t>
            </a:r>
            <a:r>
              <a:rPr lang="en-US" altLang="zh-CN" dirty="0" smtClean="0"/>
              <a:t>our</a:t>
            </a:r>
            <a:r>
              <a:rPr lang="zh-CN" altLang="en-US" dirty="0" smtClean="0"/>
              <a:t> </a:t>
            </a:r>
            <a:r>
              <a:rPr lang="en-US" altLang="zh-CN" dirty="0" smtClean="0"/>
              <a:t>solution,</a:t>
            </a:r>
            <a:r>
              <a:rPr lang="zh-CN" altLang="en-US" dirty="0" smtClean="0"/>
              <a:t> </a:t>
            </a:r>
            <a:r>
              <a:rPr lang="en-US" altLang="zh-CN" dirty="0" smtClean="0"/>
              <a:t>we</a:t>
            </a:r>
            <a:r>
              <a:rPr lang="zh-CN" altLang="en-US" dirty="0" smtClean="0"/>
              <a:t> </a:t>
            </a:r>
            <a:r>
              <a:rPr lang="en-US" altLang="zh-CN" dirty="0" smtClean="0"/>
              <a:t>introduce</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at</a:t>
            </a:r>
            <a:r>
              <a:rPr lang="zh-CN" altLang="en-US" dirty="0" smtClean="0"/>
              <a:t> </a:t>
            </a:r>
            <a:r>
              <a:rPr lang="en-US" altLang="zh-CN" dirty="0" smtClean="0"/>
              <a:t>the</a:t>
            </a:r>
            <a:r>
              <a:rPr lang="zh-CN" altLang="en-US" dirty="0" smtClean="0"/>
              <a:t> </a:t>
            </a:r>
            <a:r>
              <a:rPr lang="en-US" altLang="zh-CN" dirty="0" smtClean="0"/>
              <a:t>end</a:t>
            </a:r>
            <a:r>
              <a:rPr lang="zh-CN" altLang="en-US" dirty="0" smtClean="0"/>
              <a:t> </a:t>
            </a:r>
            <a:r>
              <a:rPr lang="en-US" altLang="zh-CN" dirty="0" smtClean="0"/>
              <a:t>of</a:t>
            </a:r>
            <a:r>
              <a:rPr lang="zh-CN" altLang="en-US" dirty="0" smtClean="0"/>
              <a:t> </a:t>
            </a:r>
            <a:r>
              <a:rPr lang="en-US" altLang="zh-CN" dirty="0" smtClean="0"/>
              <a:t>each</a:t>
            </a:r>
            <a:r>
              <a:rPr lang="zh-CN" altLang="en-US" dirty="0" smtClean="0"/>
              <a:t> </a:t>
            </a:r>
            <a:r>
              <a:rPr lang="en-US" altLang="zh-CN" dirty="0" smtClean="0"/>
              <a:t>turn,</a:t>
            </a:r>
            <a:r>
              <a:rPr lang="zh-CN" altLang="en-US" dirty="0" smtClean="0"/>
              <a:t> </a:t>
            </a:r>
            <a:r>
              <a:rPr lang="en-US" altLang="zh-CN" dirty="0" smtClean="0"/>
              <a:t>as</a:t>
            </a:r>
            <a:r>
              <a:rPr lang="zh-CN" altLang="en-US" dirty="0" smtClean="0"/>
              <a:t> </a:t>
            </a:r>
            <a:r>
              <a:rPr lang="en-US" altLang="zh-CN" dirty="0" smtClean="0"/>
              <a:t>shown</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figure.</a:t>
            </a:r>
            <a:r>
              <a:rPr lang="zh-CN" altLang="en-US" dirty="0" smtClean="0"/>
              <a:t> </a:t>
            </a:r>
            <a:r>
              <a:rPr lang="en-US" altLang="zh-CN" dirty="0" smtClean="0"/>
              <a:t>Once</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controller</a:t>
            </a:r>
            <a:r>
              <a:rPr lang="zh-CN" altLang="en-US" dirty="0" smtClean="0"/>
              <a:t> </a:t>
            </a:r>
            <a:r>
              <a:rPr lang="en-US" altLang="zh-CN" dirty="0" smtClean="0"/>
              <a:t>enters</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no</a:t>
            </a:r>
            <a:r>
              <a:rPr lang="zh-CN" altLang="en-US" dirty="0" smtClean="0"/>
              <a:t> </a:t>
            </a:r>
            <a:r>
              <a:rPr lang="en-US" altLang="zh-CN" dirty="0" smtClean="0"/>
              <a:t>new</a:t>
            </a:r>
            <a:r>
              <a:rPr lang="zh-CN" altLang="en-US" dirty="0" smtClean="0"/>
              <a:t> </a:t>
            </a:r>
            <a:r>
              <a:rPr lang="en-US" altLang="zh-CN" dirty="0" smtClean="0"/>
              <a:t>memory</a:t>
            </a:r>
            <a:r>
              <a:rPr lang="zh-CN" altLang="en-US" dirty="0" smtClean="0"/>
              <a:t> </a:t>
            </a:r>
            <a:r>
              <a:rPr lang="en-US" altLang="zh-CN" dirty="0" smtClean="0"/>
              <a:t>transaction</a:t>
            </a:r>
            <a:r>
              <a:rPr lang="zh-CN" altLang="en-US" dirty="0" smtClean="0"/>
              <a:t> </a:t>
            </a:r>
            <a:r>
              <a:rPr lang="en-US" altLang="zh-CN" dirty="0" smtClean="0"/>
              <a:t>are</a:t>
            </a:r>
            <a:r>
              <a:rPr lang="zh-CN" altLang="en-US" dirty="0" smtClean="0"/>
              <a:t> </a:t>
            </a:r>
            <a:r>
              <a:rPr lang="en-US" altLang="zh-CN" dirty="0" smtClean="0"/>
              <a:t>allowed</a:t>
            </a:r>
            <a:r>
              <a:rPr lang="zh-CN" altLang="en-US" dirty="0" smtClean="0"/>
              <a:t> </a:t>
            </a:r>
            <a:r>
              <a:rPr lang="en-US" altLang="zh-CN" dirty="0" smtClean="0"/>
              <a:t>to</a:t>
            </a:r>
            <a:r>
              <a:rPr lang="zh-CN" altLang="en-US" dirty="0" smtClean="0"/>
              <a:t> </a:t>
            </a:r>
            <a:r>
              <a:rPr lang="en-US" altLang="zh-CN" dirty="0" smtClean="0"/>
              <a:t>issue.</a:t>
            </a:r>
            <a:r>
              <a:rPr lang="zh-CN" altLang="en-US" dirty="0" smtClean="0"/>
              <a:t> </a:t>
            </a:r>
            <a:r>
              <a:rPr lang="en-US" altLang="zh-CN" dirty="0" smtClean="0"/>
              <a:t>As</a:t>
            </a:r>
            <a:r>
              <a:rPr lang="zh-CN" altLang="en-US" dirty="0" smtClean="0"/>
              <a:t> </a:t>
            </a:r>
            <a:r>
              <a:rPr lang="en-US" altLang="zh-CN" dirty="0" smtClean="0"/>
              <a:t>a</a:t>
            </a:r>
            <a:r>
              <a:rPr lang="zh-CN" altLang="en-US" dirty="0" smtClean="0"/>
              <a:t> </a:t>
            </a:r>
            <a:r>
              <a:rPr lang="en-US" altLang="zh-CN" dirty="0" smtClean="0"/>
              <a:t>result,</a:t>
            </a:r>
            <a:r>
              <a:rPr lang="zh-CN" altLang="en-US" dirty="0" smtClean="0"/>
              <a:t> </a:t>
            </a:r>
            <a:r>
              <a:rPr lang="en-US" altLang="zh-CN" dirty="0" smtClean="0"/>
              <a:t>the</a:t>
            </a:r>
            <a:r>
              <a:rPr lang="zh-CN" altLang="en-US" dirty="0" smtClean="0"/>
              <a:t> </a:t>
            </a:r>
            <a:r>
              <a:rPr lang="en-US" altLang="zh-CN" dirty="0" smtClean="0"/>
              <a:t>red</a:t>
            </a:r>
            <a:r>
              <a:rPr lang="zh-CN" altLang="en-US" dirty="0" smtClean="0"/>
              <a:t> </a:t>
            </a:r>
            <a:r>
              <a:rPr lang="en-US" altLang="zh-CN" dirty="0" smtClean="0"/>
              <a:t>request</a:t>
            </a:r>
            <a:r>
              <a:rPr lang="zh-CN" altLang="en-US" dirty="0" smtClean="0"/>
              <a:t> </a:t>
            </a:r>
            <a:r>
              <a:rPr lang="en-US" altLang="zh-CN" dirty="0" smtClean="0"/>
              <a:t>should</a:t>
            </a:r>
            <a:r>
              <a:rPr lang="zh-CN" altLang="en-US" dirty="0" smtClean="0"/>
              <a:t> </a:t>
            </a:r>
            <a:r>
              <a:rPr lang="en-US" altLang="zh-CN" dirty="0" smtClean="0"/>
              <a:t>not</a:t>
            </a:r>
            <a:r>
              <a:rPr lang="zh-CN" altLang="en-US" dirty="0" smtClean="0"/>
              <a:t> </a:t>
            </a:r>
            <a:r>
              <a:rPr lang="en-US" altLang="zh-CN" dirty="0" smtClean="0"/>
              <a:t>be</a:t>
            </a:r>
            <a:r>
              <a:rPr lang="zh-CN" altLang="en-US" dirty="0" smtClean="0"/>
              <a:t> </a:t>
            </a:r>
            <a:r>
              <a:rPr lang="en-US" altLang="zh-CN" dirty="0" smtClean="0"/>
              <a:t>issued,</a:t>
            </a:r>
            <a:r>
              <a:rPr lang="zh-CN" altLang="en-US" dirty="0" smtClean="0"/>
              <a:t> </a:t>
            </a:r>
            <a:r>
              <a:rPr lang="en-US" altLang="zh-CN" dirty="0" smtClean="0"/>
              <a:t>and</a:t>
            </a:r>
            <a:r>
              <a:rPr lang="zh-CN" altLang="en-US" dirty="0" smtClean="0"/>
              <a:t> </a:t>
            </a:r>
            <a:r>
              <a:rPr lang="en-US" altLang="zh-CN" dirty="0" smtClean="0"/>
              <a:t>the</a:t>
            </a:r>
            <a:r>
              <a:rPr lang="zh-CN" altLang="en-US" dirty="0" smtClean="0"/>
              <a:t> </a:t>
            </a:r>
            <a:r>
              <a:rPr lang="en-US" altLang="zh-CN" dirty="0" smtClean="0"/>
              <a:t>blue</a:t>
            </a:r>
            <a:r>
              <a:rPr lang="zh-CN" altLang="en-US" dirty="0" smtClean="0"/>
              <a:t> </a:t>
            </a:r>
            <a:r>
              <a:rPr lang="en-US" altLang="zh-CN" dirty="0" smtClean="0"/>
              <a:t>request</a:t>
            </a:r>
            <a:r>
              <a:rPr lang="zh-CN" altLang="en-US" dirty="0" smtClean="0"/>
              <a:t> </a:t>
            </a:r>
            <a:r>
              <a:rPr lang="en-US" altLang="zh-CN" dirty="0" smtClean="0"/>
              <a:t>is</a:t>
            </a:r>
            <a:r>
              <a:rPr lang="zh-CN" altLang="en-US" dirty="0" smtClean="0"/>
              <a:t> </a:t>
            </a:r>
            <a:r>
              <a:rPr lang="en-US" altLang="zh-CN" dirty="0" smtClean="0"/>
              <a:t>not</a:t>
            </a:r>
            <a:r>
              <a:rPr lang="zh-CN" altLang="en-US" dirty="0" smtClean="0"/>
              <a:t> </a:t>
            </a:r>
            <a:r>
              <a:rPr lang="en-US" altLang="zh-CN" dirty="0" smtClean="0"/>
              <a:t>delayed.</a:t>
            </a:r>
            <a:r>
              <a:rPr lang="zh-CN" altLang="en-US" dirty="0" smtClean="0"/>
              <a:t> </a:t>
            </a:r>
            <a:r>
              <a:rPr lang="en-US" altLang="zh-CN" dirty="0" smtClean="0"/>
              <a:t>The</a:t>
            </a:r>
            <a:r>
              <a:rPr lang="zh-CN" altLang="en-US" dirty="0" smtClean="0"/>
              <a:t> </a:t>
            </a:r>
            <a:r>
              <a:rPr lang="en-US" altLang="zh-CN" dirty="0" smtClean="0"/>
              <a:t>function</a:t>
            </a:r>
            <a:r>
              <a:rPr lang="zh-CN" altLang="en-US" dirty="0" smtClean="0"/>
              <a:t> </a:t>
            </a:r>
            <a:r>
              <a:rPr lang="en-US" altLang="zh-CN" dirty="0" smtClean="0"/>
              <a:t>of</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is</a:t>
            </a:r>
            <a:r>
              <a:rPr lang="zh-CN" altLang="en-US" dirty="0" smtClean="0"/>
              <a:t> </a:t>
            </a:r>
            <a:r>
              <a:rPr lang="en-US" altLang="zh-CN" dirty="0" smtClean="0"/>
              <a:t>to</a:t>
            </a:r>
            <a:r>
              <a:rPr lang="zh-CN" altLang="en-US" dirty="0" smtClean="0"/>
              <a:t> </a:t>
            </a:r>
            <a:r>
              <a:rPr lang="en-US" altLang="zh-CN" dirty="0" smtClean="0"/>
              <a:t>drain</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in-flight</a:t>
            </a:r>
            <a:r>
              <a:rPr lang="zh-CN" altLang="en-US" dirty="0" smtClean="0"/>
              <a:t> </a:t>
            </a:r>
            <a:r>
              <a:rPr lang="en-US" altLang="zh-CN" dirty="0" smtClean="0"/>
              <a:t>requests</a:t>
            </a:r>
            <a:r>
              <a:rPr lang="zh-CN" altLang="en-US" dirty="0" smtClean="0"/>
              <a:t> </a:t>
            </a:r>
            <a:r>
              <a:rPr lang="en-US" altLang="zh-CN" dirty="0" smtClean="0"/>
              <a:t>before</a:t>
            </a:r>
            <a:r>
              <a:rPr lang="zh-CN" altLang="en-US" dirty="0" smtClean="0"/>
              <a:t> </a:t>
            </a:r>
            <a:r>
              <a:rPr lang="en-US" altLang="zh-CN" dirty="0" smtClean="0"/>
              <a:t>the</a:t>
            </a:r>
            <a:r>
              <a:rPr lang="zh-CN" altLang="en-US" dirty="0" smtClean="0"/>
              <a:t> </a:t>
            </a:r>
            <a:r>
              <a:rPr lang="en-US" altLang="zh-CN" dirty="0" smtClean="0"/>
              <a:t>next</a:t>
            </a:r>
            <a:r>
              <a:rPr lang="zh-CN" altLang="en-US" dirty="0" smtClean="0"/>
              <a:t> </a:t>
            </a:r>
            <a:r>
              <a:rPr lang="en-US" altLang="zh-CN" dirty="0" smtClean="0"/>
              <a:t>turn</a:t>
            </a:r>
            <a:r>
              <a:rPr lang="zh-CN" altLang="en-US" dirty="0" smtClean="0"/>
              <a:t> </a:t>
            </a:r>
            <a:r>
              <a:rPr lang="en-US" altLang="zh-CN" dirty="0" smtClean="0"/>
              <a:t>to</a:t>
            </a:r>
            <a:r>
              <a:rPr lang="zh-CN" altLang="en-US" dirty="0" smtClean="0"/>
              <a:t> </a:t>
            </a:r>
            <a:r>
              <a:rPr lang="en-US" altLang="zh-CN" dirty="0" smtClean="0"/>
              <a:t>avoid</a:t>
            </a:r>
            <a:r>
              <a:rPr lang="zh-CN" altLang="en-US" dirty="0" smtClean="0"/>
              <a:t> </a:t>
            </a:r>
            <a:r>
              <a:rPr lang="en-US" altLang="zh-CN" dirty="0" smtClean="0"/>
              <a:t>interference.</a:t>
            </a:r>
            <a:r>
              <a:rPr lang="zh-CN" altLang="en-US" dirty="0" smtClean="0"/>
              <a:t> </a:t>
            </a:r>
            <a:r>
              <a:rPr lang="en-US" altLang="zh-CN" dirty="0" smtClean="0"/>
              <a:t>And</a:t>
            </a:r>
            <a:r>
              <a:rPr lang="zh-CN" altLang="en-US" dirty="0" smtClean="0"/>
              <a:t> </a:t>
            </a:r>
            <a:r>
              <a:rPr lang="en-US" altLang="zh-CN" dirty="0" smtClean="0"/>
              <a:t>it’s</a:t>
            </a:r>
            <a:r>
              <a:rPr lang="zh-CN" altLang="en-US" dirty="0" smtClean="0"/>
              <a:t> </a:t>
            </a:r>
            <a:r>
              <a:rPr lang="en-US" altLang="zh-CN" dirty="0" smtClean="0"/>
              <a:t>a</a:t>
            </a:r>
            <a:r>
              <a:rPr lang="zh-CN" altLang="en-US" dirty="0" smtClean="0"/>
              <a:t> </a:t>
            </a:r>
            <a:r>
              <a:rPr lang="en-US" altLang="zh-CN" dirty="0" smtClean="0"/>
              <a:t>little</a:t>
            </a:r>
            <a:r>
              <a:rPr lang="zh-CN" altLang="en-US" dirty="0" smtClean="0"/>
              <a:t> </a:t>
            </a:r>
            <a:r>
              <a:rPr lang="en-US" altLang="zh-CN" dirty="0" smtClean="0"/>
              <a:t>more</a:t>
            </a:r>
            <a:r>
              <a:rPr lang="zh-CN" altLang="en-US" dirty="0" smtClean="0"/>
              <a:t> </a:t>
            </a:r>
            <a:r>
              <a:rPr lang="en-US" altLang="zh-CN" dirty="0" smtClean="0"/>
              <a:t>complicated</a:t>
            </a:r>
            <a:r>
              <a:rPr lang="zh-CN" altLang="en-US" dirty="0" smtClean="0"/>
              <a:t> </a:t>
            </a:r>
            <a:r>
              <a:rPr lang="en-US" altLang="zh-CN" dirty="0" smtClean="0"/>
              <a:t>than</a:t>
            </a:r>
            <a:r>
              <a:rPr lang="zh-CN" altLang="en-US" dirty="0" smtClean="0"/>
              <a:t> </a:t>
            </a:r>
            <a:r>
              <a:rPr lang="en-US" altLang="zh-CN" dirty="0" smtClean="0"/>
              <a:t>what’s</a:t>
            </a:r>
            <a:r>
              <a:rPr lang="zh-CN" altLang="en-US" dirty="0" smtClean="0"/>
              <a:t> </a:t>
            </a:r>
            <a:r>
              <a:rPr lang="en-US" altLang="zh-CN" dirty="0" smtClean="0"/>
              <a:t>shown</a:t>
            </a:r>
            <a:r>
              <a:rPr lang="zh-CN" altLang="en-US" dirty="0" smtClean="0"/>
              <a:t> </a:t>
            </a:r>
            <a:r>
              <a:rPr lang="en-US" altLang="zh-CN" dirty="0" smtClean="0"/>
              <a:t>here</a:t>
            </a:r>
            <a:r>
              <a:rPr lang="zh-CN" altLang="en-US" dirty="0" smtClean="0"/>
              <a:t> </a:t>
            </a:r>
            <a:r>
              <a:rPr lang="en-US" altLang="zh-CN" dirty="0" smtClean="0"/>
              <a:t>because</a:t>
            </a:r>
            <a:r>
              <a:rPr lang="zh-CN" altLang="en-US" dirty="0" smtClean="0"/>
              <a:t> </a:t>
            </a:r>
            <a:r>
              <a:rPr lang="en-US" altLang="zh-CN" dirty="0" smtClean="0"/>
              <a:t>we</a:t>
            </a:r>
            <a:r>
              <a:rPr lang="zh-CN" altLang="en-US" dirty="0" smtClean="0"/>
              <a:t> </a:t>
            </a:r>
            <a:r>
              <a:rPr lang="en-US" altLang="zh-CN" dirty="0" smtClean="0"/>
              <a:t>also</a:t>
            </a:r>
            <a:r>
              <a:rPr lang="zh-CN" altLang="en-US" dirty="0" smtClean="0"/>
              <a:t> </a:t>
            </a:r>
            <a:r>
              <a:rPr lang="en-US" altLang="zh-CN" dirty="0" smtClean="0"/>
              <a:t>need</a:t>
            </a:r>
            <a:r>
              <a:rPr lang="zh-CN" altLang="en-US" dirty="0" smtClean="0"/>
              <a:t> </a:t>
            </a:r>
            <a:r>
              <a:rPr lang="en-US" altLang="zh-CN" dirty="0" smtClean="0"/>
              <a:t>to</a:t>
            </a:r>
            <a:r>
              <a:rPr lang="zh-CN" altLang="en-US" dirty="0" smtClean="0"/>
              <a:t> </a:t>
            </a:r>
            <a:r>
              <a:rPr lang="en-US" altLang="zh-CN" dirty="0" smtClean="0"/>
              <a:t>consider</a:t>
            </a:r>
            <a:r>
              <a:rPr lang="zh-CN" altLang="en-US" dirty="0" smtClean="0"/>
              <a:t> </a:t>
            </a:r>
            <a:r>
              <a:rPr lang="en-US" altLang="zh-CN" dirty="0" smtClean="0"/>
              <a:t>refresh.</a:t>
            </a:r>
            <a:r>
              <a:rPr lang="zh-CN" altLang="en-US" dirty="0" smtClean="0"/>
              <a:t> </a:t>
            </a:r>
            <a:r>
              <a:rPr lang="en-US" altLang="zh-CN" dirty="0" smtClean="0"/>
              <a:t>The</a:t>
            </a:r>
            <a:r>
              <a:rPr lang="zh-CN" altLang="en-US" dirty="0" smtClean="0"/>
              <a:t> </a:t>
            </a:r>
            <a:r>
              <a:rPr lang="en-US" altLang="zh-CN" dirty="0" smtClean="0"/>
              <a:t>detail</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found</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paper.</a:t>
            </a:r>
            <a:r>
              <a:rPr lang="zh-CN" altLang="en-US" dirty="0" smtClean="0"/>
              <a:t> </a:t>
            </a:r>
            <a:r>
              <a:rPr lang="en-US" altLang="zh-CN" dirty="0" smtClean="0"/>
              <a:t>Also,</a:t>
            </a:r>
            <a:r>
              <a:rPr lang="zh-CN" altLang="en-US" dirty="0" smtClean="0"/>
              <a:t> </a:t>
            </a:r>
            <a:r>
              <a:rPr lang="en-US" altLang="zh-CN" dirty="0" smtClean="0"/>
              <a:t>it</a:t>
            </a:r>
            <a:r>
              <a:rPr lang="zh-CN" altLang="en-US" dirty="0" smtClean="0"/>
              <a:t> </a:t>
            </a:r>
            <a:r>
              <a:rPr lang="en-US" altLang="zh-CN" dirty="0" smtClean="0"/>
              <a:t>requires</a:t>
            </a:r>
            <a:r>
              <a:rPr lang="zh-CN" altLang="en-US" dirty="0" smtClean="0"/>
              <a:t> </a:t>
            </a:r>
            <a:r>
              <a:rPr lang="en-US" altLang="zh-CN" dirty="0" smtClean="0"/>
              <a:t>a</a:t>
            </a:r>
            <a:r>
              <a:rPr lang="zh-CN" altLang="en-US" dirty="0" smtClean="0"/>
              <a:t> </a:t>
            </a:r>
            <a:r>
              <a:rPr lang="en-US" altLang="zh-CN" dirty="0" smtClean="0"/>
              <a:t>close-page</a:t>
            </a:r>
            <a:r>
              <a:rPr lang="zh-CN" altLang="en-US" dirty="0" smtClean="0"/>
              <a:t> </a:t>
            </a:r>
            <a:r>
              <a:rPr lang="en-US" altLang="zh-CN" dirty="0" smtClean="0"/>
              <a:t>policy.</a:t>
            </a:r>
            <a:r>
              <a:rPr lang="zh-CN" altLang="en-US" dirty="0" smtClean="0"/>
              <a:t> </a:t>
            </a:r>
            <a:r>
              <a:rPr lang="en-US" altLang="zh-CN" dirty="0" smtClean="0"/>
              <a:t>An</a:t>
            </a:r>
            <a:r>
              <a:rPr lang="zh-CN" altLang="en-US" dirty="0" smtClean="0"/>
              <a:t> </a:t>
            </a:r>
            <a:r>
              <a:rPr lang="en-US" altLang="zh-CN" dirty="0" smtClean="0"/>
              <a:t>open-row</a:t>
            </a:r>
            <a:r>
              <a:rPr lang="zh-CN" altLang="en-US" dirty="0" smtClean="0"/>
              <a:t> </a:t>
            </a:r>
            <a:r>
              <a:rPr lang="en-US" altLang="zh-CN" dirty="0" smtClean="0"/>
              <a:t>policy</a:t>
            </a:r>
            <a:r>
              <a:rPr lang="zh-CN" altLang="en-US" dirty="0" smtClean="0"/>
              <a:t> </a:t>
            </a:r>
            <a:r>
              <a:rPr lang="en-US" altLang="zh-CN" dirty="0" smtClean="0"/>
              <a:t>will</a:t>
            </a:r>
            <a:r>
              <a:rPr lang="zh-CN" altLang="en-US" dirty="0" smtClean="0"/>
              <a:t> </a:t>
            </a:r>
            <a:r>
              <a:rPr lang="en-US" altLang="zh-CN" dirty="0" smtClean="0"/>
              <a:t>leave</a:t>
            </a:r>
            <a:r>
              <a:rPr lang="zh-CN" altLang="en-US" dirty="0" smtClean="0"/>
              <a:t> </a:t>
            </a:r>
            <a:r>
              <a:rPr lang="en-US" altLang="zh-CN" dirty="0" smtClean="0"/>
              <a:t>some</a:t>
            </a:r>
            <a:r>
              <a:rPr lang="zh-CN" altLang="en-US" dirty="0" smtClean="0"/>
              <a:t> </a:t>
            </a:r>
            <a:r>
              <a:rPr lang="en-US" altLang="zh-CN" dirty="0" smtClean="0"/>
              <a:t>row</a:t>
            </a:r>
            <a:r>
              <a:rPr lang="zh-CN" altLang="en-US" dirty="0" smtClean="0"/>
              <a:t> </a:t>
            </a:r>
            <a:r>
              <a:rPr lang="en-US" altLang="zh-CN" dirty="0" smtClean="0"/>
              <a:t>open</a:t>
            </a:r>
            <a:r>
              <a:rPr lang="zh-CN" altLang="en-US" dirty="0" smtClean="0"/>
              <a:t> </a:t>
            </a:r>
            <a:r>
              <a:rPr lang="en-US" altLang="zh-CN" dirty="0" smtClean="0"/>
              <a:t>and</a:t>
            </a:r>
            <a:r>
              <a:rPr lang="zh-CN" altLang="en-US" dirty="0" smtClean="0"/>
              <a:t> </a:t>
            </a:r>
            <a:r>
              <a:rPr lang="en-US" altLang="zh-CN" dirty="0" smtClean="0"/>
              <a:t>affect</a:t>
            </a:r>
            <a:r>
              <a:rPr lang="zh-CN" altLang="en-US" dirty="0" smtClean="0"/>
              <a:t> </a:t>
            </a:r>
            <a:r>
              <a:rPr lang="en-US" altLang="zh-CN" dirty="0" smtClean="0"/>
              <a:t>the</a:t>
            </a:r>
            <a:r>
              <a:rPr lang="zh-CN" altLang="en-US" dirty="0" smtClean="0"/>
              <a:t> </a:t>
            </a:r>
            <a:r>
              <a:rPr lang="en-US" altLang="zh-CN" dirty="0" smtClean="0"/>
              <a:t>timing</a:t>
            </a:r>
            <a:r>
              <a:rPr lang="zh-CN" altLang="en-US" dirty="0" smtClean="0"/>
              <a:t> </a:t>
            </a:r>
            <a:r>
              <a:rPr lang="en-US" altLang="zh-CN" dirty="0" smtClean="0"/>
              <a:t>of</a:t>
            </a:r>
            <a:r>
              <a:rPr lang="zh-CN" altLang="en-US" dirty="0" smtClean="0"/>
              <a:t> </a:t>
            </a:r>
            <a:r>
              <a:rPr lang="en-US" altLang="zh-CN" dirty="0" smtClean="0"/>
              <a:t>requests</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next</a:t>
            </a:r>
            <a:r>
              <a:rPr lang="zh-CN" altLang="en-US" dirty="0" smtClean="0"/>
              <a:t> </a:t>
            </a:r>
            <a:r>
              <a:rPr lang="en-US" altLang="zh-CN" dirty="0" smtClean="0"/>
              <a:t>run,</a:t>
            </a:r>
            <a:r>
              <a:rPr lang="zh-CN" altLang="en-US" dirty="0" smtClean="0"/>
              <a:t> </a:t>
            </a:r>
            <a:r>
              <a:rPr lang="en-US" altLang="zh-CN" dirty="0" smtClean="0"/>
              <a:t>so</a:t>
            </a:r>
            <a:r>
              <a:rPr lang="zh-CN" altLang="en-US" dirty="0" smtClean="0"/>
              <a:t> </a:t>
            </a:r>
            <a:r>
              <a:rPr lang="en-US" altLang="zh-CN" dirty="0" smtClean="0"/>
              <a:t>it’s</a:t>
            </a:r>
            <a:r>
              <a:rPr lang="zh-CN" altLang="en-US" dirty="0" smtClean="0"/>
              <a:t> </a:t>
            </a:r>
            <a:r>
              <a:rPr lang="en-US" altLang="zh-CN" dirty="0" smtClean="0"/>
              <a:t>not</a:t>
            </a:r>
            <a:r>
              <a:rPr lang="zh-CN" altLang="en-US" dirty="0" smtClean="0"/>
              <a:t> </a:t>
            </a:r>
            <a:r>
              <a:rPr lang="en-US" altLang="zh-CN" dirty="0" smtClean="0"/>
              <a:t>secure.</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way,</a:t>
            </a:r>
            <a:r>
              <a:rPr lang="zh-CN" altLang="en-US" dirty="0" smtClean="0"/>
              <a:t> </a:t>
            </a:r>
            <a:r>
              <a:rPr lang="en-US" altLang="zh-CN" dirty="0" smtClean="0"/>
              <a:t>we</a:t>
            </a:r>
            <a:r>
              <a:rPr lang="zh-CN" altLang="en-US" dirty="0" smtClean="0"/>
              <a:t> </a:t>
            </a:r>
            <a:r>
              <a:rPr lang="en-US" altLang="zh-CN" dirty="0" smtClean="0"/>
              <a:t>eliminate</a:t>
            </a:r>
            <a:r>
              <a:rPr lang="zh-CN" altLang="en-US" dirty="0" smtClean="0"/>
              <a:t> </a:t>
            </a:r>
            <a:r>
              <a:rPr lang="en-US" altLang="zh-CN" dirty="0" smtClean="0"/>
              <a:t>the</a:t>
            </a:r>
            <a:r>
              <a:rPr lang="zh-CN" altLang="en-US" dirty="0" smtClean="0"/>
              <a:t> </a:t>
            </a:r>
            <a:r>
              <a:rPr lang="en-US" altLang="zh-CN" dirty="0" smtClean="0"/>
              <a:t>DRAM</a:t>
            </a:r>
            <a:r>
              <a:rPr lang="zh-CN" altLang="en-US" dirty="0" smtClean="0"/>
              <a:t> </a:t>
            </a:r>
            <a:r>
              <a:rPr lang="en-US" altLang="zh-CN" dirty="0" smtClean="0"/>
              <a:t>device</a:t>
            </a:r>
            <a:r>
              <a:rPr lang="zh-CN" altLang="en-US" dirty="0" smtClean="0"/>
              <a:t> </a:t>
            </a:r>
            <a:r>
              <a:rPr lang="en-US" altLang="zh-CN" dirty="0" smtClean="0"/>
              <a:t>interference</a:t>
            </a:r>
            <a:r>
              <a:rPr lang="zh-CN" altLang="en-US" dirty="0" smtClean="0"/>
              <a:t>. </a:t>
            </a:r>
            <a:r>
              <a:rPr lang="en-US" altLang="zh-CN" dirty="0" smtClean="0"/>
              <a:t>Thus,</a:t>
            </a:r>
            <a:r>
              <a:rPr lang="zh-CN" altLang="en-US" dirty="0" smtClean="0"/>
              <a:t> </a:t>
            </a:r>
            <a:r>
              <a:rPr lang="en-US" altLang="zh-CN" dirty="0" smtClean="0"/>
              <a:t>we</a:t>
            </a:r>
            <a:r>
              <a:rPr lang="zh-CN" altLang="en-US" dirty="0" smtClean="0"/>
              <a:t> </a:t>
            </a:r>
            <a:r>
              <a:rPr lang="en-US" altLang="zh-CN" dirty="0" smtClean="0"/>
              <a:t>truly</a:t>
            </a:r>
            <a:r>
              <a:rPr lang="zh-CN" altLang="en-US" dirty="0" smtClean="0"/>
              <a:t> </a:t>
            </a:r>
            <a:r>
              <a:rPr lang="en-US" altLang="zh-CN" dirty="0" smtClean="0"/>
              <a:t>eliminate</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interferences</a:t>
            </a:r>
            <a:r>
              <a:rPr lang="zh-CN" altLang="en-US" dirty="0" smtClean="0"/>
              <a:t> </a:t>
            </a:r>
            <a:r>
              <a:rPr lang="en-US" altLang="zh-CN" dirty="0" smtClean="0"/>
              <a:t>and</a:t>
            </a:r>
            <a:r>
              <a:rPr lang="zh-CN" altLang="en-US" dirty="0" smtClean="0"/>
              <a:t> </a:t>
            </a:r>
            <a:r>
              <a:rPr lang="en-US" altLang="zh-CN" dirty="0" smtClean="0"/>
              <a:t>protect</a:t>
            </a:r>
            <a:r>
              <a:rPr lang="zh-CN" altLang="en-US" dirty="0" smtClean="0"/>
              <a:t> </a:t>
            </a:r>
            <a:r>
              <a:rPr lang="en-US" altLang="zh-CN" dirty="0" smtClean="0"/>
              <a:t>against</a:t>
            </a:r>
            <a:r>
              <a:rPr lang="zh-CN" altLang="en-US" dirty="0" smtClean="0"/>
              <a:t> </a:t>
            </a:r>
            <a:r>
              <a:rPr lang="en-US" altLang="zh-CN" dirty="0" smtClean="0"/>
              <a:t>timing</a:t>
            </a:r>
            <a:r>
              <a:rPr lang="zh-CN" altLang="en-US" dirty="0" smtClean="0"/>
              <a:t> </a:t>
            </a:r>
            <a:r>
              <a:rPr lang="en-US" altLang="zh-CN" dirty="0" smtClean="0"/>
              <a:t>channels.</a:t>
            </a:r>
          </a:p>
          <a:p>
            <a:endParaRPr lang="en-US" dirty="0" smtClean="0"/>
          </a:p>
          <a:p>
            <a:r>
              <a:rPr lang="en-US" dirty="0" smtClean="0"/>
              <a:t>However, </a:t>
            </a:r>
            <a:r>
              <a:rPr lang="en-US" baseline="0" dirty="0" smtClean="0"/>
              <a:t>in the dead time, the bandwidth is wasted. Together with the static turn scheduling, the performance overhead of temporal partitioning scheme can be high</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13</a:t>
            </a:fld>
            <a:endParaRPr lang="en-US" altLang="zh-CN"/>
          </a:p>
        </p:txBody>
      </p:sp>
    </p:spTree>
    <p:extLst>
      <p:ext uri="{BB962C8B-B14F-4D97-AF65-F5344CB8AC3E}">
        <p14:creationId xmlns:p14="http://schemas.microsoft.com/office/powerpoint/2010/main" val="1786049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zh-CN" altLang="en-US" dirty="0" smtClean="0"/>
              <a:t> </a:t>
            </a:r>
            <a:r>
              <a:rPr lang="en-US" altLang="zh-CN" dirty="0" smtClean="0"/>
              <a:t>reduce</a:t>
            </a:r>
            <a:r>
              <a:rPr lang="zh-CN" altLang="en-US" dirty="0" smtClean="0"/>
              <a:t> </a:t>
            </a:r>
            <a:r>
              <a:rPr lang="en-US" altLang="zh-CN" dirty="0" smtClean="0"/>
              <a:t>the</a:t>
            </a:r>
            <a:r>
              <a:rPr lang="zh-CN" altLang="en-US" dirty="0" smtClean="0"/>
              <a:t> </a:t>
            </a:r>
            <a:r>
              <a:rPr lang="en-US" altLang="zh-CN" dirty="0" smtClean="0"/>
              <a:t>performance</a:t>
            </a:r>
            <a:r>
              <a:rPr lang="zh-CN" altLang="en-US" dirty="0" smtClean="0"/>
              <a:t> </a:t>
            </a:r>
            <a:r>
              <a:rPr lang="en-US" altLang="zh-CN" dirty="0" smtClean="0"/>
              <a:t>overhead,</a:t>
            </a:r>
            <a:r>
              <a:rPr lang="zh-CN" altLang="en-US" dirty="0" smtClean="0"/>
              <a:t> </a:t>
            </a:r>
            <a:r>
              <a:rPr lang="en-US" altLang="zh-CN" dirty="0" smtClean="0"/>
              <a:t>we</a:t>
            </a:r>
            <a:r>
              <a:rPr lang="zh-CN" altLang="en-US" dirty="0" smtClean="0"/>
              <a:t> </a:t>
            </a:r>
            <a:r>
              <a:rPr lang="en-US" altLang="zh-CN" dirty="0" smtClean="0"/>
              <a:t>can</a:t>
            </a:r>
            <a:r>
              <a:rPr lang="zh-CN" altLang="en-US" dirty="0" smtClean="0"/>
              <a:t> </a:t>
            </a:r>
            <a:r>
              <a:rPr lang="en-US" altLang="zh-CN" dirty="0" smtClean="0"/>
              <a:t>add</a:t>
            </a:r>
            <a:r>
              <a:rPr lang="zh-CN" altLang="en-US" dirty="0" smtClean="0"/>
              <a:t> </a:t>
            </a:r>
            <a:r>
              <a:rPr lang="en-US" altLang="zh-CN" dirty="0" smtClean="0"/>
              <a:t>a</a:t>
            </a:r>
            <a:r>
              <a:rPr lang="zh-CN" altLang="en-US" dirty="0" smtClean="0"/>
              <a:t> </a:t>
            </a:r>
            <a:r>
              <a:rPr lang="en-US" altLang="zh-CN" dirty="0" smtClean="0"/>
              <a:t>couple</a:t>
            </a:r>
            <a:r>
              <a:rPr lang="zh-CN" altLang="en-US" dirty="0" smtClean="0"/>
              <a:t> </a:t>
            </a:r>
            <a:r>
              <a:rPr lang="en-US" altLang="zh-CN" dirty="0" smtClean="0"/>
              <a:t>of</a:t>
            </a:r>
            <a:r>
              <a:rPr lang="zh-CN" altLang="en-US" dirty="0" smtClean="0"/>
              <a:t> </a:t>
            </a:r>
            <a:r>
              <a:rPr lang="en-US" altLang="zh-CN" dirty="0" smtClean="0"/>
              <a:t>optimizations</a:t>
            </a:r>
            <a:r>
              <a:rPr lang="zh-CN" altLang="en-US" dirty="0" smtClean="0"/>
              <a:t> </a:t>
            </a:r>
            <a:r>
              <a:rPr lang="en-US" altLang="zh-CN" dirty="0" smtClean="0"/>
              <a:t>on</a:t>
            </a:r>
            <a:r>
              <a:rPr lang="zh-CN" altLang="en-US" dirty="0" smtClean="0"/>
              <a:t> </a:t>
            </a:r>
            <a:r>
              <a:rPr lang="en-US" altLang="zh-CN" dirty="0" smtClean="0"/>
              <a:t>top</a:t>
            </a:r>
            <a:r>
              <a:rPr lang="zh-CN" altLang="en-US" dirty="0" smtClean="0"/>
              <a:t> </a:t>
            </a:r>
            <a:r>
              <a:rPr lang="en-US" altLang="zh-CN" dirty="0" smtClean="0"/>
              <a:t>of</a:t>
            </a:r>
            <a:r>
              <a:rPr lang="zh-CN" altLang="en-US" dirty="0" smtClean="0"/>
              <a:t> </a:t>
            </a:r>
            <a:r>
              <a:rPr lang="en-US" altLang="zh-CN" dirty="0" smtClean="0"/>
              <a:t>temporal</a:t>
            </a:r>
            <a:r>
              <a:rPr lang="zh-CN" altLang="en-US" dirty="0" smtClean="0"/>
              <a:t> </a:t>
            </a:r>
            <a:r>
              <a:rPr lang="en-US" altLang="zh-CN" dirty="0" smtClean="0"/>
              <a:t>partitioning.</a:t>
            </a:r>
            <a:r>
              <a:rPr lang="zh-CN" altLang="en-US" dirty="0" smtClean="0"/>
              <a:t> </a:t>
            </a:r>
            <a:r>
              <a:rPr lang="en-US" altLang="zh-CN" dirty="0" smtClean="0"/>
              <a:t>The</a:t>
            </a:r>
            <a:r>
              <a:rPr lang="zh-CN" altLang="en-US" dirty="0" smtClean="0"/>
              <a:t> </a:t>
            </a:r>
            <a:r>
              <a:rPr lang="en-US" altLang="zh-CN" dirty="0" smtClean="0"/>
              <a:t>first</a:t>
            </a:r>
            <a:r>
              <a:rPr lang="zh-CN" altLang="en-US" dirty="0" smtClean="0"/>
              <a:t> </a:t>
            </a:r>
            <a:r>
              <a:rPr lang="en-US" altLang="zh-CN" dirty="0" smtClean="0"/>
              <a:t>idea</a:t>
            </a:r>
            <a:r>
              <a:rPr lang="zh-CN" altLang="en-US" dirty="0" smtClean="0"/>
              <a:t> </a:t>
            </a:r>
            <a:r>
              <a:rPr lang="en-US" altLang="zh-CN" dirty="0" smtClean="0"/>
              <a:t>is</a:t>
            </a:r>
            <a:r>
              <a:rPr lang="zh-CN" altLang="en-US" dirty="0" smtClean="0"/>
              <a:t> </a:t>
            </a:r>
            <a:r>
              <a:rPr lang="en-US" altLang="zh-CN" dirty="0" smtClean="0"/>
              <a:t>reduce</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was</a:t>
            </a:r>
            <a:r>
              <a:rPr lang="zh-CN" altLang="en-US" dirty="0" smtClean="0"/>
              <a:t> </a:t>
            </a:r>
            <a:r>
              <a:rPr lang="en-US" altLang="zh-CN" dirty="0" smtClean="0"/>
              <a:t>46</a:t>
            </a:r>
            <a:r>
              <a:rPr lang="zh-CN" altLang="en-US" dirty="0" smtClean="0"/>
              <a:t> </a:t>
            </a:r>
            <a:r>
              <a:rPr lang="en-US" altLang="zh-CN" dirty="0" smtClean="0"/>
              <a:t>cycles.</a:t>
            </a:r>
            <a:r>
              <a:rPr lang="zh-CN" altLang="en-US" dirty="0" smtClean="0"/>
              <a:t> </a:t>
            </a:r>
            <a:r>
              <a:rPr lang="en-US" altLang="zh-CN" dirty="0" smtClean="0"/>
              <a:t>The</a:t>
            </a:r>
            <a:r>
              <a:rPr lang="zh-CN" altLang="en-US" dirty="0" smtClean="0"/>
              <a:t> </a:t>
            </a:r>
            <a:r>
              <a:rPr lang="en-US" altLang="zh-CN" dirty="0" smtClean="0"/>
              <a:t>reason</a:t>
            </a:r>
            <a:r>
              <a:rPr lang="zh-CN" altLang="en-US" dirty="0" smtClean="0"/>
              <a:t> </a:t>
            </a:r>
            <a:r>
              <a:rPr lang="en-US" altLang="zh-CN" dirty="0" smtClean="0"/>
              <a:t>why</a:t>
            </a:r>
            <a:r>
              <a:rPr lang="zh-CN" altLang="en-US" dirty="0" smtClean="0"/>
              <a:t> </a:t>
            </a:r>
            <a:r>
              <a:rPr lang="en-US" altLang="zh-CN" dirty="0" smtClean="0"/>
              <a:t>it’s</a:t>
            </a:r>
            <a:r>
              <a:rPr lang="zh-CN" altLang="en-US" dirty="0" smtClean="0"/>
              <a:t> </a:t>
            </a:r>
            <a:r>
              <a:rPr lang="en-US" altLang="zh-CN" dirty="0" smtClean="0"/>
              <a:t>so</a:t>
            </a:r>
            <a:r>
              <a:rPr lang="zh-CN" altLang="en-US" dirty="0" smtClean="0"/>
              <a:t> </a:t>
            </a:r>
            <a:r>
              <a:rPr lang="en-US" altLang="zh-CN" dirty="0" smtClean="0"/>
              <a:t>big</a:t>
            </a:r>
            <a:r>
              <a:rPr lang="zh-CN" altLang="en-US" dirty="0" smtClean="0"/>
              <a:t> </a:t>
            </a:r>
            <a:r>
              <a:rPr lang="en-US" altLang="zh-CN" dirty="0" smtClean="0"/>
              <a:t>is</a:t>
            </a:r>
            <a:r>
              <a:rPr lang="zh-CN" altLang="en-US" dirty="0" smtClean="0"/>
              <a:t> </a:t>
            </a:r>
            <a:r>
              <a:rPr lang="en-US" altLang="zh-CN" dirty="0" smtClean="0"/>
              <a:t>for</a:t>
            </a:r>
            <a:r>
              <a:rPr lang="zh-CN" altLang="en-US" dirty="0" smtClean="0"/>
              <a:t> </a:t>
            </a:r>
            <a:r>
              <a:rPr lang="en-US" altLang="zh-CN" dirty="0" smtClean="0"/>
              <a:t>the</a:t>
            </a:r>
            <a:r>
              <a:rPr lang="zh-CN" altLang="en-US" dirty="0" smtClean="0"/>
              <a:t> </a:t>
            </a:r>
            <a:r>
              <a:rPr lang="en-US" altLang="zh-CN" dirty="0" smtClean="0"/>
              <a:t>case</a:t>
            </a:r>
            <a:r>
              <a:rPr lang="zh-CN" altLang="en-US" dirty="0" smtClean="0"/>
              <a:t> </a:t>
            </a:r>
            <a:r>
              <a:rPr lang="en-US" altLang="zh-CN" dirty="0" smtClean="0"/>
              <a:t>when</a:t>
            </a:r>
            <a:r>
              <a:rPr lang="zh-CN" altLang="en-US" dirty="0" smtClean="0"/>
              <a:t> </a:t>
            </a:r>
            <a:r>
              <a:rPr lang="en-US" altLang="zh-CN" dirty="0" smtClean="0"/>
              <a:t>requests</a:t>
            </a:r>
            <a:r>
              <a:rPr lang="zh-CN" altLang="en-US" dirty="0" smtClean="0"/>
              <a:t> </a:t>
            </a:r>
            <a:r>
              <a:rPr lang="en-US" altLang="zh-CN" dirty="0" smtClean="0"/>
              <a:t>from</a:t>
            </a:r>
            <a:r>
              <a:rPr lang="zh-CN" altLang="en-US" dirty="0" smtClean="0"/>
              <a:t> </a:t>
            </a:r>
            <a:r>
              <a:rPr lang="en-US" altLang="zh-CN" dirty="0" smtClean="0"/>
              <a:t>different</a:t>
            </a:r>
            <a:r>
              <a:rPr lang="zh-CN" altLang="en-US" dirty="0" smtClean="0"/>
              <a:t> </a:t>
            </a:r>
            <a:r>
              <a:rPr lang="en-US" altLang="zh-CN" dirty="0" smtClean="0"/>
              <a:t>turns</a:t>
            </a:r>
            <a:r>
              <a:rPr lang="zh-CN" altLang="en-US" dirty="0" smtClean="0"/>
              <a:t> </a:t>
            </a:r>
            <a:r>
              <a:rPr lang="en-US" altLang="zh-CN" dirty="0" smtClean="0"/>
              <a:t>have</a:t>
            </a:r>
            <a:r>
              <a:rPr lang="zh-CN" altLang="en-US" dirty="0" smtClean="0"/>
              <a:t> </a:t>
            </a:r>
            <a:r>
              <a:rPr lang="en-US" altLang="zh-CN" dirty="0" smtClean="0"/>
              <a:t>bank</a:t>
            </a:r>
            <a:r>
              <a:rPr lang="zh-CN" altLang="en-US" dirty="0" smtClean="0"/>
              <a:t> </a:t>
            </a:r>
            <a:r>
              <a:rPr lang="en-US" altLang="zh-CN" dirty="0" smtClean="0"/>
              <a:t>conflicts.</a:t>
            </a:r>
            <a:r>
              <a:rPr lang="zh-CN" altLang="en-US" dirty="0" smtClean="0"/>
              <a:t> </a:t>
            </a:r>
            <a:r>
              <a:rPr lang="en-US" altLang="zh-CN" dirty="0" smtClean="0"/>
              <a:t>To</a:t>
            </a:r>
            <a:r>
              <a:rPr lang="zh-CN" altLang="en-US" dirty="0" smtClean="0"/>
              <a:t> </a:t>
            </a:r>
            <a:r>
              <a:rPr lang="en-US" altLang="zh-CN" dirty="0" smtClean="0"/>
              <a:t>avoid</a:t>
            </a:r>
            <a:r>
              <a:rPr lang="zh-CN" altLang="en-US" dirty="0" smtClean="0"/>
              <a:t> </a:t>
            </a:r>
            <a:r>
              <a:rPr lang="en-US" altLang="zh-CN" dirty="0" smtClean="0"/>
              <a:t>one</a:t>
            </a:r>
            <a:r>
              <a:rPr lang="zh-CN" altLang="en-US" dirty="0" smtClean="0"/>
              <a:t> </a:t>
            </a:r>
            <a:r>
              <a:rPr lang="en-US" altLang="zh-CN" dirty="0" smtClean="0"/>
              <a:t>turn</a:t>
            </a:r>
            <a:r>
              <a:rPr lang="zh-CN" altLang="en-US" dirty="0" smtClean="0"/>
              <a:t> </a:t>
            </a:r>
            <a:r>
              <a:rPr lang="en-US" altLang="zh-CN" dirty="0" smtClean="0"/>
              <a:t>affecting</a:t>
            </a:r>
            <a:r>
              <a:rPr lang="zh-CN" altLang="en-US" dirty="0" smtClean="0"/>
              <a:t> </a:t>
            </a:r>
            <a:r>
              <a:rPr lang="en-US" altLang="zh-CN" dirty="0" smtClean="0"/>
              <a:t>the</a:t>
            </a:r>
            <a:r>
              <a:rPr lang="zh-CN" altLang="en-US" dirty="0" smtClean="0"/>
              <a:t> </a:t>
            </a:r>
            <a:r>
              <a:rPr lang="en-US" altLang="zh-CN" dirty="0" smtClean="0"/>
              <a:t>next</a:t>
            </a:r>
            <a:r>
              <a:rPr lang="zh-CN" altLang="en-US" dirty="0" smtClean="0"/>
              <a:t> </a:t>
            </a:r>
            <a:r>
              <a:rPr lang="en-US" altLang="zh-CN" dirty="0" smtClean="0"/>
              <a:t>turn,</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should</a:t>
            </a:r>
            <a:r>
              <a:rPr lang="zh-CN" altLang="en-US" dirty="0" smtClean="0"/>
              <a:t> </a:t>
            </a:r>
            <a:r>
              <a:rPr lang="en-US" altLang="zh-CN" dirty="0" smtClean="0"/>
              <a:t>be</a:t>
            </a:r>
            <a:r>
              <a:rPr lang="zh-CN" altLang="en-US" dirty="0" smtClean="0"/>
              <a:t> </a:t>
            </a:r>
            <a:r>
              <a:rPr lang="en-US" altLang="zh-CN" dirty="0" smtClean="0"/>
              <a:t>long</a:t>
            </a:r>
            <a:r>
              <a:rPr lang="zh-CN" altLang="en-US" dirty="0" smtClean="0"/>
              <a:t> </a:t>
            </a:r>
            <a:r>
              <a:rPr lang="en-US" altLang="zh-CN" dirty="0" smtClean="0"/>
              <a:t>enough</a:t>
            </a:r>
            <a:r>
              <a:rPr lang="zh-CN" altLang="en-US" dirty="0" smtClean="0"/>
              <a:t> </a:t>
            </a:r>
            <a:r>
              <a:rPr lang="en-US" altLang="zh-CN" dirty="0" smtClean="0"/>
              <a:t>to</a:t>
            </a:r>
            <a:r>
              <a:rPr lang="zh-CN" altLang="en-US" dirty="0" smtClean="0"/>
              <a:t> </a:t>
            </a:r>
            <a:r>
              <a:rPr lang="en-US" altLang="zh-CN" dirty="0" smtClean="0"/>
              <a:t>drain</a:t>
            </a:r>
            <a:r>
              <a:rPr lang="zh-CN" altLang="en-US" dirty="0" smtClean="0"/>
              <a:t> </a:t>
            </a:r>
            <a:r>
              <a:rPr lang="en-US" altLang="zh-CN" dirty="0" smtClean="0"/>
              <a:t>the</a:t>
            </a:r>
            <a:r>
              <a:rPr lang="zh-CN" altLang="en-US" dirty="0" smtClean="0"/>
              <a:t> </a:t>
            </a:r>
            <a:r>
              <a:rPr lang="en-US" altLang="zh-CN" dirty="0" smtClean="0"/>
              <a:t>request</a:t>
            </a:r>
            <a:r>
              <a:rPr lang="zh-CN" altLang="en-US" dirty="0" smtClean="0"/>
              <a:t> </a:t>
            </a:r>
            <a:r>
              <a:rPr lang="en-US" altLang="zh-CN" dirty="0" smtClean="0"/>
              <a:t>until</a:t>
            </a:r>
            <a:r>
              <a:rPr lang="zh-CN" altLang="en-US" dirty="0" smtClean="0"/>
              <a:t> </a:t>
            </a:r>
            <a:r>
              <a:rPr lang="en-US" altLang="zh-CN" dirty="0" smtClean="0"/>
              <a:t>the</a:t>
            </a:r>
            <a:r>
              <a:rPr lang="zh-CN" altLang="en-US" dirty="0" smtClean="0"/>
              <a:t> </a:t>
            </a:r>
            <a:r>
              <a:rPr lang="en-US" altLang="zh-CN" dirty="0" err="1" smtClean="0"/>
              <a:t>bitline</a:t>
            </a:r>
            <a:r>
              <a:rPr lang="zh-CN" altLang="en-US" dirty="0" smtClean="0"/>
              <a:t> </a:t>
            </a:r>
            <a:r>
              <a:rPr lang="en-US" altLang="zh-CN" dirty="0" smtClean="0"/>
              <a:t>is</a:t>
            </a:r>
            <a:r>
              <a:rPr lang="zh-CN" altLang="en-US" dirty="0" smtClean="0"/>
              <a:t> </a:t>
            </a:r>
            <a:r>
              <a:rPr lang="en-US" altLang="zh-CN" dirty="0" err="1" smtClean="0"/>
              <a:t>precharged</a:t>
            </a:r>
            <a:r>
              <a:rPr lang="en-US" altLang="zh-CN" dirty="0" smtClean="0"/>
              <a:t>.</a:t>
            </a:r>
            <a:r>
              <a:rPr lang="zh-CN" altLang="en-US" dirty="0" smtClean="0"/>
              <a:t> </a:t>
            </a:r>
            <a:r>
              <a:rPr lang="en-US" altLang="zh-CN" dirty="0" smtClean="0"/>
              <a:t>However,</a:t>
            </a:r>
            <a:r>
              <a:rPr lang="zh-CN" altLang="en-US" dirty="0" smtClean="0"/>
              <a:t> </a:t>
            </a:r>
            <a:r>
              <a:rPr lang="en-US" altLang="zh-CN" dirty="0" smtClean="0"/>
              <a:t>if</a:t>
            </a:r>
            <a:r>
              <a:rPr lang="zh-CN" altLang="en-US" dirty="0" smtClean="0"/>
              <a:t> </a:t>
            </a:r>
            <a:r>
              <a:rPr lang="en-US" altLang="zh-CN" dirty="0" smtClean="0"/>
              <a:t>we</a:t>
            </a:r>
            <a:r>
              <a:rPr lang="zh-CN" altLang="en-US" dirty="0" smtClean="0"/>
              <a:t> </a:t>
            </a:r>
            <a:r>
              <a:rPr lang="en-US" altLang="zh-CN" dirty="0" smtClean="0"/>
              <a:t>can</a:t>
            </a:r>
            <a:r>
              <a:rPr lang="zh-CN" altLang="en-US" dirty="0" smtClean="0"/>
              <a:t> </a:t>
            </a:r>
            <a:r>
              <a:rPr lang="en-US" altLang="zh-CN" dirty="0" smtClean="0"/>
              <a:t>guarantee</a:t>
            </a:r>
            <a:r>
              <a:rPr lang="zh-CN" altLang="en-US" dirty="0" smtClean="0"/>
              <a:t> </a:t>
            </a:r>
            <a:r>
              <a:rPr lang="en-US" altLang="zh-CN" dirty="0" smtClean="0"/>
              <a:t>there</a:t>
            </a:r>
            <a:r>
              <a:rPr lang="zh-CN" altLang="en-US" dirty="0" smtClean="0"/>
              <a:t> </a:t>
            </a:r>
            <a:r>
              <a:rPr lang="en-US" altLang="zh-CN" dirty="0" smtClean="0"/>
              <a:t>is</a:t>
            </a:r>
            <a:r>
              <a:rPr lang="zh-CN" altLang="en-US" dirty="0" smtClean="0"/>
              <a:t> </a:t>
            </a:r>
            <a:r>
              <a:rPr lang="en-US" altLang="zh-CN" dirty="0" smtClean="0"/>
              <a:t>no</a:t>
            </a:r>
            <a:r>
              <a:rPr lang="zh-CN" altLang="en-US" dirty="0" smtClean="0"/>
              <a:t> </a:t>
            </a:r>
            <a:r>
              <a:rPr lang="en-US" altLang="zh-CN" dirty="0" smtClean="0"/>
              <a:t>bank</a:t>
            </a:r>
            <a:r>
              <a:rPr lang="zh-CN" altLang="en-US" dirty="0" smtClean="0"/>
              <a:t> </a:t>
            </a:r>
            <a:r>
              <a:rPr lang="en-US" altLang="zh-CN" dirty="0" smtClean="0"/>
              <a:t>conflict</a:t>
            </a:r>
            <a:r>
              <a:rPr lang="zh-CN" altLang="en-US" dirty="0" smtClean="0"/>
              <a:t> </a:t>
            </a:r>
            <a:r>
              <a:rPr lang="en-US" altLang="zh-CN" dirty="0" smtClean="0"/>
              <a:t>when</a:t>
            </a:r>
            <a:r>
              <a:rPr lang="zh-CN" altLang="en-US" dirty="0" smtClean="0"/>
              <a:t> </a:t>
            </a:r>
            <a:r>
              <a:rPr lang="en-US" altLang="zh-CN" dirty="0" smtClean="0"/>
              <a:t>switching</a:t>
            </a:r>
            <a:r>
              <a:rPr lang="zh-CN" altLang="en-US" dirty="0" smtClean="0"/>
              <a:t> </a:t>
            </a:r>
            <a:r>
              <a:rPr lang="en-US" altLang="zh-CN" dirty="0" smtClean="0"/>
              <a:t>turns,</a:t>
            </a:r>
            <a:r>
              <a:rPr lang="zh-CN" altLang="en-US" dirty="0" smtClean="0"/>
              <a:t> </a:t>
            </a:r>
            <a:r>
              <a:rPr lang="en-US" altLang="zh-CN" dirty="0" smtClean="0"/>
              <a:t>the</a:t>
            </a:r>
            <a:r>
              <a:rPr lang="zh-CN" altLang="en-US" dirty="0" smtClean="0"/>
              <a:t> </a:t>
            </a:r>
            <a:r>
              <a:rPr lang="en-US" altLang="zh-CN" dirty="0" smtClean="0"/>
              <a:t>in-flight</a:t>
            </a:r>
            <a:r>
              <a:rPr lang="zh-CN" altLang="en-US" dirty="0" smtClean="0"/>
              <a:t> </a:t>
            </a:r>
            <a:r>
              <a:rPr lang="en-US" altLang="zh-CN" dirty="0" smtClean="0"/>
              <a:t>transactions</a:t>
            </a:r>
            <a:r>
              <a:rPr lang="zh-CN" altLang="en-US" dirty="0" smtClean="0"/>
              <a:t> </a:t>
            </a:r>
            <a:r>
              <a:rPr lang="en-US" altLang="zh-CN" dirty="0" smtClean="0"/>
              <a:t>need</a:t>
            </a:r>
            <a:r>
              <a:rPr lang="zh-CN" altLang="en-US" dirty="0" smtClean="0"/>
              <a:t> </a:t>
            </a:r>
            <a:r>
              <a:rPr lang="en-US" altLang="zh-CN" dirty="0" smtClean="0"/>
              <a:t>not</a:t>
            </a:r>
            <a:r>
              <a:rPr lang="zh-CN" altLang="en-US" dirty="0" smtClean="0"/>
              <a:t> </a:t>
            </a:r>
            <a:r>
              <a:rPr lang="en-US" altLang="zh-CN" dirty="0" smtClean="0"/>
              <a:t>to</a:t>
            </a:r>
            <a:r>
              <a:rPr lang="zh-CN" altLang="en-US" dirty="0" smtClean="0"/>
              <a:t> </a:t>
            </a:r>
            <a:r>
              <a:rPr lang="en-US" altLang="zh-CN" dirty="0" smtClean="0"/>
              <a:t>be</a:t>
            </a:r>
            <a:r>
              <a:rPr lang="zh-CN" altLang="en-US" dirty="0" smtClean="0"/>
              <a:t> </a:t>
            </a:r>
            <a:r>
              <a:rPr lang="en-US" altLang="zh-CN" dirty="0" smtClean="0"/>
              <a:t>completely</a:t>
            </a:r>
            <a:r>
              <a:rPr lang="zh-CN" altLang="en-US" dirty="0" smtClean="0"/>
              <a:t> </a:t>
            </a:r>
            <a:r>
              <a:rPr lang="en-US" altLang="zh-CN" dirty="0" smtClean="0"/>
              <a:t>drained.</a:t>
            </a:r>
            <a:r>
              <a:rPr lang="zh-CN" altLang="en-US" dirty="0" smtClean="0"/>
              <a:t> </a:t>
            </a:r>
            <a:r>
              <a:rPr lang="en-US" altLang="zh-CN" dirty="0" smtClean="0"/>
              <a:t>By</a:t>
            </a:r>
            <a:r>
              <a:rPr lang="zh-CN" altLang="en-US" dirty="0" smtClean="0"/>
              <a:t> </a:t>
            </a:r>
            <a:r>
              <a:rPr lang="en-US" altLang="zh-CN" dirty="0" smtClean="0"/>
              <a:t>exploiting</a:t>
            </a:r>
            <a:r>
              <a:rPr lang="zh-CN" altLang="en-US" dirty="0" smtClean="0"/>
              <a:t> </a:t>
            </a:r>
            <a:r>
              <a:rPr lang="en-US" altLang="zh-CN" dirty="0" smtClean="0"/>
              <a:t>the</a:t>
            </a:r>
            <a:r>
              <a:rPr lang="zh-CN" altLang="en-US" dirty="0" smtClean="0"/>
              <a:t> </a:t>
            </a:r>
            <a:r>
              <a:rPr lang="en-US" altLang="zh-CN" dirty="0" smtClean="0"/>
              <a:t>bank</a:t>
            </a:r>
            <a:r>
              <a:rPr lang="zh-CN" altLang="en-US" dirty="0" smtClean="0"/>
              <a:t> </a:t>
            </a:r>
            <a:r>
              <a:rPr lang="en-US" altLang="zh-CN" dirty="0" smtClean="0"/>
              <a:t>parallelism,</a:t>
            </a:r>
            <a:r>
              <a:rPr lang="zh-CN" altLang="en-US" dirty="0" smtClean="0"/>
              <a:t> </a:t>
            </a:r>
            <a:r>
              <a:rPr lang="en-US" altLang="zh-CN" dirty="0" smtClean="0"/>
              <a:t>we</a:t>
            </a:r>
            <a:r>
              <a:rPr lang="zh-CN" altLang="en-US" dirty="0" smtClean="0"/>
              <a:t> </a:t>
            </a:r>
            <a:r>
              <a:rPr lang="en-US" altLang="zh-CN" dirty="0" smtClean="0"/>
              <a:t>can</a:t>
            </a:r>
            <a:r>
              <a:rPr lang="zh-CN" altLang="en-US" dirty="0" smtClean="0"/>
              <a:t> </a:t>
            </a:r>
            <a:r>
              <a:rPr lang="en-US" altLang="zh-CN" dirty="0" smtClean="0"/>
              <a:t>start</a:t>
            </a:r>
            <a:r>
              <a:rPr lang="zh-CN" altLang="en-US" dirty="0" smtClean="0"/>
              <a:t> </a:t>
            </a:r>
            <a:r>
              <a:rPr lang="en-US" altLang="zh-CN" dirty="0" smtClean="0"/>
              <a:t>issuing</a:t>
            </a:r>
            <a:r>
              <a:rPr lang="zh-CN" altLang="en-US" dirty="0" smtClean="0"/>
              <a:t> </a:t>
            </a:r>
            <a:r>
              <a:rPr lang="en-US" altLang="zh-CN" dirty="0" smtClean="0"/>
              <a:t>the</a:t>
            </a:r>
            <a:r>
              <a:rPr lang="zh-CN" altLang="en-US" dirty="0" smtClean="0"/>
              <a:t> </a:t>
            </a:r>
            <a:r>
              <a:rPr lang="en-US" altLang="zh-CN" dirty="0" smtClean="0"/>
              <a:t>requests</a:t>
            </a:r>
            <a:r>
              <a:rPr lang="zh-CN" altLang="en-US" dirty="0" smtClean="0"/>
              <a:t> </a:t>
            </a:r>
            <a:r>
              <a:rPr lang="en-US" altLang="zh-CN" dirty="0" smtClean="0"/>
              <a:t>from</a:t>
            </a:r>
            <a:r>
              <a:rPr lang="zh-CN" altLang="en-US" dirty="0" smtClean="0"/>
              <a:t> </a:t>
            </a:r>
            <a:r>
              <a:rPr lang="en-US" altLang="zh-CN" dirty="0" smtClean="0"/>
              <a:t>the</a:t>
            </a:r>
            <a:r>
              <a:rPr lang="zh-CN" altLang="en-US" dirty="0" smtClean="0"/>
              <a:t> </a:t>
            </a:r>
            <a:r>
              <a:rPr lang="en-US" altLang="zh-CN" dirty="0" smtClean="0"/>
              <a:t>next</a:t>
            </a:r>
            <a:r>
              <a:rPr lang="zh-CN" altLang="en-US" dirty="0" smtClean="0"/>
              <a:t> </a:t>
            </a:r>
            <a:r>
              <a:rPr lang="en-US" altLang="zh-CN" dirty="0" smtClean="0"/>
              <a:t>turn</a:t>
            </a:r>
            <a:r>
              <a:rPr lang="zh-CN" altLang="en-US" dirty="0" smtClean="0"/>
              <a:t> </a:t>
            </a:r>
            <a:r>
              <a:rPr lang="en-US" altLang="zh-CN" dirty="0" smtClean="0"/>
              <a:t>much</a:t>
            </a:r>
            <a:r>
              <a:rPr lang="zh-CN" altLang="en-US" dirty="0" smtClean="0"/>
              <a:t> </a:t>
            </a:r>
            <a:r>
              <a:rPr lang="en-US" altLang="zh-CN" dirty="0" smtClean="0"/>
              <a:t>earlier</a:t>
            </a:r>
            <a:r>
              <a:rPr lang="zh-CN" altLang="en-US" dirty="0" smtClean="0"/>
              <a:t>. </a:t>
            </a:r>
            <a:r>
              <a:rPr lang="en-US" altLang="zh-CN" dirty="0" smtClean="0"/>
              <a:t>One</a:t>
            </a:r>
            <a:r>
              <a:rPr lang="zh-CN" altLang="en-US" dirty="0" smtClean="0"/>
              <a:t> </a:t>
            </a:r>
            <a:r>
              <a:rPr lang="en-US" altLang="zh-CN" dirty="0" smtClean="0"/>
              <a:t>way</a:t>
            </a:r>
            <a:r>
              <a:rPr lang="zh-CN" altLang="en-US" dirty="0" smtClean="0"/>
              <a:t> </a:t>
            </a:r>
            <a:r>
              <a:rPr lang="en-US" altLang="zh-CN" dirty="0" smtClean="0"/>
              <a:t>to</a:t>
            </a:r>
            <a:r>
              <a:rPr lang="zh-CN" altLang="en-US" dirty="0" smtClean="0"/>
              <a:t> </a:t>
            </a:r>
            <a:r>
              <a:rPr lang="en-US" altLang="zh-CN" dirty="0" smtClean="0"/>
              <a:t>achieve</a:t>
            </a:r>
            <a:r>
              <a:rPr lang="zh-CN" altLang="en-US" dirty="0" smtClean="0"/>
              <a:t> </a:t>
            </a:r>
            <a:r>
              <a:rPr lang="en-US" altLang="zh-CN" dirty="0" smtClean="0"/>
              <a:t>this</a:t>
            </a:r>
            <a:r>
              <a:rPr lang="zh-CN" altLang="en-US" dirty="0" smtClean="0"/>
              <a:t> </a:t>
            </a:r>
            <a:r>
              <a:rPr lang="en-US" altLang="zh-CN" dirty="0" smtClean="0"/>
              <a:t>is</a:t>
            </a:r>
            <a:r>
              <a:rPr lang="zh-CN" altLang="en-US" dirty="0" smtClean="0"/>
              <a:t> </a:t>
            </a:r>
            <a:r>
              <a:rPr lang="en-US" altLang="zh-CN" dirty="0" smtClean="0"/>
              <a:t>control</a:t>
            </a:r>
            <a:r>
              <a:rPr lang="zh-CN" altLang="en-US" dirty="0" smtClean="0"/>
              <a:t> </a:t>
            </a:r>
            <a:r>
              <a:rPr lang="en-US" altLang="zh-CN" dirty="0" smtClean="0"/>
              <a:t>memory</a:t>
            </a:r>
            <a:r>
              <a:rPr lang="zh-CN" altLang="en-US" dirty="0" smtClean="0"/>
              <a:t> </a:t>
            </a:r>
            <a:r>
              <a:rPr lang="en-US" altLang="zh-CN" dirty="0" smtClean="0"/>
              <a:t>layout</a:t>
            </a:r>
            <a:r>
              <a:rPr lang="zh-CN" altLang="en-US" dirty="0" smtClean="0"/>
              <a:t> </a:t>
            </a:r>
            <a:r>
              <a:rPr lang="en-US" altLang="zh-CN" dirty="0" smtClean="0"/>
              <a:t>so</a:t>
            </a:r>
            <a:r>
              <a:rPr lang="zh-CN" altLang="en-US" dirty="0" smtClean="0"/>
              <a:t> </a:t>
            </a:r>
            <a:r>
              <a:rPr lang="en-US" altLang="zh-CN" dirty="0" smtClean="0"/>
              <a:t>that</a:t>
            </a:r>
            <a:r>
              <a:rPr lang="zh-CN" altLang="en-US" dirty="0" smtClean="0"/>
              <a:t> </a:t>
            </a:r>
            <a:r>
              <a:rPr lang="en-US" altLang="zh-CN" dirty="0" smtClean="0"/>
              <a:t>different</a:t>
            </a:r>
            <a:r>
              <a:rPr lang="zh-CN" altLang="en-US" dirty="0" smtClean="0"/>
              <a:t> </a:t>
            </a:r>
            <a:r>
              <a:rPr lang="en-US" altLang="zh-CN" dirty="0" smtClean="0"/>
              <a:t>security</a:t>
            </a:r>
            <a:r>
              <a:rPr lang="zh-CN" altLang="en-US" dirty="0" smtClean="0"/>
              <a:t> </a:t>
            </a:r>
            <a:r>
              <a:rPr lang="en-US" altLang="zh-CN" dirty="0" smtClean="0"/>
              <a:t>domains</a:t>
            </a:r>
            <a:r>
              <a:rPr lang="zh-CN" altLang="en-US" dirty="0" smtClean="0"/>
              <a:t> </a:t>
            </a:r>
            <a:r>
              <a:rPr lang="en-US" altLang="zh-CN" dirty="0" smtClean="0"/>
              <a:t>are</a:t>
            </a:r>
            <a:r>
              <a:rPr lang="zh-CN" altLang="en-US" dirty="0" smtClean="0"/>
              <a:t> </a:t>
            </a:r>
            <a:r>
              <a:rPr lang="en-US" altLang="zh-CN" dirty="0" smtClean="0"/>
              <a:t>mapped</a:t>
            </a:r>
            <a:r>
              <a:rPr lang="zh-CN" altLang="en-US" dirty="0" smtClean="0"/>
              <a:t> </a:t>
            </a:r>
            <a:r>
              <a:rPr lang="en-US" altLang="zh-CN" dirty="0" smtClean="0"/>
              <a:t>to</a:t>
            </a:r>
            <a:r>
              <a:rPr lang="zh-CN" altLang="en-US" dirty="0" smtClean="0"/>
              <a:t> </a:t>
            </a:r>
            <a:r>
              <a:rPr lang="en-US" altLang="zh-CN" dirty="0" smtClean="0"/>
              <a:t>different</a:t>
            </a:r>
            <a:r>
              <a:rPr lang="zh-CN" altLang="en-US" dirty="0" smtClean="0"/>
              <a:t> </a:t>
            </a:r>
            <a:r>
              <a:rPr lang="en-US" altLang="zh-CN" dirty="0" smtClean="0"/>
              <a:t>banks,</a:t>
            </a:r>
            <a:r>
              <a:rPr lang="zh-CN" altLang="en-US" dirty="0" smtClean="0"/>
              <a:t> </a:t>
            </a:r>
            <a:r>
              <a:rPr lang="en-US" altLang="zh-CN" dirty="0" smtClean="0"/>
              <a:t>what</a:t>
            </a:r>
            <a:r>
              <a:rPr lang="zh-CN" altLang="en-US" dirty="0" smtClean="0"/>
              <a:t> </a:t>
            </a:r>
            <a:r>
              <a:rPr lang="en-US" altLang="zh-CN" dirty="0" smtClean="0"/>
              <a:t>we</a:t>
            </a:r>
            <a:r>
              <a:rPr lang="zh-CN" altLang="en-US" dirty="0" smtClean="0"/>
              <a:t> </a:t>
            </a:r>
            <a:r>
              <a:rPr lang="en-US" altLang="zh-CN" dirty="0" smtClean="0"/>
              <a:t>called</a:t>
            </a:r>
            <a:r>
              <a:rPr lang="zh-CN" altLang="en-US" dirty="0" smtClean="0"/>
              <a:t> </a:t>
            </a:r>
            <a:r>
              <a:rPr lang="en-US" altLang="zh-CN" dirty="0" smtClean="0"/>
              <a:t>bank</a:t>
            </a:r>
            <a:r>
              <a:rPr lang="zh-CN" altLang="en-US" dirty="0" smtClean="0"/>
              <a:t> </a:t>
            </a:r>
            <a:r>
              <a:rPr lang="en-US" altLang="zh-CN" dirty="0" smtClean="0"/>
              <a:t>partitioning.</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reduced</a:t>
            </a:r>
            <a:r>
              <a:rPr lang="zh-CN" altLang="en-US" dirty="0" smtClean="0"/>
              <a:t> </a:t>
            </a:r>
            <a:r>
              <a:rPr lang="en-US" altLang="zh-CN" dirty="0" smtClean="0"/>
              <a:t>to</a:t>
            </a:r>
            <a:r>
              <a:rPr lang="zh-CN" altLang="en-US" dirty="0" smtClean="0"/>
              <a:t> </a:t>
            </a:r>
            <a:r>
              <a:rPr lang="en-US" altLang="zh-CN" dirty="0" smtClean="0"/>
              <a:t>as</a:t>
            </a:r>
            <a:r>
              <a:rPr lang="zh-CN" altLang="en-US" dirty="0" smtClean="0"/>
              <a:t> </a:t>
            </a:r>
            <a:r>
              <a:rPr lang="en-US" altLang="zh-CN" dirty="0" smtClean="0"/>
              <a:t>short</a:t>
            </a:r>
            <a:r>
              <a:rPr lang="zh-CN" altLang="en-US" dirty="0" smtClean="0"/>
              <a:t> </a:t>
            </a:r>
            <a:r>
              <a:rPr lang="en-US" altLang="zh-CN" dirty="0" smtClean="0"/>
              <a:t>as</a:t>
            </a:r>
            <a:r>
              <a:rPr lang="zh-CN" altLang="en-US" dirty="0" smtClean="0"/>
              <a:t> </a:t>
            </a:r>
            <a:r>
              <a:rPr lang="en-US" altLang="zh-CN" dirty="0" smtClean="0"/>
              <a:t>8</a:t>
            </a:r>
            <a:r>
              <a:rPr lang="zh-CN" altLang="en-US" dirty="0" smtClean="0"/>
              <a:t> </a:t>
            </a:r>
            <a:r>
              <a:rPr lang="en-US" altLang="zh-CN" dirty="0" smtClean="0"/>
              <a:t>cycles.</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14</a:t>
            </a:fld>
            <a:endParaRPr lang="en-US" altLang="zh-CN"/>
          </a:p>
        </p:txBody>
      </p:sp>
    </p:spTree>
    <p:extLst>
      <p:ext uri="{BB962C8B-B14F-4D97-AF65-F5344CB8AC3E}">
        <p14:creationId xmlns:p14="http://schemas.microsoft.com/office/powerpoint/2010/main" val="1928741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zh-CN" altLang="en-US" dirty="0" smtClean="0"/>
              <a:t> </a:t>
            </a:r>
            <a:r>
              <a:rPr lang="en-US" altLang="zh-CN" dirty="0" smtClean="0"/>
              <a:t>optimization</a:t>
            </a:r>
            <a:r>
              <a:rPr lang="zh-CN" altLang="en-US" dirty="0" smtClean="0"/>
              <a:t> </a:t>
            </a:r>
            <a:r>
              <a:rPr lang="en-US" altLang="zh-CN" dirty="0" smtClean="0"/>
              <a:t>is</a:t>
            </a:r>
            <a:r>
              <a:rPr lang="zh-CN" altLang="en-US" dirty="0" smtClean="0"/>
              <a:t> </a:t>
            </a:r>
            <a:r>
              <a:rPr lang="en-US" altLang="zh-CN" dirty="0" smtClean="0"/>
              <a:t>using</a:t>
            </a:r>
            <a:r>
              <a:rPr lang="zh-CN" altLang="en-US" dirty="0" smtClean="0"/>
              <a:t> </a:t>
            </a:r>
            <a:r>
              <a:rPr lang="en-US" altLang="zh-CN" dirty="0" smtClean="0"/>
              <a:t>application-aware</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The</a:t>
            </a:r>
            <a:r>
              <a:rPr lang="zh-CN" altLang="en-US" dirty="0" smtClean="0"/>
              <a:t> </a:t>
            </a:r>
            <a:r>
              <a:rPr lang="en-US" altLang="zh-CN" dirty="0" smtClean="0"/>
              <a:t>scheduling</a:t>
            </a:r>
            <a:r>
              <a:rPr lang="zh-CN" altLang="en-US" dirty="0" smtClean="0"/>
              <a:t> </a:t>
            </a:r>
            <a:r>
              <a:rPr lang="en-US" altLang="zh-CN" dirty="0" smtClean="0"/>
              <a:t>is</a:t>
            </a:r>
            <a:r>
              <a:rPr lang="zh-CN" altLang="en-US" dirty="0" smtClean="0"/>
              <a:t> </a:t>
            </a:r>
            <a:r>
              <a:rPr lang="en-US" altLang="zh-CN" dirty="0" smtClean="0"/>
              <a:t>still</a:t>
            </a:r>
            <a:r>
              <a:rPr lang="zh-CN" altLang="en-US" dirty="0" smtClean="0"/>
              <a:t> </a:t>
            </a:r>
            <a:r>
              <a:rPr lang="en-US" altLang="zh-CN" dirty="0" smtClean="0"/>
              <a:t>static,</a:t>
            </a:r>
            <a:r>
              <a:rPr lang="zh-CN" altLang="en-US" dirty="0" smtClean="0"/>
              <a:t> </a:t>
            </a:r>
            <a:r>
              <a:rPr lang="en-US" altLang="zh-CN" dirty="0" smtClean="0"/>
              <a:t>but</a:t>
            </a:r>
            <a:r>
              <a:rPr lang="zh-CN" altLang="en-US" dirty="0" smtClean="0"/>
              <a:t> </a:t>
            </a:r>
            <a:r>
              <a:rPr lang="en-US" altLang="zh-CN" dirty="0" smtClean="0"/>
              <a:t>the</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of</a:t>
            </a:r>
            <a:r>
              <a:rPr lang="zh-CN" altLang="en-US" dirty="0" smtClean="0"/>
              <a:t> </a:t>
            </a:r>
            <a:r>
              <a:rPr lang="en-US" altLang="zh-CN" dirty="0" smtClean="0"/>
              <a:t>each</a:t>
            </a:r>
            <a:r>
              <a:rPr lang="zh-CN" altLang="en-US" dirty="0" smtClean="0"/>
              <a:t> </a:t>
            </a:r>
            <a:r>
              <a:rPr lang="en-US" altLang="zh-CN" dirty="0" smtClean="0"/>
              <a:t>security</a:t>
            </a:r>
            <a:r>
              <a:rPr lang="zh-CN" altLang="en-US" dirty="0" smtClean="0"/>
              <a:t> </a:t>
            </a:r>
            <a:r>
              <a:rPr lang="en-US" altLang="zh-CN" dirty="0" smtClean="0"/>
              <a:t>domain</a:t>
            </a:r>
            <a:r>
              <a:rPr lang="zh-CN" altLang="en-US" dirty="0" smtClean="0"/>
              <a:t> </a:t>
            </a:r>
            <a:r>
              <a:rPr lang="en-US" altLang="zh-CN" dirty="0" smtClean="0"/>
              <a:t>is</a:t>
            </a:r>
            <a:r>
              <a:rPr lang="zh-CN" altLang="en-US" dirty="0" smtClean="0"/>
              <a:t> </a:t>
            </a:r>
            <a:r>
              <a:rPr lang="en-US" altLang="zh-CN" dirty="0" smtClean="0"/>
              <a:t>customized</a:t>
            </a:r>
            <a:r>
              <a:rPr lang="zh-CN" altLang="en-US" dirty="0" smtClean="0"/>
              <a:t> </a:t>
            </a:r>
            <a:r>
              <a:rPr lang="en-US" altLang="zh-CN" dirty="0" smtClean="0"/>
              <a:t>to</a:t>
            </a:r>
            <a:r>
              <a:rPr lang="zh-CN" altLang="en-US" dirty="0" smtClean="0"/>
              <a:t> </a:t>
            </a:r>
            <a:r>
              <a:rPr lang="en-US" altLang="zh-CN" dirty="0" smtClean="0"/>
              <a:t>match</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intensity</a:t>
            </a:r>
            <a:r>
              <a:rPr lang="zh-CN" altLang="en-US" dirty="0" smtClean="0"/>
              <a:t> </a:t>
            </a:r>
            <a:r>
              <a:rPr lang="en-US" altLang="zh-CN" dirty="0" smtClean="0"/>
              <a:t>of</a:t>
            </a:r>
            <a:r>
              <a:rPr lang="zh-CN" altLang="en-US" dirty="0" smtClean="0"/>
              <a:t> </a:t>
            </a:r>
            <a:r>
              <a:rPr lang="en-US" altLang="zh-CN" dirty="0" smtClean="0"/>
              <a:t>each</a:t>
            </a:r>
            <a:r>
              <a:rPr lang="zh-CN" altLang="en-US" dirty="0" smtClean="0"/>
              <a:t> </a:t>
            </a:r>
            <a:r>
              <a:rPr lang="en-US" altLang="zh-CN" dirty="0" smtClean="0"/>
              <a:t>domain.</a:t>
            </a:r>
            <a:r>
              <a:rPr lang="zh-CN" altLang="en-US" dirty="0" smtClean="0"/>
              <a:t> </a:t>
            </a:r>
            <a:r>
              <a:rPr lang="en-US" altLang="zh-CN" dirty="0" smtClean="0"/>
              <a:t>The</a:t>
            </a:r>
            <a:r>
              <a:rPr lang="zh-CN" altLang="en-US" dirty="0" smtClean="0"/>
              <a:t> </a:t>
            </a:r>
            <a:r>
              <a:rPr lang="en-US" altLang="zh-CN" dirty="0" smtClean="0"/>
              <a:t>scheme</a:t>
            </a:r>
            <a:r>
              <a:rPr lang="zh-CN" altLang="en-US" dirty="0" smtClean="0"/>
              <a:t> </a:t>
            </a:r>
            <a:r>
              <a:rPr lang="en-US" altLang="zh-CN" dirty="0" smtClean="0"/>
              <a:t>is</a:t>
            </a:r>
            <a:r>
              <a:rPr lang="zh-CN" altLang="en-US" dirty="0" smtClean="0"/>
              <a:t> </a:t>
            </a:r>
            <a:r>
              <a:rPr lang="en-US" altLang="zh-CN" dirty="0" smtClean="0"/>
              <a:t>still</a:t>
            </a:r>
            <a:r>
              <a:rPr lang="zh-CN" altLang="en-US" dirty="0" smtClean="0"/>
              <a:t> </a:t>
            </a:r>
            <a:r>
              <a:rPr lang="en-US" altLang="zh-CN" dirty="0" smtClean="0"/>
              <a:t>secure</a:t>
            </a:r>
            <a:r>
              <a:rPr lang="zh-CN" altLang="en-US" dirty="0" smtClean="0"/>
              <a:t> </a:t>
            </a:r>
            <a:r>
              <a:rPr lang="en-US" altLang="zh-CN" dirty="0" smtClean="0"/>
              <a:t>as</a:t>
            </a:r>
            <a:r>
              <a:rPr lang="zh-CN" altLang="en-US" dirty="0" smtClean="0"/>
              <a:t> </a:t>
            </a:r>
            <a:r>
              <a:rPr lang="en-US" altLang="zh-CN" dirty="0" smtClean="0"/>
              <a:t>long</a:t>
            </a:r>
            <a:r>
              <a:rPr lang="zh-CN" altLang="en-US" dirty="0" smtClean="0"/>
              <a:t> </a:t>
            </a:r>
            <a:r>
              <a:rPr lang="en-US" altLang="zh-CN" dirty="0" smtClean="0"/>
              <a:t>as</a:t>
            </a:r>
            <a:r>
              <a:rPr lang="zh-CN" altLang="en-US" dirty="0" smtClean="0"/>
              <a:t> </a:t>
            </a:r>
            <a:r>
              <a:rPr lang="en-US" altLang="zh-CN" dirty="0" smtClean="0"/>
              <a:t>the</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allocation</a:t>
            </a:r>
            <a:r>
              <a:rPr lang="zh-CN" altLang="en-US" dirty="0" smtClean="0"/>
              <a:t> </a:t>
            </a:r>
            <a:r>
              <a:rPr lang="en-US" altLang="zh-CN" dirty="0" smtClean="0"/>
              <a:t>is</a:t>
            </a:r>
            <a:r>
              <a:rPr lang="zh-CN" altLang="en-US" dirty="0" smtClean="0"/>
              <a:t> </a:t>
            </a:r>
            <a:r>
              <a:rPr lang="en-US" altLang="zh-CN" dirty="0" smtClean="0"/>
              <a:t>static.</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15</a:t>
            </a:fld>
            <a:endParaRPr lang="en-US" altLang="zh-CN"/>
          </a:p>
        </p:txBody>
      </p:sp>
    </p:spTree>
    <p:extLst>
      <p:ext uri="{BB962C8B-B14F-4D97-AF65-F5344CB8AC3E}">
        <p14:creationId xmlns:p14="http://schemas.microsoft.com/office/powerpoint/2010/main" val="3173514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our experiments, we integrate gem5 with DRAMSim2 to simulate the detailed</a:t>
            </a:r>
            <a:r>
              <a:rPr lang="en-US" baseline="0" dirty="0" smtClean="0"/>
              <a:t> DRAM behavior. The default simulation parameters are listed here. Our workloads uses multi-programmed workloads from SPEC2006 benchmarks. We assume there are two security domains, each security domain include one program from the benchmark suites. The baseline memory controller we compared against is First</a:t>
            </a:r>
            <a:r>
              <a:rPr lang="zh-CN" altLang="en-US" baseline="0" dirty="0" smtClean="0"/>
              <a:t> </a:t>
            </a:r>
            <a:r>
              <a:rPr lang="en-US" altLang="zh-CN" baseline="0" dirty="0" smtClean="0"/>
              <a:t>ready</a:t>
            </a:r>
            <a:r>
              <a:rPr lang="zh-CN" altLang="en-US" baseline="0" dirty="0" smtClean="0"/>
              <a:t> </a:t>
            </a:r>
            <a:r>
              <a:rPr lang="en-US" altLang="zh-CN" baseline="0" dirty="0" smtClean="0"/>
              <a:t>first</a:t>
            </a:r>
            <a:r>
              <a:rPr lang="zh-CN" altLang="en-US" baseline="0" dirty="0" smtClean="0"/>
              <a:t> </a:t>
            </a:r>
            <a:r>
              <a:rPr lang="en-US" altLang="zh-CN" baseline="0" dirty="0" smtClean="0"/>
              <a:t>come</a:t>
            </a:r>
            <a:r>
              <a:rPr lang="zh-CN" altLang="en-US" baseline="0" dirty="0" smtClean="0"/>
              <a:t> </a:t>
            </a:r>
            <a:r>
              <a:rPr lang="en-US" altLang="zh-CN" baseline="0" dirty="0" smtClean="0"/>
              <a:t>first</a:t>
            </a:r>
            <a:r>
              <a:rPr lang="zh-CN" altLang="en-US" baseline="0" dirty="0" smtClean="0"/>
              <a:t> </a:t>
            </a:r>
            <a:r>
              <a:rPr lang="en-US" altLang="zh-CN" baseline="0" dirty="0" smtClean="0"/>
              <a:t>serve.</a:t>
            </a:r>
          </a:p>
          <a:p>
            <a:endParaRPr lang="en-US" baseline="0" dirty="0" smtClean="0"/>
          </a:p>
          <a:p>
            <a:r>
              <a:rPr lang="en-US" baseline="0" dirty="0" smtClean="0"/>
              <a:t>Similar to Sandy Bridge setup. </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16</a:t>
            </a:fld>
            <a:endParaRPr lang="en-US" altLang="zh-CN"/>
          </a:p>
        </p:txBody>
      </p:sp>
    </p:spTree>
    <p:extLst>
      <p:ext uri="{BB962C8B-B14F-4D97-AF65-F5344CB8AC3E}">
        <p14:creationId xmlns:p14="http://schemas.microsoft.com/office/powerpoint/2010/main" val="3673926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first run the experiments to verify the security of temporal partitioning. We ran the SPEC2006 benchmarks in pairs. Basically, we fixed one benchmark and vary the other benchmark. As shown in this two-core system. Core 0 runs bzip2, and on Core 1, we ran </a:t>
            </a:r>
            <a:r>
              <a:rPr lang="en-US" dirty="0" err="1" smtClean="0"/>
              <a:t>astar</a:t>
            </a:r>
            <a:r>
              <a:rPr lang="en-US" dirty="0" smtClean="0"/>
              <a:t> and </a:t>
            </a:r>
            <a:r>
              <a:rPr lang="en-US" dirty="0" err="1" smtClean="0"/>
              <a:t>mcf</a:t>
            </a:r>
            <a:r>
              <a:rPr lang="en-US" dirty="0" smtClean="0"/>
              <a:t> respectively. Note</a:t>
            </a:r>
            <a:r>
              <a:rPr lang="zh-CN" altLang="en-US" dirty="0" smtClean="0"/>
              <a:t> </a:t>
            </a:r>
            <a:r>
              <a:rPr lang="en-US" altLang="zh-CN" dirty="0" smtClean="0"/>
              <a:t>here</a:t>
            </a:r>
            <a:r>
              <a:rPr lang="zh-CN" altLang="en-US" dirty="0" smtClean="0"/>
              <a:t> </a:t>
            </a:r>
            <a:r>
              <a:rPr lang="en-US" altLang="zh-CN" dirty="0" err="1" smtClean="0"/>
              <a:t>mcf</a:t>
            </a:r>
            <a:r>
              <a:rPr lang="zh-CN" altLang="en-US" dirty="0" smtClean="0"/>
              <a:t> </a:t>
            </a:r>
            <a:r>
              <a:rPr lang="en-US" altLang="zh-CN" dirty="0" smtClean="0"/>
              <a:t>is</a:t>
            </a:r>
            <a:r>
              <a:rPr lang="zh-CN" altLang="en-US" dirty="0" smtClean="0"/>
              <a:t> </a:t>
            </a:r>
            <a:r>
              <a:rPr lang="en-US" altLang="zh-CN" dirty="0" smtClean="0"/>
              <a:t>much</a:t>
            </a:r>
            <a:r>
              <a:rPr lang="zh-CN" altLang="en-US" dirty="0" smtClean="0"/>
              <a:t> </a:t>
            </a:r>
            <a:r>
              <a:rPr lang="en-US" altLang="zh-CN" dirty="0" smtClean="0"/>
              <a:t>more</a:t>
            </a:r>
            <a:r>
              <a:rPr lang="zh-CN" altLang="en-US" dirty="0" smtClean="0"/>
              <a:t> </a:t>
            </a:r>
            <a:r>
              <a:rPr lang="en-US" altLang="zh-CN" dirty="0" smtClean="0"/>
              <a:t>memory</a:t>
            </a:r>
            <a:r>
              <a:rPr lang="zh-CN" altLang="en-US" dirty="0" smtClean="0"/>
              <a:t> </a:t>
            </a:r>
            <a:r>
              <a:rPr lang="en-US" altLang="zh-CN" dirty="0" smtClean="0"/>
              <a:t>intensive</a:t>
            </a:r>
            <a:r>
              <a:rPr lang="zh-CN" altLang="en-US" dirty="0" smtClean="0"/>
              <a:t> </a:t>
            </a:r>
            <a:r>
              <a:rPr lang="en-US" altLang="zh-CN" dirty="0" smtClean="0"/>
              <a:t>than</a:t>
            </a:r>
            <a:r>
              <a:rPr lang="zh-CN" altLang="en-US" dirty="0" smtClean="0"/>
              <a:t> </a:t>
            </a:r>
            <a:r>
              <a:rPr lang="en-US" altLang="zh-CN" dirty="0" err="1" smtClean="0"/>
              <a:t>astar</a:t>
            </a:r>
            <a:r>
              <a:rPr lang="en-US" altLang="zh-CN" dirty="0" smtClean="0"/>
              <a:t>.</a:t>
            </a:r>
            <a:r>
              <a:rPr lang="zh-CN" altLang="en-US" dirty="0" smtClean="0"/>
              <a:t> </a:t>
            </a:r>
            <a:r>
              <a:rPr lang="en-US" dirty="0" smtClean="0"/>
              <a:t>Our security evaluation metric is the memory request timing of the fixed benchmark, in this case is bzip2. If there is no timing channel, which means there is no memory interference, we can predict the memory request timing should be the same in these two cases. The results is shown in this figure. The Y axis is the memory request timing difference between the two cases.</a:t>
            </a:r>
            <a:r>
              <a:rPr lang="zh-CN" altLang="en-US" dirty="0" smtClean="0"/>
              <a:t> </a:t>
            </a:r>
            <a:r>
              <a:rPr lang="en-US" altLang="zh-CN" dirty="0" smtClean="0"/>
              <a:t>Explain</a:t>
            </a:r>
            <a:r>
              <a:rPr lang="zh-CN" altLang="en-US" dirty="0" smtClean="0"/>
              <a:t> </a:t>
            </a:r>
            <a:r>
              <a:rPr lang="en-US" altLang="zh-CN" dirty="0" smtClean="0"/>
              <a:t>the</a:t>
            </a:r>
            <a:r>
              <a:rPr lang="zh-CN" altLang="en-US" dirty="0" smtClean="0"/>
              <a:t> </a:t>
            </a:r>
            <a:r>
              <a:rPr lang="en-US" altLang="zh-CN" dirty="0" smtClean="0"/>
              <a:t>figure…</a:t>
            </a:r>
            <a:r>
              <a:rPr lang="zh-CN" altLang="en-US" dirty="0" smtClean="0"/>
              <a:t> </a:t>
            </a:r>
            <a:r>
              <a:rPr lang="en-US" altLang="zh-CN" dirty="0" smtClean="0"/>
              <a:t>We</a:t>
            </a:r>
            <a:r>
              <a:rPr lang="zh-CN" altLang="en-US" dirty="0" smtClean="0"/>
              <a:t> </a:t>
            </a:r>
            <a:r>
              <a:rPr lang="en-US" altLang="zh-CN" dirty="0" smtClean="0"/>
              <a:t>ran</a:t>
            </a:r>
            <a:r>
              <a:rPr lang="zh-CN" altLang="en-US" dirty="0" smtClean="0"/>
              <a:t> </a:t>
            </a:r>
            <a:r>
              <a:rPr lang="en-US" altLang="zh-CN" dirty="0" smtClean="0"/>
              <a:t>the</a:t>
            </a:r>
            <a:r>
              <a:rPr lang="zh-CN" altLang="en-US" dirty="0" smtClean="0"/>
              <a:t> </a:t>
            </a:r>
            <a:r>
              <a:rPr lang="en-US" altLang="zh-CN" dirty="0" smtClean="0"/>
              <a:t>experiments</a:t>
            </a:r>
            <a:r>
              <a:rPr lang="zh-CN" altLang="en-US" dirty="0" smtClean="0"/>
              <a:t> </a:t>
            </a:r>
            <a:r>
              <a:rPr lang="en-US" altLang="zh-CN" dirty="0" smtClean="0"/>
              <a:t>for</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pairs</a:t>
            </a:r>
            <a:r>
              <a:rPr lang="zh-CN" altLang="en-US" dirty="0" smtClean="0"/>
              <a:t> </a:t>
            </a:r>
            <a:r>
              <a:rPr lang="en-US" altLang="zh-CN" dirty="0" smtClean="0"/>
              <a:t>and</a:t>
            </a:r>
            <a:r>
              <a:rPr lang="zh-CN" altLang="en-US" dirty="0" smtClean="0"/>
              <a:t> </a:t>
            </a:r>
            <a:r>
              <a:rPr lang="en-US" altLang="zh-CN" dirty="0" smtClean="0"/>
              <a:t>the</a:t>
            </a:r>
            <a:r>
              <a:rPr lang="zh-CN" altLang="en-US" dirty="0" smtClean="0"/>
              <a:t> </a:t>
            </a:r>
            <a:r>
              <a:rPr lang="en-US" altLang="zh-CN" dirty="0" smtClean="0"/>
              <a:t>results</a:t>
            </a:r>
            <a:r>
              <a:rPr lang="zh-CN" altLang="en-US" dirty="0" smtClean="0"/>
              <a:t> </a:t>
            </a:r>
            <a:r>
              <a:rPr lang="en-US" altLang="zh-CN" dirty="0" smtClean="0"/>
              <a:t>come</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same</a:t>
            </a:r>
            <a:r>
              <a:rPr lang="zh-CN" altLang="en-US" dirty="0" smtClean="0"/>
              <a:t> </a:t>
            </a:r>
            <a:r>
              <a:rPr lang="en-US" altLang="zh-CN" dirty="0" smtClean="0"/>
              <a:t>conclusion.</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17</a:t>
            </a:fld>
            <a:endParaRPr lang="en-US" altLang="zh-CN"/>
          </a:p>
        </p:txBody>
      </p:sp>
    </p:spTree>
    <p:extLst>
      <p:ext uri="{BB962C8B-B14F-4D97-AF65-F5344CB8AC3E}">
        <p14:creationId xmlns:p14="http://schemas.microsoft.com/office/powerpoint/2010/main" val="817844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zh-CN" altLang="en-US" dirty="0" smtClean="0"/>
              <a:t> </a:t>
            </a:r>
            <a:r>
              <a:rPr lang="en-US" altLang="zh-CN" dirty="0" smtClean="0"/>
              <a:t>is</a:t>
            </a:r>
            <a:r>
              <a:rPr lang="zh-CN" altLang="en-US" dirty="0" smtClean="0"/>
              <a:t> </a:t>
            </a:r>
            <a:r>
              <a:rPr lang="en-US" altLang="zh-CN" dirty="0" smtClean="0"/>
              <a:t>our</a:t>
            </a:r>
            <a:r>
              <a:rPr lang="zh-CN" altLang="en-US" dirty="0" smtClean="0"/>
              <a:t> </a:t>
            </a:r>
            <a:r>
              <a:rPr lang="en-US" altLang="zh-CN" dirty="0" smtClean="0"/>
              <a:t>performance</a:t>
            </a:r>
            <a:r>
              <a:rPr lang="zh-CN" altLang="en-US" dirty="0" smtClean="0"/>
              <a:t> </a:t>
            </a:r>
            <a:r>
              <a:rPr lang="en-US" altLang="zh-CN" dirty="0" smtClean="0"/>
              <a:t>evaluation</a:t>
            </a:r>
            <a:r>
              <a:rPr lang="zh-CN" altLang="en-US" dirty="0" smtClean="0"/>
              <a:t> </a:t>
            </a:r>
            <a:r>
              <a:rPr lang="en-US" altLang="zh-CN" dirty="0" smtClean="0"/>
              <a:t>metric.</a:t>
            </a:r>
            <a:r>
              <a:rPr lang="zh-CN" altLang="en-US" dirty="0" smtClean="0"/>
              <a:t> </a:t>
            </a:r>
            <a:r>
              <a:rPr lang="en-US" altLang="zh-CN" dirty="0" smtClean="0"/>
              <a:t>For</a:t>
            </a:r>
            <a:r>
              <a:rPr lang="zh-CN" altLang="en-US" dirty="0" smtClean="0"/>
              <a:t> </a:t>
            </a:r>
            <a:r>
              <a:rPr lang="en-US" altLang="zh-CN" dirty="0" smtClean="0"/>
              <a:t>each</a:t>
            </a:r>
            <a:r>
              <a:rPr lang="zh-CN" altLang="en-US" dirty="0" smtClean="0"/>
              <a:t> </a:t>
            </a:r>
            <a:r>
              <a:rPr lang="en-US" altLang="zh-CN" dirty="0" smtClean="0"/>
              <a:t>benchmark,</a:t>
            </a:r>
            <a:r>
              <a:rPr lang="zh-CN" altLang="en-US" dirty="0" smtClean="0"/>
              <a:t> </a:t>
            </a:r>
            <a:r>
              <a:rPr lang="en-US" altLang="zh-CN" dirty="0" smtClean="0"/>
              <a:t>we</a:t>
            </a:r>
            <a:r>
              <a:rPr lang="zh-CN" altLang="en-US" dirty="0" smtClean="0"/>
              <a:t> </a:t>
            </a:r>
            <a:r>
              <a:rPr lang="en-US" altLang="zh-CN" dirty="0" smtClean="0"/>
              <a:t>run</a:t>
            </a:r>
            <a:r>
              <a:rPr lang="zh-CN" altLang="en-US" dirty="0" smtClean="0"/>
              <a:t> </a:t>
            </a:r>
            <a:r>
              <a:rPr lang="en-US" altLang="zh-CN" dirty="0" smtClean="0"/>
              <a:t>it</a:t>
            </a:r>
            <a:r>
              <a:rPr lang="zh-CN" altLang="en-US" dirty="0" smtClean="0"/>
              <a:t> </a:t>
            </a:r>
            <a:r>
              <a:rPr lang="en-US" altLang="zh-CN" dirty="0" smtClean="0"/>
              <a:t>in</a:t>
            </a:r>
            <a:r>
              <a:rPr lang="zh-CN" altLang="en-US" dirty="0" smtClean="0"/>
              <a:t> </a:t>
            </a:r>
            <a:r>
              <a:rPr lang="en-US" altLang="zh-CN" dirty="0" smtClean="0"/>
              <a:t>pair</a:t>
            </a:r>
            <a:r>
              <a:rPr lang="zh-CN" altLang="en-US" dirty="0" smtClean="0"/>
              <a:t> </a:t>
            </a:r>
            <a:r>
              <a:rPr lang="en-US" altLang="zh-CN" dirty="0" smtClean="0"/>
              <a:t>with</a:t>
            </a:r>
            <a:r>
              <a:rPr lang="zh-CN" altLang="en-US" dirty="0" smtClean="0"/>
              <a:t> </a:t>
            </a:r>
            <a:r>
              <a:rPr lang="en-US" altLang="zh-CN" dirty="0" smtClean="0"/>
              <a:t>another</a:t>
            </a:r>
            <a:r>
              <a:rPr lang="zh-CN" altLang="en-US" dirty="0" smtClean="0"/>
              <a:t> </a:t>
            </a:r>
            <a:r>
              <a:rPr lang="en-US" altLang="zh-CN" dirty="0" smtClean="0"/>
              <a:t>benchmark</a:t>
            </a:r>
            <a:r>
              <a:rPr lang="zh-CN" altLang="en-US" dirty="0" smtClean="0"/>
              <a:t> </a:t>
            </a:r>
            <a:r>
              <a:rPr lang="en-US" altLang="zh-CN" dirty="0" smtClean="0"/>
              <a:t>in</a:t>
            </a:r>
            <a:r>
              <a:rPr lang="zh-CN" altLang="en-US" dirty="0" smtClean="0"/>
              <a:t> </a:t>
            </a:r>
            <a:r>
              <a:rPr lang="en-US" altLang="zh-CN" dirty="0" smtClean="0"/>
              <a:t>a</a:t>
            </a:r>
            <a:r>
              <a:rPr lang="zh-CN" altLang="en-US" dirty="0" smtClean="0"/>
              <a:t> </a:t>
            </a:r>
            <a:r>
              <a:rPr lang="en-US" altLang="zh-CN" dirty="0" smtClean="0"/>
              <a:t>two-core</a:t>
            </a:r>
            <a:r>
              <a:rPr lang="zh-CN" altLang="en-US" dirty="0" smtClean="0"/>
              <a:t> </a:t>
            </a:r>
            <a:r>
              <a:rPr lang="en-US" altLang="zh-CN" dirty="0" smtClean="0"/>
              <a:t>system,</a:t>
            </a:r>
            <a:r>
              <a:rPr lang="zh-CN" altLang="en-US" dirty="0" smtClean="0"/>
              <a:t> </a:t>
            </a:r>
            <a:r>
              <a:rPr lang="en-US" altLang="zh-CN" dirty="0" smtClean="0"/>
              <a:t>then</a:t>
            </a:r>
            <a:r>
              <a:rPr lang="zh-CN" altLang="en-US" dirty="0" smtClean="0"/>
              <a:t> </a:t>
            </a:r>
            <a:r>
              <a:rPr lang="en-US" altLang="zh-CN" dirty="0" smtClean="0"/>
              <a:t>we</a:t>
            </a:r>
            <a:r>
              <a:rPr lang="zh-CN" altLang="en-US" dirty="0" smtClean="0"/>
              <a:t> </a:t>
            </a:r>
            <a:r>
              <a:rPr lang="en-US" altLang="zh-CN" dirty="0" smtClean="0"/>
              <a:t>average</a:t>
            </a:r>
            <a:r>
              <a:rPr lang="zh-CN" altLang="en-US" dirty="0" smtClean="0"/>
              <a:t> </a:t>
            </a:r>
            <a:r>
              <a:rPr lang="en-US" altLang="zh-CN" dirty="0" smtClean="0"/>
              <a:t>across</a:t>
            </a:r>
            <a:r>
              <a:rPr lang="zh-CN" altLang="en-US" dirty="0" smtClean="0"/>
              <a:t> </a:t>
            </a:r>
            <a:r>
              <a:rPr lang="en-US" altLang="zh-CN" dirty="0" smtClean="0"/>
              <a:t>all</a:t>
            </a:r>
            <a:r>
              <a:rPr lang="zh-CN" altLang="en-US" dirty="0" smtClean="0"/>
              <a:t> </a:t>
            </a:r>
            <a:r>
              <a:rPr lang="en-US" altLang="zh-CN" dirty="0" smtClean="0"/>
              <a:t>combinations.</a:t>
            </a:r>
            <a:r>
              <a:rPr lang="zh-CN" altLang="en-US" dirty="0" smtClean="0"/>
              <a:t> </a:t>
            </a:r>
            <a:r>
              <a:rPr lang="en-US" altLang="zh-CN" dirty="0" smtClean="0"/>
              <a:t>We</a:t>
            </a:r>
            <a:r>
              <a:rPr lang="zh-CN" altLang="en-US" dirty="0" smtClean="0"/>
              <a:t> </a:t>
            </a:r>
            <a:r>
              <a:rPr lang="en-US" altLang="zh-CN" dirty="0" smtClean="0"/>
              <a:t>use</a:t>
            </a:r>
            <a:r>
              <a:rPr lang="zh-CN" altLang="en-US" dirty="0" smtClean="0"/>
              <a:t> </a:t>
            </a:r>
            <a:r>
              <a:rPr lang="en-US" altLang="zh-CN" dirty="0" smtClean="0"/>
              <a:t>the</a:t>
            </a:r>
            <a:r>
              <a:rPr lang="zh-CN" altLang="en-US" dirty="0" smtClean="0"/>
              <a:t> </a:t>
            </a:r>
            <a:r>
              <a:rPr lang="en-US" altLang="zh-CN" dirty="0" smtClean="0"/>
              <a:t>slowdown</a:t>
            </a:r>
            <a:r>
              <a:rPr lang="zh-CN" altLang="en-US" dirty="0" smtClean="0"/>
              <a:t> </a:t>
            </a:r>
            <a:r>
              <a:rPr lang="en-US" altLang="zh-CN" dirty="0" smtClean="0"/>
              <a:t>of</a:t>
            </a:r>
            <a:r>
              <a:rPr lang="zh-CN" altLang="en-US" dirty="0" smtClean="0"/>
              <a:t> </a:t>
            </a:r>
            <a:r>
              <a:rPr lang="en-US" altLang="zh-CN" dirty="0" smtClean="0"/>
              <a:t>TP</a:t>
            </a:r>
            <a:r>
              <a:rPr lang="zh-CN" altLang="en-US" dirty="0" smtClean="0"/>
              <a:t> </a:t>
            </a:r>
            <a:r>
              <a:rPr lang="en-US" altLang="zh-CN" dirty="0" smtClean="0"/>
              <a:t>compared</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baseline</a:t>
            </a:r>
            <a:r>
              <a:rPr lang="zh-CN" altLang="en-US" dirty="0" smtClean="0"/>
              <a:t> </a:t>
            </a:r>
            <a:r>
              <a:rPr lang="en-US" altLang="zh-CN" dirty="0" smtClean="0"/>
              <a:t>as</a:t>
            </a:r>
            <a:r>
              <a:rPr lang="zh-CN" altLang="en-US" dirty="0" smtClean="0"/>
              <a:t> </a:t>
            </a:r>
            <a:r>
              <a:rPr lang="en-US" altLang="zh-CN" dirty="0" smtClean="0"/>
              <a:t>the</a:t>
            </a:r>
            <a:r>
              <a:rPr lang="zh-CN" altLang="en-US" dirty="0" smtClean="0"/>
              <a:t> </a:t>
            </a:r>
            <a:r>
              <a:rPr lang="en-US" altLang="zh-CN" dirty="0" smtClean="0"/>
              <a:t>metric.</a:t>
            </a:r>
            <a:r>
              <a:rPr lang="zh-CN" altLang="en-US" dirty="0" smtClean="0"/>
              <a:t> </a:t>
            </a:r>
            <a:r>
              <a:rPr lang="en-US" altLang="zh-CN" dirty="0" smtClean="0"/>
              <a:t>As</a:t>
            </a:r>
            <a:r>
              <a:rPr lang="zh-CN" altLang="en-US" dirty="0" smtClean="0"/>
              <a:t> </a:t>
            </a:r>
            <a:r>
              <a:rPr lang="en-US" altLang="zh-CN" dirty="0" smtClean="0"/>
              <a:t>shown</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equation,</a:t>
            </a:r>
            <a:r>
              <a:rPr lang="zh-CN" altLang="en-US" dirty="0" smtClean="0"/>
              <a:t> </a:t>
            </a:r>
            <a:r>
              <a:rPr lang="en-US" altLang="zh-CN" dirty="0" smtClean="0"/>
              <a:t>for</a:t>
            </a:r>
            <a:r>
              <a:rPr lang="zh-CN" altLang="en-US" dirty="0" smtClean="0"/>
              <a:t> </a:t>
            </a:r>
            <a:r>
              <a:rPr lang="en-US" altLang="zh-CN" dirty="0" smtClean="0"/>
              <a:t>each</a:t>
            </a:r>
            <a:r>
              <a:rPr lang="zh-CN" altLang="en-US" dirty="0" smtClean="0"/>
              <a:t> </a:t>
            </a:r>
            <a:r>
              <a:rPr lang="en-US" altLang="zh-CN" dirty="0" smtClean="0"/>
              <a:t>benchmark</a:t>
            </a:r>
            <a:r>
              <a:rPr lang="zh-CN" altLang="en-US" dirty="0" smtClean="0"/>
              <a:t> </a:t>
            </a:r>
            <a:r>
              <a:rPr lang="en-US" altLang="zh-CN" dirty="0" smtClean="0"/>
              <a:t>combination,</a:t>
            </a:r>
            <a:r>
              <a:rPr lang="zh-CN" altLang="en-US" dirty="0" smtClean="0"/>
              <a:t> </a:t>
            </a:r>
            <a:r>
              <a:rPr lang="en-US" altLang="zh-CN" dirty="0" smtClean="0"/>
              <a:t>we</a:t>
            </a:r>
            <a:r>
              <a:rPr lang="zh-CN" altLang="en-US" dirty="0" smtClean="0"/>
              <a:t> </a:t>
            </a:r>
            <a:r>
              <a:rPr lang="en-US" altLang="zh-CN" dirty="0" smtClean="0"/>
              <a:t>compared</a:t>
            </a:r>
            <a:r>
              <a:rPr lang="zh-CN" altLang="en-US" dirty="0" smtClean="0"/>
              <a:t> </a:t>
            </a:r>
            <a:r>
              <a:rPr lang="en-US" altLang="zh-CN" dirty="0" smtClean="0"/>
              <a:t>TP</a:t>
            </a:r>
            <a:r>
              <a:rPr lang="zh-CN" altLang="en-US" dirty="0" smtClean="0"/>
              <a:t> </a:t>
            </a:r>
            <a:r>
              <a:rPr lang="en-US" altLang="zh-CN" dirty="0" smtClean="0"/>
              <a:t>with</a:t>
            </a:r>
            <a:r>
              <a:rPr lang="zh-CN" altLang="en-US" dirty="0" smtClean="0"/>
              <a:t> </a:t>
            </a:r>
            <a:r>
              <a:rPr lang="en-US" altLang="zh-CN" dirty="0" smtClean="0"/>
              <a:t>the</a:t>
            </a:r>
            <a:r>
              <a:rPr lang="zh-CN" altLang="en-US" dirty="0" smtClean="0"/>
              <a:t> </a:t>
            </a:r>
            <a:r>
              <a:rPr lang="en-US" altLang="zh-CN" dirty="0" smtClean="0"/>
              <a:t>baseline</a:t>
            </a:r>
            <a:r>
              <a:rPr lang="zh-CN" altLang="en-US" dirty="0" smtClean="0"/>
              <a:t> </a:t>
            </a:r>
            <a:r>
              <a:rPr lang="en-US" altLang="zh-CN" dirty="0" smtClean="0"/>
              <a:t>to</a:t>
            </a:r>
            <a:r>
              <a:rPr lang="zh-CN" altLang="en-US" dirty="0" smtClean="0"/>
              <a:t> </a:t>
            </a:r>
            <a:r>
              <a:rPr lang="en-US" altLang="zh-CN" dirty="0" smtClean="0"/>
              <a:t>get</a:t>
            </a:r>
            <a:r>
              <a:rPr lang="zh-CN" altLang="en-US" dirty="0" smtClean="0"/>
              <a:t> </a:t>
            </a:r>
            <a:r>
              <a:rPr lang="en-US" altLang="zh-CN" dirty="0" smtClean="0"/>
              <a:t>the</a:t>
            </a:r>
            <a:r>
              <a:rPr lang="zh-CN" altLang="en-US" dirty="0" smtClean="0"/>
              <a:t> </a:t>
            </a:r>
            <a:r>
              <a:rPr lang="en-US" altLang="zh-CN" dirty="0" smtClean="0"/>
              <a:t>slowdown.</a:t>
            </a:r>
            <a:r>
              <a:rPr lang="zh-CN" altLang="en-US" dirty="0" smtClean="0"/>
              <a:t> </a:t>
            </a:r>
            <a:r>
              <a:rPr lang="en-US" altLang="zh-CN" dirty="0" smtClean="0"/>
              <a:t>Then</a:t>
            </a:r>
            <a:r>
              <a:rPr lang="zh-CN" altLang="en-US" dirty="0" smtClean="0"/>
              <a:t> </a:t>
            </a:r>
            <a:r>
              <a:rPr lang="en-US" altLang="zh-CN" dirty="0" smtClean="0"/>
              <a:t>we</a:t>
            </a:r>
            <a:r>
              <a:rPr lang="zh-CN" altLang="en-US" dirty="0" smtClean="0"/>
              <a:t> </a:t>
            </a:r>
            <a:r>
              <a:rPr lang="en-US" altLang="zh-CN" dirty="0" smtClean="0"/>
              <a:t>average</a:t>
            </a:r>
            <a:r>
              <a:rPr lang="zh-CN" altLang="en-US" dirty="0" smtClean="0"/>
              <a:t> </a:t>
            </a:r>
            <a:r>
              <a:rPr lang="en-US" altLang="zh-CN" dirty="0" smtClean="0"/>
              <a:t>across</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combinations</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18</a:t>
            </a:fld>
            <a:endParaRPr lang="en-US" altLang="zh-CN"/>
          </a:p>
        </p:txBody>
      </p:sp>
    </p:spTree>
    <p:extLst>
      <p:ext uri="{BB962C8B-B14F-4D97-AF65-F5344CB8AC3E}">
        <p14:creationId xmlns:p14="http://schemas.microsoft.com/office/powerpoint/2010/main" val="2519906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zh-CN" altLang="en-US" dirty="0" smtClean="0"/>
              <a:t> </a:t>
            </a:r>
            <a:r>
              <a:rPr lang="en-US" altLang="zh-CN" dirty="0" smtClean="0"/>
              <a:t>is</a:t>
            </a:r>
            <a:r>
              <a:rPr lang="zh-CN" altLang="en-US" dirty="0" smtClean="0"/>
              <a:t> </a:t>
            </a:r>
            <a:r>
              <a:rPr lang="en-US" altLang="zh-CN" dirty="0" smtClean="0"/>
              <a:t>the</a:t>
            </a:r>
            <a:r>
              <a:rPr lang="zh-CN" altLang="en-US" dirty="0" smtClean="0"/>
              <a:t> </a:t>
            </a:r>
            <a:r>
              <a:rPr lang="en-US" altLang="zh-CN" dirty="0" smtClean="0"/>
              <a:t>result</a:t>
            </a:r>
            <a:r>
              <a:rPr lang="zh-CN" altLang="en-US" dirty="0" smtClean="0"/>
              <a:t> </a:t>
            </a:r>
            <a:r>
              <a:rPr lang="en-US" altLang="zh-CN" dirty="0" smtClean="0"/>
              <a:t>for</a:t>
            </a:r>
            <a:r>
              <a:rPr lang="zh-CN" altLang="en-US" dirty="0" smtClean="0"/>
              <a:t> </a:t>
            </a:r>
            <a:r>
              <a:rPr lang="en-US" altLang="zh-CN" dirty="0" smtClean="0"/>
              <a:t>memory</a:t>
            </a:r>
            <a:r>
              <a:rPr lang="zh-CN" altLang="en-US" dirty="0" smtClean="0"/>
              <a:t> </a:t>
            </a:r>
            <a:r>
              <a:rPr lang="en-US" altLang="zh-CN" dirty="0" smtClean="0"/>
              <a:t>latency</a:t>
            </a:r>
            <a:r>
              <a:rPr lang="zh-CN" altLang="en-US" dirty="0" smtClean="0"/>
              <a:t> </a:t>
            </a:r>
            <a:r>
              <a:rPr lang="en-US" altLang="zh-CN" dirty="0" smtClean="0"/>
              <a:t>for</a:t>
            </a:r>
            <a:r>
              <a:rPr lang="zh-CN" altLang="en-US" dirty="0" smtClean="0"/>
              <a:t> </a:t>
            </a:r>
            <a:r>
              <a:rPr lang="en-US" altLang="zh-CN" dirty="0" smtClean="0"/>
              <a:t>both</a:t>
            </a:r>
            <a:r>
              <a:rPr lang="zh-CN" altLang="en-US" dirty="0" smtClean="0"/>
              <a:t> </a:t>
            </a:r>
            <a:r>
              <a:rPr lang="en-US" altLang="zh-CN" dirty="0" err="1" smtClean="0"/>
              <a:t>inorder</a:t>
            </a:r>
            <a:r>
              <a:rPr lang="zh-CN" altLang="en-US" dirty="0" smtClean="0"/>
              <a:t> </a:t>
            </a:r>
            <a:r>
              <a:rPr lang="en-US" altLang="zh-CN" dirty="0" smtClean="0"/>
              <a:t>and</a:t>
            </a:r>
            <a:r>
              <a:rPr lang="zh-CN" altLang="en-US" dirty="0" smtClean="0"/>
              <a:t> </a:t>
            </a:r>
            <a:r>
              <a:rPr lang="en-US" altLang="zh-CN" dirty="0" smtClean="0"/>
              <a:t>out-of-order</a:t>
            </a:r>
            <a:r>
              <a:rPr lang="zh-CN" altLang="en-US" dirty="0" smtClean="0"/>
              <a:t> </a:t>
            </a:r>
            <a:r>
              <a:rPr lang="en-US" altLang="zh-CN" dirty="0" smtClean="0"/>
              <a:t>cores.</a:t>
            </a:r>
            <a:r>
              <a:rPr lang="zh-CN" altLang="en-US" dirty="0" smtClean="0"/>
              <a:t> </a:t>
            </a:r>
            <a:r>
              <a:rPr lang="en-US" altLang="zh-CN" dirty="0" smtClean="0"/>
              <a:t>The</a:t>
            </a:r>
            <a:r>
              <a:rPr lang="zh-CN" altLang="en-US" dirty="0" smtClean="0"/>
              <a:t> </a:t>
            </a:r>
            <a:r>
              <a:rPr lang="en-US" altLang="zh-CN" dirty="0" smtClean="0"/>
              <a:t>Y</a:t>
            </a:r>
            <a:r>
              <a:rPr lang="zh-CN" altLang="en-US" dirty="0" smtClean="0"/>
              <a:t> </a:t>
            </a:r>
            <a:r>
              <a:rPr lang="en-US" altLang="zh-CN" dirty="0" smtClean="0"/>
              <a:t>axis</a:t>
            </a:r>
            <a:r>
              <a:rPr lang="zh-CN" altLang="en-US" dirty="0" smtClean="0"/>
              <a:t> </a:t>
            </a:r>
            <a:r>
              <a:rPr lang="en-US" altLang="zh-CN" dirty="0" smtClean="0"/>
              <a:t>is</a:t>
            </a:r>
            <a:r>
              <a:rPr lang="zh-CN" altLang="en-US" dirty="0" smtClean="0"/>
              <a:t> </a:t>
            </a:r>
            <a:r>
              <a:rPr lang="en-US" altLang="zh-CN" dirty="0" smtClean="0"/>
              <a:t>the</a:t>
            </a:r>
            <a:r>
              <a:rPr lang="zh-CN" altLang="en-US" dirty="0" smtClean="0"/>
              <a:t> </a:t>
            </a:r>
            <a:r>
              <a:rPr lang="en-US" altLang="zh-CN" dirty="0" smtClean="0"/>
              <a:t>normalized</a:t>
            </a:r>
            <a:r>
              <a:rPr lang="zh-CN" altLang="en-US" dirty="0" smtClean="0"/>
              <a:t> </a:t>
            </a:r>
            <a:r>
              <a:rPr lang="en-US" altLang="zh-CN" dirty="0" smtClean="0"/>
              <a:t>latency</a:t>
            </a:r>
            <a:r>
              <a:rPr lang="zh-CN" altLang="en-US" dirty="0" smtClean="0"/>
              <a:t> </a:t>
            </a:r>
            <a:r>
              <a:rPr lang="en-US" altLang="zh-CN" dirty="0" smtClean="0"/>
              <a:t>overhead</a:t>
            </a:r>
            <a:r>
              <a:rPr lang="zh-CN" altLang="en-US" dirty="0" smtClean="0"/>
              <a:t> </a:t>
            </a:r>
            <a:r>
              <a:rPr lang="en-US" altLang="zh-CN" dirty="0" smtClean="0"/>
              <a:t>compared</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baseline.</a:t>
            </a:r>
            <a:r>
              <a:rPr lang="zh-CN" altLang="en-US" dirty="0" smtClean="0"/>
              <a:t> </a:t>
            </a:r>
            <a:r>
              <a:rPr lang="en-US" altLang="zh-CN" dirty="0" smtClean="0"/>
              <a:t>As</a:t>
            </a:r>
            <a:r>
              <a:rPr lang="zh-CN" altLang="en-US" dirty="0" smtClean="0"/>
              <a:t> </a:t>
            </a:r>
            <a:r>
              <a:rPr lang="en-US" altLang="zh-CN" dirty="0" smtClean="0"/>
              <a:t>you</a:t>
            </a:r>
            <a:r>
              <a:rPr lang="zh-CN" altLang="en-US" dirty="0" smtClean="0"/>
              <a:t> </a:t>
            </a:r>
            <a:r>
              <a:rPr lang="en-US" altLang="zh-CN" dirty="0" smtClean="0"/>
              <a:t>can</a:t>
            </a:r>
            <a:r>
              <a:rPr lang="zh-CN" altLang="en-US" dirty="0" smtClean="0"/>
              <a:t> </a:t>
            </a:r>
            <a:r>
              <a:rPr lang="en-US" altLang="zh-CN" dirty="0" smtClean="0"/>
              <a:t>tell</a:t>
            </a:r>
            <a:r>
              <a:rPr lang="zh-CN" altLang="en-US" dirty="0" smtClean="0"/>
              <a:t> </a:t>
            </a:r>
            <a:r>
              <a:rPr lang="en-US" altLang="zh-CN" dirty="0" smtClean="0"/>
              <a:t>from</a:t>
            </a:r>
            <a:r>
              <a:rPr lang="zh-CN" altLang="en-US" dirty="0" smtClean="0"/>
              <a:t> </a:t>
            </a:r>
            <a:r>
              <a:rPr lang="en-US" altLang="zh-CN" dirty="0" smtClean="0"/>
              <a:t>the</a:t>
            </a:r>
            <a:r>
              <a:rPr lang="zh-CN" altLang="en-US" dirty="0" smtClean="0"/>
              <a:t> </a:t>
            </a:r>
            <a:r>
              <a:rPr lang="en-US" altLang="zh-CN" dirty="0" smtClean="0"/>
              <a:t>figure,</a:t>
            </a:r>
            <a:r>
              <a:rPr lang="zh-CN" altLang="en-US" dirty="0" smtClean="0"/>
              <a:t> </a:t>
            </a:r>
            <a:r>
              <a:rPr lang="en-US" altLang="zh-CN" dirty="0" smtClean="0"/>
              <a:t>the</a:t>
            </a:r>
            <a:r>
              <a:rPr lang="zh-CN" altLang="en-US" dirty="0" smtClean="0"/>
              <a:t> </a:t>
            </a:r>
            <a:r>
              <a:rPr lang="en-US" altLang="zh-CN" dirty="0" smtClean="0"/>
              <a:t>average</a:t>
            </a:r>
            <a:r>
              <a:rPr lang="zh-CN" altLang="en-US" dirty="0" smtClean="0"/>
              <a:t> </a:t>
            </a:r>
            <a:r>
              <a:rPr lang="en-US" altLang="zh-CN" dirty="0" smtClean="0"/>
              <a:t>memory</a:t>
            </a:r>
            <a:r>
              <a:rPr lang="zh-CN" altLang="en-US" dirty="0" smtClean="0"/>
              <a:t> </a:t>
            </a:r>
            <a:r>
              <a:rPr lang="en-US" altLang="zh-CN" dirty="0" smtClean="0"/>
              <a:t>latency</a:t>
            </a:r>
            <a:r>
              <a:rPr lang="zh-CN" altLang="en-US" dirty="0" smtClean="0"/>
              <a:t> </a:t>
            </a:r>
            <a:r>
              <a:rPr lang="en-US" altLang="zh-CN" dirty="0" smtClean="0"/>
              <a:t>increases</a:t>
            </a:r>
            <a:r>
              <a:rPr lang="zh-CN" altLang="en-US" dirty="0" smtClean="0"/>
              <a:t> </a:t>
            </a:r>
            <a:r>
              <a:rPr lang="en-US" altLang="zh-CN" dirty="0" smtClean="0"/>
              <a:t>to</a:t>
            </a:r>
            <a:r>
              <a:rPr lang="zh-CN" altLang="en-US" dirty="0" smtClean="0"/>
              <a:t> </a:t>
            </a:r>
            <a:r>
              <a:rPr lang="en-US" altLang="zh-CN" dirty="0" smtClean="0"/>
              <a:t>1.8x-2.4x.</a:t>
            </a:r>
            <a:r>
              <a:rPr lang="zh-CN" altLang="en-US" dirty="0" smtClean="0"/>
              <a:t> </a:t>
            </a:r>
            <a:r>
              <a:rPr lang="en-US" altLang="zh-CN" dirty="0" smtClean="0"/>
              <a:t>This</a:t>
            </a:r>
            <a:r>
              <a:rPr lang="zh-CN" altLang="en-US" dirty="0" smtClean="0"/>
              <a:t> </a:t>
            </a:r>
            <a:r>
              <a:rPr lang="en-US" altLang="zh-CN" dirty="0" smtClean="0"/>
              <a:t>is</a:t>
            </a:r>
            <a:r>
              <a:rPr lang="zh-CN" altLang="en-US" dirty="0" smtClean="0"/>
              <a:t> </a:t>
            </a:r>
            <a:r>
              <a:rPr lang="en-US" altLang="zh-CN" dirty="0" smtClean="0"/>
              <a:t>due</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static</a:t>
            </a:r>
            <a:r>
              <a:rPr lang="zh-CN" altLang="en-US" dirty="0" smtClean="0"/>
              <a:t> </a:t>
            </a:r>
            <a:r>
              <a:rPr lang="en-US" altLang="zh-CN" dirty="0" smtClean="0"/>
              <a:t>turn</a:t>
            </a:r>
            <a:r>
              <a:rPr lang="zh-CN" altLang="en-US" dirty="0" smtClean="0"/>
              <a:t> </a:t>
            </a:r>
            <a:r>
              <a:rPr lang="en-US" altLang="zh-CN" dirty="0" smtClean="0"/>
              <a:t>scheduling.</a:t>
            </a:r>
            <a:r>
              <a:rPr lang="zh-CN" altLang="en-US" dirty="0" smtClean="0"/>
              <a:t> </a:t>
            </a:r>
            <a:r>
              <a:rPr lang="en-US" altLang="zh-CN" dirty="0" smtClean="0"/>
              <a:t>If</a:t>
            </a:r>
            <a:r>
              <a:rPr lang="zh-CN" altLang="en-US" dirty="0" smtClean="0"/>
              <a:t> </a:t>
            </a:r>
            <a:r>
              <a:rPr lang="en-US" altLang="zh-CN" dirty="0" smtClean="0"/>
              <a:t>some</a:t>
            </a:r>
            <a:r>
              <a:rPr lang="zh-CN" altLang="en-US" dirty="0" smtClean="0"/>
              <a:t> </a:t>
            </a:r>
            <a:r>
              <a:rPr lang="en-US" altLang="zh-CN" dirty="0" smtClean="0"/>
              <a:t>request</a:t>
            </a:r>
            <a:r>
              <a:rPr lang="zh-CN" altLang="en-US" dirty="0" smtClean="0"/>
              <a:t> </a:t>
            </a:r>
            <a:r>
              <a:rPr lang="en-US" altLang="zh-CN" dirty="0" smtClean="0"/>
              <a:t>misses</a:t>
            </a:r>
            <a:r>
              <a:rPr lang="zh-CN" altLang="en-US" dirty="0" smtClean="0"/>
              <a:t> </a:t>
            </a:r>
            <a:r>
              <a:rPr lang="en-US" altLang="zh-CN" dirty="0" smtClean="0"/>
              <a:t>to</a:t>
            </a:r>
            <a:r>
              <a:rPr lang="zh-CN" altLang="en-US" dirty="0" smtClean="0"/>
              <a:t> </a:t>
            </a:r>
            <a:r>
              <a:rPr lang="en-US" altLang="zh-CN" dirty="0" smtClean="0"/>
              <a:t>issue</a:t>
            </a:r>
            <a:r>
              <a:rPr lang="zh-CN" altLang="en-US" dirty="0" smtClean="0"/>
              <a:t> </a:t>
            </a:r>
            <a:r>
              <a:rPr lang="en-US" altLang="zh-CN" dirty="0" smtClean="0"/>
              <a:t>in</a:t>
            </a:r>
            <a:r>
              <a:rPr lang="zh-CN" altLang="en-US" dirty="0" smtClean="0"/>
              <a:t> </a:t>
            </a:r>
            <a:r>
              <a:rPr lang="en-US" altLang="zh-CN" dirty="0" smtClean="0"/>
              <a:t>its</a:t>
            </a:r>
            <a:r>
              <a:rPr lang="zh-CN" altLang="en-US" dirty="0" smtClean="0"/>
              <a:t> </a:t>
            </a:r>
            <a:r>
              <a:rPr lang="en-US" altLang="zh-CN" dirty="0" smtClean="0"/>
              <a:t>current</a:t>
            </a:r>
            <a:r>
              <a:rPr lang="zh-CN" altLang="en-US" dirty="0" smtClean="0"/>
              <a:t> </a:t>
            </a:r>
            <a:r>
              <a:rPr lang="en-US" altLang="zh-CN" dirty="0" smtClean="0"/>
              <a:t>turn,</a:t>
            </a:r>
            <a:r>
              <a:rPr lang="zh-CN" altLang="en-US" dirty="0" smtClean="0"/>
              <a:t> </a:t>
            </a:r>
            <a:r>
              <a:rPr lang="en-US" altLang="zh-CN" dirty="0" smtClean="0"/>
              <a:t>it</a:t>
            </a:r>
            <a:r>
              <a:rPr lang="zh-CN" altLang="en-US" dirty="0" smtClean="0"/>
              <a:t> </a:t>
            </a:r>
            <a:r>
              <a:rPr lang="en-US" altLang="zh-CN" dirty="0" smtClean="0"/>
              <a:t>needs</a:t>
            </a:r>
            <a:r>
              <a:rPr lang="zh-CN" altLang="en-US" dirty="0" smtClean="0"/>
              <a:t> </a:t>
            </a:r>
            <a:r>
              <a:rPr lang="en-US" altLang="zh-CN" dirty="0" smtClean="0"/>
              <a:t>to</a:t>
            </a:r>
            <a:r>
              <a:rPr lang="zh-CN" altLang="en-US" dirty="0" smtClean="0"/>
              <a:t> </a:t>
            </a:r>
            <a:r>
              <a:rPr lang="en-US" altLang="zh-CN" dirty="0" smtClean="0"/>
              <a:t>wait</a:t>
            </a:r>
            <a:r>
              <a:rPr lang="zh-CN" altLang="en-US" dirty="0" smtClean="0"/>
              <a:t> </a:t>
            </a:r>
            <a:r>
              <a:rPr lang="en-US" altLang="zh-CN" dirty="0" smtClean="0"/>
              <a:t>for</a:t>
            </a:r>
            <a:r>
              <a:rPr lang="zh-CN" altLang="en-US" dirty="0" smtClean="0"/>
              <a:t> </a:t>
            </a:r>
            <a:r>
              <a:rPr lang="en-US" altLang="zh-CN" dirty="0" smtClean="0"/>
              <a:t>the</a:t>
            </a:r>
            <a:r>
              <a:rPr lang="zh-CN" altLang="en-US" dirty="0" smtClean="0"/>
              <a:t> </a:t>
            </a:r>
            <a:r>
              <a:rPr lang="en-US" altLang="zh-CN" dirty="0" smtClean="0"/>
              <a:t>next</a:t>
            </a:r>
            <a:r>
              <a:rPr lang="zh-CN" altLang="en-US" dirty="0" smtClean="0"/>
              <a:t> </a:t>
            </a:r>
            <a:r>
              <a:rPr lang="en-US" altLang="zh-CN" dirty="0" smtClean="0"/>
              <a:t>turn</a:t>
            </a:r>
            <a:r>
              <a:rPr lang="zh-CN" altLang="en-US" dirty="0" smtClean="0"/>
              <a:t> </a:t>
            </a:r>
            <a:r>
              <a:rPr lang="en-US" altLang="zh-CN" dirty="0" smtClean="0"/>
              <a:t>to</a:t>
            </a:r>
            <a:r>
              <a:rPr lang="zh-CN" altLang="en-US" dirty="0" smtClean="0"/>
              <a:t> </a:t>
            </a:r>
            <a:r>
              <a:rPr lang="en-US" altLang="zh-CN" dirty="0" smtClean="0"/>
              <a:t>issue,</a:t>
            </a:r>
            <a:r>
              <a:rPr lang="zh-CN" altLang="en-US" dirty="0" smtClean="0"/>
              <a:t> </a:t>
            </a:r>
            <a:r>
              <a:rPr lang="en-US" altLang="zh-CN" dirty="0" smtClean="0"/>
              <a:t>which</a:t>
            </a:r>
            <a:r>
              <a:rPr lang="zh-CN" altLang="en-US" dirty="0" smtClean="0"/>
              <a:t> </a:t>
            </a:r>
            <a:r>
              <a:rPr lang="en-US" altLang="zh-CN" dirty="0" smtClean="0"/>
              <a:t>adds</a:t>
            </a:r>
            <a:r>
              <a:rPr lang="zh-CN" altLang="en-US" dirty="0" smtClean="0"/>
              <a:t> </a:t>
            </a:r>
            <a:r>
              <a:rPr lang="en-US" altLang="zh-CN" dirty="0" smtClean="0"/>
              <a:t>some</a:t>
            </a:r>
            <a:r>
              <a:rPr lang="zh-CN" altLang="en-US" dirty="0" smtClean="0"/>
              <a:t> </a:t>
            </a:r>
            <a:r>
              <a:rPr lang="en-US" altLang="zh-CN" dirty="0" smtClean="0"/>
              <a:t>latency…</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19</a:t>
            </a:fld>
            <a:endParaRPr lang="en-US" altLang="zh-CN"/>
          </a:p>
        </p:txBody>
      </p:sp>
    </p:spTree>
    <p:extLst>
      <p:ext uri="{BB962C8B-B14F-4D97-AF65-F5344CB8AC3E}">
        <p14:creationId xmlns:p14="http://schemas.microsoft.com/office/powerpoint/2010/main" val="3009792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Despite</a:t>
            </a:r>
            <a:r>
              <a:rPr lang="zh-CN" altLang="en-US" dirty="0" smtClean="0"/>
              <a:t> </a:t>
            </a:r>
            <a:r>
              <a:rPr lang="en-US" altLang="zh-CN" dirty="0" smtClean="0"/>
              <a:t>the</a:t>
            </a:r>
            <a:r>
              <a:rPr lang="zh-CN" altLang="en-US" dirty="0" smtClean="0"/>
              <a:t> </a:t>
            </a:r>
            <a:r>
              <a:rPr lang="en-US" altLang="zh-CN" dirty="0" smtClean="0"/>
              <a:t>latency</a:t>
            </a:r>
            <a:r>
              <a:rPr lang="zh-CN" altLang="en-US" dirty="0" smtClean="0"/>
              <a:t> </a:t>
            </a:r>
            <a:r>
              <a:rPr lang="en-US" altLang="zh-CN" dirty="0" smtClean="0"/>
              <a:t>overhead,</a:t>
            </a:r>
            <a:r>
              <a:rPr lang="zh-CN" altLang="en-US" dirty="0" smtClean="0"/>
              <a:t> </a:t>
            </a:r>
            <a:r>
              <a:rPr lang="en-US" altLang="zh-CN" dirty="0" smtClean="0"/>
              <a:t>the</a:t>
            </a:r>
            <a:r>
              <a:rPr lang="zh-CN" altLang="en-US" dirty="0" smtClean="0"/>
              <a:t> </a:t>
            </a:r>
            <a:r>
              <a:rPr lang="en-US" altLang="zh-CN" dirty="0" smtClean="0"/>
              <a:t>overall</a:t>
            </a:r>
            <a:r>
              <a:rPr lang="zh-CN" altLang="en-US" dirty="0" smtClean="0"/>
              <a:t> </a:t>
            </a:r>
            <a:r>
              <a:rPr lang="en-US" altLang="zh-CN" dirty="0" smtClean="0"/>
              <a:t>execution</a:t>
            </a:r>
            <a:r>
              <a:rPr lang="zh-CN" altLang="en-US" dirty="0" smtClean="0"/>
              <a:t> </a:t>
            </a:r>
            <a:r>
              <a:rPr lang="en-US" altLang="zh-CN" dirty="0" smtClean="0"/>
              <a:t>time</a:t>
            </a:r>
            <a:r>
              <a:rPr lang="zh-CN" altLang="en-US" dirty="0" smtClean="0"/>
              <a:t> </a:t>
            </a:r>
            <a:r>
              <a:rPr lang="en-US" altLang="zh-CN" dirty="0" smtClean="0"/>
              <a:t>overhead</a:t>
            </a:r>
            <a:r>
              <a:rPr lang="zh-CN" altLang="en-US" dirty="0" smtClean="0"/>
              <a:t> </a:t>
            </a:r>
            <a:r>
              <a:rPr lang="en-US" altLang="zh-CN" dirty="0" smtClean="0"/>
              <a:t>is</a:t>
            </a:r>
            <a:r>
              <a:rPr lang="zh-CN" altLang="en-US" dirty="0" smtClean="0"/>
              <a:t> </a:t>
            </a:r>
            <a:r>
              <a:rPr lang="en-US" altLang="zh-CN" dirty="0" smtClean="0"/>
              <a:t>not</a:t>
            </a:r>
            <a:r>
              <a:rPr lang="zh-CN" altLang="en-US" dirty="0" smtClean="0"/>
              <a:t> </a:t>
            </a:r>
            <a:r>
              <a:rPr lang="en-US" altLang="zh-CN" dirty="0" smtClean="0"/>
              <a:t>that</a:t>
            </a:r>
            <a:r>
              <a:rPr lang="zh-CN" altLang="en-US" dirty="0" smtClean="0"/>
              <a:t> </a:t>
            </a:r>
            <a:r>
              <a:rPr lang="en-US" altLang="zh-CN" dirty="0" smtClean="0"/>
              <a:t>significant.</a:t>
            </a:r>
            <a:r>
              <a:rPr lang="zh-CN" altLang="en-US" dirty="0" smtClean="0"/>
              <a:t> </a:t>
            </a:r>
            <a:r>
              <a:rPr lang="en-US" altLang="zh-CN" dirty="0" smtClean="0"/>
              <a:t>For</a:t>
            </a:r>
            <a:r>
              <a:rPr lang="zh-CN" altLang="en-US" dirty="0" smtClean="0"/>
              <a:t> </a:t>
            </a:r>
            <a:r>
              <a:rPr lang="en-US" altLang="zh-CN" dirty="0" smtClean="0"/>
              <a:t>some</a:t>
            </a:r>
            <a:r>
              <a:rPr lang="zh-CN" altLang="en-US" dirty="0" smtClean="0"/>
              <a:t> </a:t>
            </a:r>
            <a:r>
              <a:rPr lang="en-US" altLang="zh-CN" dirty="0" smtClean="0"/>
              <a:t>memory</a:t>
            </a:r>
            <a:r>
              <a:rPr lang="zh-CN" altLang="en-US" dirty="0" smtClean="0"/>
              <a:t> </a:t>
            </a:r>
            <a:r>
              <a:rPr lang="en-US" altLang="zh-CN" dirty="0" smtClean="0"/>
              <a:t>intensive</a:t>
            </a:r>
            <a:r>
              <a:rPr lang="zh-CN" altLang="en-US" dirty="0" smtClean="0"/>
              <a:t> </a:t>
            </a:r>
            <a:r>
              <a:rPr lang="en-US" altLang="zh-CN" dirty="0" smtClean="0"/>
              <a:t>workloads,</a:t>
            </a:r>
            <a:r>
              <a:rPr lang="zh-CN" altLang="en-US" dirty="0" smtClean="0"/>
              <a:t> </a:t>
            </a:r>
            <a:r>
              <a:rPr lang="en-US" altLang="zh-CN" dirty="0" smtClean="0"/>
              <a:t>the</a:t>
            </a:r>
            <a:r>
              <a:rPr lang="zh-CN" altLang="en-US" dirty="0" smtClean="0"/>
              <a:t> </a:t>
            </a:r>
            <a:r>
              <a:rPr lang="en-US" altLang="zh-CN" dirty="0" smtClean="0"/>
              <a:t>overhead</a:t>
            </a:r>
            <a:r>
              <a:rPr lang="zh-CN" altLang="en-US" dirty="0" smtClean="0"/>
              <a:t> </a:t>
            </a:r>
            <a:r>
              <a:rPr lang="en-US" altLang="zh-CN" dirty="0" smtClean="0"/>
              <a:t>is</a:t>
            </a:r>
            <a:r>
              <a:rPr lang="zh-CN" altLang="en-US" dirty="0" smtClean="0"/>
              <a:t> </a:t>
            </a:r>
            <a:r>
              <a:rPr lang="en-US" altLang="zh-CN" dirty="0" smtClean="0"/>
              <a:t>about</a:t>
            </a:r>
            <a:r>
              <a:rPr lang="zh-CN" altLang="en-US" dirty="0" smtClean="0"/>
              <a:t> </a:t>
            </a:r>
            <a:r>
              <a:rPr lang="en-US" altLang="zh-CN" dirty="0" smtClean="0"/>
              <a:t>6%.</a:t>
            </a:r>
            <a:r>
              <a:rPr lang="zh-CN" altLang="en-US" dirty="0" smtClean="0"/>
              <a:t> </a:t>
            </a:r>
            <a:r>
              <a:rPr lang="en-US" altLang="zh-CN" dirty="0" smtClean="0"/>
              <a:t>On</a:t>
            </a:r>
            <a:r>
              <a:rPr lang="zh-CN" altLang="en-US" dirty="0" smtClean="0"/>
              <a:t> </a:t>
            </a:r>
            <a:r>
              <a:rPr lang="en-US" altLang="zh-CN" dirty="0" smtClean="0"/>
              <a:t>average,</a:t>
            </a:r>
            <a:r>
              <a:rPr lang="zh-CN" altLang="en-US" dirty="0" smtClean="0"/>
              <a:t> </a:t>
            </a:r>
            <a:r>
              <a:rPr lang="en-US" altLang="zh-CN" dirty="0" smtClean="0"/>
              <a:t>the</a:t>
            </a:r>
            <a:r>
              <a:rPr lang="zh-CN" altLang="en-US" dirty="0" smtClean="0"/>
              <a:t> </a:t>
            </a:r>
            <a:r>
              <a:rPr lang="en-US" altLang="zh-CN" dirty="0" smtClean="0"/>
              <a:t>overhead</a:t>
            </a:r>
            <a:r>
              <a:rPr lang="zh-CN" altLang="en-US" dirty="0" smtClean="0"/>
              <a:t> </a:t>
            </a:r>
            <a:r>
              <a:rPr lang="en-US" altLang="zh-CN" dirty="0" smtClean="0"/>
              <a:t>is</a:t>
            </a:r>
            <a:r>
              <a:rPr lang="zh-CN" altLang="en-US" dirty="0" smtClean="0"/>
              <a:t> </a:t>
            </a:r>
            <a:r>
              <a:rPr lang="en-US" altLang="zh-CN" dirty="0" smtClean="0"/>
              <a:t>about</a:t>
            </a:r>
            <a:r>
              <a:rPr lang="zh-CN" altLang="en-US" dirty="0" smtClean="0"/>
              <a:t> </a:t>
            </a:r>
            <a:r>
              <a:rPr lang="en-US" altLang="zh-CN" dirty="0" smtClean="0"/>
              <a:t>0.4%-0.6%,</a:t>
            </a:r>
            <a:r>
              <a:rPr lang="zh-CN" altLang="en-US" dirty="0" smtClean="0"/>
              <a:t> </a:t>
            </a:r>
            <a:r>
              <a:rPr lang="en-US" altLang="zh-CN" dirty="0" smtClean="0"/>
              <a:t>which</a:t>
            </a:r>
            <a:r>
              <a:rPr lang="zh-CN" altLang="en-US" dirty="0" smtClean="0"/>
              <a:t> </a:t>
            </a:r>
            <a:r>
              <a:rPr lang="en-US" altLang="zh-CN" dirty="0" smtClean="0"/>
              <a:t>is</a:t>
            </a:r>
            <a:r>
              <a:rPr lang="zh-CN" altLang="en-US" dirty="0" smtClean="0"/>
              <a:t> </a:t>
            </a:r>
            <a:r>
              <a:rPr lang="en-US" altLang="zh-CN" dirty="0" smtClean="0"/>
              <a:t>quite</a:t>
            </a:r>
            <a:r>
              <a:rPr lang="zh-CN" altLang="en-US" dirty="0" smtClean="0"/>
              <a:t> </a:t>
            </a:r>
            <a:r>
              <a:rPr lang="en-US" altLang="zh-CN" dirty="0" smtClean="0"/>
              <a:t>low.</a:t>
            </a:r>
            <a:r>
              <a:rPr lang="zh-CN" altLang="en-US" dirty="0" smtClean="0"/>
              <a:t> </a:t>
            </a:r>
            <a:r>
              <a:rPr lang="en-US" altLang="zh-CN" dirty="0" smtClean="0"/>
              <a:t>This</a:t>
            </a:r>
            <a:r>
              <a:rPr lang="zh-CN" altLang="en-US" dirty="0" smtClean="0"/>
              <a:t> </a:t>
            </a:r>
            <a:r>
              <a:rPr lang="en-US" altLang="zh-CN" dirty="0" smtClean="0"/>
              <a:t>is</a:t>
            </a:r>
            <a:r>
              <a:rPr lang="zh-CN" altLang="en-US" dirty="0" smtClean="0"/>
              <a:t> </a:t>
            </a:r>
            <a:r>
              <a:rPr lang="en-US" altLang="zh-CN" dirty="0" smtClean="0"/>
              <a:t>because</a:t>
            </a:r>
            <a:r>
              <a:rPr lang="zh-CN" altLang="en-US" dirty="0" smtClean="0"/>
              <a:t> </a:t>
            </a:r>
            <a:r>
              <a:rPr lang="en-US" altLang="zh-CN" dirty="0" smtClean="0"/>
              <a:t>our</a:t>
            </a:r>
            <a:r>
              <a:rPr lang="zh-CN" altLang="en-US" dirty="0" smtClean="0"/>
              <a:t> </a:t>
            </a:r>
            <a:r>
              <a:rPr lang="en-US" altLang="zh-CN" dirty="0" smtClean="0"/>
              <a:t>scheme</a:t>
            </a:r>
            <a:r>
              <a:rPr lang="zh-CN" altLang="en-US" dirty="0" smtClean="0"/>
              <a:t> </a:t>
            </a:r>
            <a:r>
              <a:rPr lang="en-US" altLang="zh-CN" dirty="0" smtClean="0"/>
              <a:t>only</a:t>
            </a:r>
            <a:r>
              <a:rPr lang="zh-CN" altLang="en-US" dirty="0" smtClean="0"/>
              <a:t> </a:t>
            </a:r>
            <a:r>
              <a:rPr lang="en-US" altLang="zh-CN" dirty="0" smtClean="0"/>
              <a:t>adds</a:t>
            </a:r>
            <a:r>
              <a:rPr lang="zh-CN" altLang="en-US" dirty="0" smtClean="0"/>
              <a:t> </a:t>
            </a:r>
            <a:r>
              <a:rPr lang="en-US" altLang="zh-CN" dirty="0" smtClean="0"/>
              <a:t>memory</a:t>
            </a:r>
            <a:r>
              <a:rPr lang="zh-CN" altLang="en-US" dirty="0" smtClean="0"/>
              <a:t> </a:t>
            </a:r>
            <a:r>
              <a:rPr lang="en-US" altLang="zh-CN" dirty="0" smtClean="0"/>
              <a:t>latency</a:t>
            </a:r>
            <a:r>
              <a:rPr lang="zh-CN" altLang="en-US" dirty="0" smtClean="0"/>
              <a:t> </a:t>
            </a:r>
            <a:r>
              <a:rPr lang="en-US" altLang="zh-CN" dirty="0" smtClean="0"/>
              <a:t>overhead</a:t>
            </a:r>
            <a:r>
              <a:rPr lang="zh-CN" altLang="en-US" dirty="0" smtClean="0"/>
              <a:t> </a:t>
            </a:r>
            <a:r>
              <a:rPr lang="en-US" altLang="zh-CN" dirty="0" smtClean="0"/>
              <a:t>to</a:t>
            </a:r>
            <a:r>
              <a:rPr lang="zh-CN" altLang="en-US" dirty="0" smtClean="0"/>
              <a:t> </a:t>
            </a:r>
            <a:r>
              <a:rPr lang="en-US" altLang="zh-CN" dirty="0" smtClean="0"/>
              <a:t>L3</a:t>
            </a:r>
            <a:r>
              <a:rPr lang="zh-CN" altLang="en-US" dirty="0" smtClean="0"/>
              <a:t> </a:t>
            </a:r>
            <a:r>
              <a:rPr lang="en-US" altLang="zh-CN" dirty="0" smtClean="0"/>
              <a:t>cache</a:t>
            </a:r>
            <a:r>
              <a:rPr lang="zh-CN" altLang="en-US" dirty="0" smtClean="0"/>
              <a:t> </a:t>
            </a:r>
            <a:r>
              <a:rPr lang="en-US" altLang="zh-CN" dirty="0" smtClean="0"/>
              <a:t>misses,</a:t>
            </a:r>
            <a:r>
              <a:rPr lang="zh-CN" altLang="en-US" dirty="0" smtClean="0"/>
              <a:t> </a:t>
            </a:r>
            <a:r>
              <a:rPr lang="en-US" altLang="zh-CN" dirty="0" smtClean="0"/>
              <a:t>or</a:t>
            </a:r>
            <a:r>
              <a:rPr lang="zh-CN" altLang="en-US" dirty="0" smtClean="0"/>
              <a:t> </a:t>
            </a:r>
            <a:r>
              <a:rPr lang="en-US" altLang="zh-CN" dirty="0" smtClean="0"/>
              <a:t>memory</a:t>
            </a:r>
            <a:r>
              <a:rPr lang="zh-CN" altLang="en-US" dirty="0" smtClean="0"/>
              <a:t> </a:t>
            </a:r>
            <a:r>
              <a:rPr lang="en-US" altLang="zh-CN" dirty="0" smtClean="0"/>
              <a:t>accesses.</a:t>
            </a:r>
            <a:r>
              <a:rPr lang="zh-CN" altLang="en-US" dirty="0" smtClean="0"/>
              <a:t> </a:t>
            </a:r>
            <a:r>
              <a:rPr lang="en-US" altLang="zh-CN" dirty="0" smtClean="0"/>
              <a:t>Nowadays,</a:t>
            </a:r>
            <a:r>
              <a:rPr lang="zh-CN" altLang="en-US" dirty="0" smtClean="0"/>
              <a:t> </a:t>
            </a:r>
            <a:r>
              <a:rPr lang="en-US" altLang="zh-CN" dirty="0" smtClean="0"/>
              <a:t>the</a:t>
            </a:r>
            <a:r>
              <a:rPr lang="zh-CN" altLang="en-US" dirty="0" smtClean="0"/>
              <a:t> </a:t>
            </a:r>
            <a:r>
              <a:rPr lang="en-US" altLang="zh-CN" dirty="0" smtClean="0"/>
              <a:t>cache</a:t>
            </a:r>
            <a:r>
              <a:rPr lang="zh-CN" altLang="en-US" dirty="0" smtClean="0"/>
              <a:t> </a:t>
            </a:r>
            <a:r>
              <a:rPr lang="en-US" altLang="zh-CN" dirty="0" smtClean="0"/>
              <a:t>miss</a:t>
            </a:r>
            <a:r>
              <a:rPr lang="zh-CN" altLang="en-US" dirty="0" smtClean="0"/>
              <a:t> </a:t>
            </a:r>
            <a:r>
              <a:rPr lang="en-US" altLang="zh-CN" dirty="0" smtClean="0"/>
              <a:t>rate</a:t>
            </a:r>
            <a:r>
              <a:rPr lang="zh-CN" altLang="en-US" dirty="0" smtClean="0"/>
              <a:t> </a:t>
            </a:r>
            <a:r>
              <a:rPr lang="en-US" altLang="zh-CN" dirty="0" smtClean="0"/>
              <a:t>is</a:t>
            </a:r>
            <a:r>
              <a:rPr lang="zh-CN" altLang="en-US" dirty="0" smtClean="0"/>
              <a:t> </a:t>
            </a:r>
            <a:r>
              <a:rPr lang="en-US" altLang="zh-CN" dirty="0" smtClean="0"/>
              <a:t>quite</a:t>
            </a:r>
            <a:r>
              <a:rPr lang="zh-CN" altLang="en-US" dirty="0" smtClean="0"/>
              <a:t> </a:t>
            </a:r>
            <a:r>
              <a:rPr lang="en-US" altLang="zh-CN" dirty="0" smtClean="0"/>
              <a:t>low,</a:t>
            </a:r>
            <a:r>
              <a:rPr lang="zh-CN" altLang="en-US" dirty="0" smtClean="0"/>
              <a:t> </a:t>
            </a:r>
            <a:r>
              <a:rPr lang="en-US" altLang="zh-CN" dirty="0" smtClean="0"/>
              <a:t>with</a:t>
            </a:r>
            <a:r>
              <a:rPr lang="zh-CN" altLang="en-US" dirty="0" smtClean="0"/>
              <a:t> </a:t>
            </a:r>
            <a:r>
              <a:rPr lang="en-US" altLang="zh-CN" dirty="0" smtClean="0"/>
              <a:t>L1-L3</a:t>
            </a:r>
            <a:r>
              <a:rPr lang="zh-CN" altLang="en-US" dirty="0" smtClean="0"/>
              <a:t> </a:t>
            </a:r>
            <a:r>
              <a:rPr lang="en-US" altLang="zh-CN" dirty="0" smtClean="0"/>
              <a:t>cache,</a:t>
            </a:r>
            <a:r>
              <a:rPr lang="zh-CN" altLang="en-US" dirty="0" smtClean="0"/>
              <a:t> </a:t>
            </a:r>
            <a:r>
              <a:rPr lang="en-US" altLang="zh-CN" dirty="0" smtClean="0"/>
              <a:t>the</a:t>
            </a:r>
            <a:r>
              <a:rPr lang="zh-CN" altLang="en-US" dirty="0" smtClean="0"/>
              <a:t> </a:t>
            </a:r>
            <a:r>
              <a:rPr lang="en-US" altLang="zh-CN" dirty="0" smtClean="0"/>
              <a:t>miss</a:t>
            </a:r>
            <a:r>
              <a:rPr lang="zh-CN" altLang="en-US" dirty="0" smtClean="0"/>
              <a:t> </a:t>
            </a:r>
            <a:r>
              <a:rPr lang="en-US" altLang="zh-CN" dirty="0" smtClean="0"/>
              <a:t>rate</a:t>
            </a:r>
            <a:r>
              <a:rPr lang="zh-CN" altLang="en-US" dirty="0" smtClean="0"/>
              <a:t> </a:t>
            </a:r>
            <a:r>
              <a:rPr lang="en-US" altLang="zh-CN" dirty="0" smtClean="0"/>
              <a:t>can</a:t>
            </a:r>
            <a:r>
              <a:rPr lang="zh-CN" altLang="en-US" dirty="0" smtClean="0"/>
              <a:t> </a:t>
            </a:r>
            <a:r>
              <a:rPr lang="en-US" altLang="zh-CN" dirty="0" smtClean="0"/>
              <a:t>usually</a:t>
            </a:r>
            <a:r>
              <a:rPr lang="zh-CN" altLang="en-US" dirty="0" smtClean="0"/>
              <a:t> </a:t>
            </a:r>
            <a:r>
              <a:rPr lang="en-US" altLang="zh-CN" dirty="0" smtClean="0"/>
              <a:t>be</a:t>
            </a:r>
            <a:r>
              <a:rPr lang="zh-CN" altLang="en-US" dirty="0" smtClean="0"/>
              <a:t> </a:t>
            </a:r>
            <a:r>
              <a:rPr lang="en-US" altLang="zh-CN" dirty="0" smtClean="0"/>
              <a:t>controlled</a:t>
            </a:r>
            <a:r>
              <a:rPr lang="zh-CN" altLang="en-US" dirty="0" smtClean="0"/>
              <a:t> </a:t>
            </a:r>
            <a:r>
              <a:rPr lang="en-US" altLang="zh-CN" dirty="0" smtClean="0"/>
              <a:t>under</a:t>
            </a:r>
            <a:r>
              <a:rPr lang="zh-CN" altLang="en-US" dirty="0" smtClean="0"/>
              <a:t> </a:t>
            </a:r>
            <a:r>
              <a:rPr lang="en-US" altLang="zh-CN" dirty="0" smtClean="0"/>
              <a:t>1%,</a:t>
            </a:r>
            <a:r>
              <a:rPr lang="zh-CN" altLang="en-US" dirty="0" smtClean="0"/>
              <a:t> </a:t>
            </a:r>
            <a:r>
              <a:rPr lang="en-US" altLang="zh-CN" dirty="0" smtClean="0"/>
              <a:t>which</a:t>
            </a:r>
            <a:r>
              <a:rPr lang="zh-CN" altLang="en-US" dirty="0" smtClean="0"/>
              <a:t> </a:t>
            </a:r>
            <a:r>
              <a:rPr lang="en-US" altLang="zh-CN" dirty="0" smtClean="0"/>
              <a:t>explains</a:t>
            </a:r>
            <a:r>
              <a:rPr lang="zh-CN" altLang="en-US" dirty="0" smtClean="0"/>
              <a:t> </a:t>
            </a:r>
            <a:r>
              <a:rPr lang="en-US" altLang="zh-CN" dirty="0" smtClean="0"/>
              <a:t>why</a:t>
            </a:r>
            <a:r>
              <a:rPr lang="zh-CN" altLang="en-US" dirty="0" smtClean="0"/>
              <a:t> </a:t>
            </a:r>
            <a:r>
              <a:rPr lang="en-US" altLang="zh-CN" dirty="0" smtClean="0"/>
              <a:t>overhead</a:t>
            </a:r>
            <a:r>
              <a:rPr lang="zh-CN" altLang="en-US" dirty="0" smtClean="0"/>
              <a:t> </a:t>
            </a:r>
            <a:r>
              <a:rPr lang="en-US" altLang="zh-CN" dirty="0" smtClean="0"/>
              <a:t>on</a:t>
            </a:r>
            <a:r>
              <a:rPr lang="zh-CN" altLang="en-US" dirty="0" smtClean="0"/>
              <a:t> </a:t>
            </a:r>
            <a:r>
              <a:rPr lang="en-US" altLang="zh-CN" dirty="0" smtClean="0"/>
              <a:t>the</a:t>
            </a:r>
            <a:r>
              <a:rPr lang="zh-CN" altLang="en-US" dirty="0" smtClean="0"/>
              <a:t> </a:t>
            </a:r>
            <a:r>
              <a:rPr lang="en-US" altLang="zh-CN" dirty="0" smtClean="0"/>
              <a:t>overall</a:t>
            </a:r>
            <a:r>
              <a:rPr lang="zh-CN" altLang="en-US" dirty="0" smtClean="0"/>
              <a:t> </a:t>
            </a:r>
            <a:r>
              <a:rPr lang="en-US" altLang="zh-CN" dirty="0" smtClean="0"/>
              <a:t>program</a:t>
            </a:r>
            <a:r>
              <a:rPr lang="zh-CN" altLang="en-US" dirty="0" smtClean="0"/>
              <a:t> </a:t>
            </a:r>
            <a:r>
              <a:rPr lang="en-US" altLang="zh-CN" dirty="0" smtClean="0"/>
              <a:t>execution</a:t>
            </a:r>
            <a:r>
              <a:rPr lang="zh-CN" altLang="en-US" dirty="0" smtClean="0"/>
              <a:t> </a:t>
            </a:r>
            <a:r>
              <a:rPr lang="en-US" altLang="zh-CN" dirty="0" smtClean="0"/>
              <a:t>time</a:t>
            </a:r>
            <a:r>
              <a:rPr lang="zh-CN" altLang="en-US" dirty="0" smtClean="0"/>
              <a:t> </a:t>
            </a:r>
            <a:r>
              <a:rPr lang="en-US" altLang="zh-CN" dirty="0" smtClean="0"/>
              <a:t>is</a:t>
            </a:r>
            <a:r>
              <a:rPr lang="zh-CN" altLang="en-US" dirty="0" smtClean="0"/>
              <a:t> </a:t>
            </a:r>
            <a:r>
              <a:rPr lang="en-US" altLang="zh-CN" dirty="0" smtClean="0"/>
              <a:t>small.</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20</a:t>
            </a:fld>
            <a:endParaRPr lang="en-US" altLang="zh-CN"/>
          </a:p>
        </p:txBody>
      </p:sp>
    </p:spTree>
    <p:extLst>
      <p:ext uri="{BB962C8B-B14F-4D97-AF65-F5344CB8AC3E}">
        <p14:creationId xmlns:p14="http://schemas.microsoft.com/office/powerpoint/2010/main" val="3603762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zh-CN" altLang="en-US" dirty="0" smtClean="0"/>
              <a:t> </a:t>
            </a:r>
            <a:r>
              <a:rPr lang="en-US" altLang="zh-CN" dirty="0" smtClean="0"/>
              <a:t>did</a:t>
            </a:r>
            <a:r>
              <a:rPr lang="zh-CN" altLang="en-US" dirty="0" smtClean="0"/>
              <a:t> </a:t>
            </a:r>
            <a:r>
              <a:rPr lang="en-US" altLang="zh-CN" dirty="0" smtClean="0"/>
              <a:t>a</a:t>
            </a:r>
            <a:r>
              <a:rPr lang="zh-CN" altLang="en-US" dirty="0" smtClean="0"/>
              <a:t> </a:t>
            </a:r>
            <a:r>
              <a:rPr lang="en-US" altLang="zh-CN" dirty="0" smtClean="0"/>
              <a:t>sensitivity</a:t>
            </a:r>
            <a:r>
              <a:rPr lang="zh-CN" altLang="en-US" dirty="0" smtClean="0"/>
              <a:t> </a:t>
            </a:r>
            <a:r>
              <a:rPr lang="en-US" altLang="zh-CN" dirty="0" smtClean="0"/>
              <a:t>study</a:t>
            </a:r>
            <a:r>
              <a:rPr lang="zh-CN" altLang="en-US" dirty="0" smtClean="0"/>
              <a:t> </a:t>
            </a:r>
            <a:r>
              <a:rPr lang="en-US" altLang="zh-CN" dirty="0" smtClean="0"/>
              <a:t>on</a:t>
            </a:r>
            <a:r>
              <a:rPr lang="zh-CN" altLang="en-US" dirty="0" smtClean="0"/>
              <a:t> </a:t>
            </a:r>
            <a:r>
              <a:rPr lang="en-US" altLang="zh-CN" dirty="0" smtClean="0"/>
              <a:t>the</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Here</a:t>
            </a:r>
            <a:r>
              <a:rPr lang="zh-CN" altLang="en-US" dirty="0" smtClean="0"/>
              <a:t> </a:t>
            </a:r>
            <a:r>
              <a:rPr lang="en-US" altLang="zh-CN" dirty="0" smtClean="0"/>
              <a:t>the</a:t>
            </a:r>
            <a:r>
              <a:rPr lang="zh-CN" altLang="en-US" dirty="0" smtClean="0"/>
              <a:t> </a:t>
            </a:r>
            <a:r>
              <a:rPr lang="en-US" altLang="zh-CN" dirty="0" smtClean="0"/>
              <a:t>Y</a:t>
            </a:r>
            <a:r>
              <a:rPr lang="zh-CN" altLang="en-US" dirty="0" smtClean="0"/>
              <a:t> </a:t>
            </a:r>
            <a:r>
              <a:rPr lang="en-US" altLang="zh-CN" dirty="0" smtClean="0"/>
              <a:t>axis</a:t>
            </a:r>
            <a:r>
              <a:rPr lang="zh-CN" altLang="en-US" dirty="0" smtClean="0"/>
              <a:t> </a:t>
            </a:r>
            <a:r>
              <a:rPr lang="en-US" altLang="zh-CN" dirty="0" smtClean="0"/>
              <a:t>is</a:t>
            </a:r>
            <a:r>
              <a:rPr lang="zh-CN" altLang="en-US" dirty="0" smtClean="0"/>
              <a:t> </a:t>
            </a:r>
            <a:r>
              <a:rPr lang="en-US" altLang="zh-CN" dirty="0" smtClean="0"/>
              <a:t>still</a:t>
            </a:r>
            <a:r>
              <a:rPr lang="zh-CN" altLang="en-US" dirty="0" smtClean="0"/>
              <a:t> </a:t>
            </a:r>
            <a:r>
              <a:rPr lang="en-US" altLang="zh-CN" dirty="0" smtClean="0"/>
              <a:t>the</a:t>
            </a:r>
            <a:r>
              <a:rPr lang="zh-CN" altLang="en-US" dirty="0" smtClean="0"/>
              <a:t> </a:t>
            </a:r>
            <a:r>
              <a:rPr lang="en-US" altLang="zh-CN" dirty="0" smtClean="0"/>
              <a:t>normalized</a:t>
            </a:r>
            <a:r>
              <a:rPr lang="zh-CN" altLang="en-US" dirty="0" smtClean="0"/>
              <a:t> </a:t>
            </a:r>
            <a:r>
              <a:rPr lang="en-US" altLang="zh-CN" dirty="0" smtClean="0"/>
              <a:t>slowdown,</a:t>
            </a:r>
            <a:r>
              <a:rPr lang="zh-CN" altLang="en-US" dirty="0" smtClean="0"/>
              <a:t> </a:t>
            </a:r>
            <a:r>
              <a:rPr lang="en-US" altLang="zh-CN" dirty="0" smtClean="0"/>
              <a:t>and</a:t>
            </a:r>
            <a:r>
              <a:rPr lang="zh-CN" altLang="en-US" dirty="0" smtClean="0"/>
              <a:t> </a:t>
            </a:r>
            <a:r>
              <a:rPr lang="en-US" altLang="zh-CN" dirty="0" smtClean="0"/>
              <a:t>we</a:t>
            </a:r>
            <a:r>
              <a:rPr lang="zh-CN" altLang="en-US" dirty="0" smtClean="0"/>
              <a:t> </a:t>
            </a:r>
            <a:r>
              <a:rPr lang="en-US" altLang="zh-CN" dirty="0" smtClean="0"/>
              <a:t>select</a:t>
            </a:r>
            <a:r>
              <a:rPr lang="zh-CN" altLang="en-US" dirty="0" smtClean="0"/>
              <a:t> </a:t>
            </a:r>
            <a:r>
              <a:rPr lang="en-US" altLang="zh-CN" dirty="0" smtClean="0"/>
              <a:t>four</a:t>
            </a:r>
            <a:r>
              <a:rPr lang="zh-CN" altLang="en-US" dirty="0" smtClean="0"/>
              <a:t> </a:t>
            </a:r>
            <a:r>
              <a:rPr lang="en-US" altLang="zh-CN" dirty="0" smtClean="0"/>
              <a:t>different</a:t>
            </a:r>
            <a:r>
              <a:rPr lang="zh-CN" altLang="en-US" dirty="0" smtClean="0"/>
              <a:t> </a:t>
            </a:r>
            <a:r>
              <a:rPr lang="en-US" altLang="zh-CN" dirty="0" smtClean="0"/>
              <a:t>turn</a:t>
            </a:r>
            <a:r>
              <a:rPr lang="zh-CN" altLang="en-US" dirty="0" smtClean="0"/>
              <a:t> </a:t>
            </a:r>
            <a:r>
              <a:rPr lang="en-US" altLang="zh-CN" dirty="0" smtClean="0"/>
              <a:t>lengths</a:t>
            </a:r>
            <a:r>
              <a:rPr lang="zh-CN" altLang="en-US" dirty="0" smtClean="0"/>
              <a:t> </a:t>
            </a:r>
            <a:r>
              <a:rPr lang="en-US" altLang="zh-CN" dirty="0" smtClean="0"/>
              <a:t>in</a:t>
            </a:r>
            <a:r>
              <a:rPr lang="zh-CN" altLang="en-US" dirty="0" smtClean="0"/>
              <a:t> </a:t>
            </a:r>
            <a:r>
              <a:rPr lang="en-US" altLang="zh-CN" dirty="0" smtClean="0"/>
              <a:t>our</a:t>
            </a:r>
            <a:r>
              <a:rPr lang="zh-CN" altLang="en-US" dirty="0" smtClean="0"/>
              <a:t> </a:t>
            </a:r>
            <a:r>
              <a:rPr lang="en-US" altLang="zh-CN" dirty="0" smtClean="0"/>
              <a:t>experiments.</a:t>
            </a:r>
            <a:r>
              <a:rPr lang="zh-CN" altLang="en-US" dirty="0" smtClean="0"/>
              <a:t> </a:t>
            </a:r>
            <a:r>
              <a:rPr lang="en-US" altLang="zh-CN" dirty="0" smtClean="0"/>
              <a:t>The</a:t>
            </a:r>
            <a:r>
              <a:rPr lang="zh-CN" altLang="en-US" dirty="0" smtClean="0"/>
              <a:t> </a:t>
            </a:r>
            <a:r>
              <a:rPr lang="en-US" altLang="zh-CN" dirty="0" smtClean="0"/>
              <a:t>min</a:t>
            </a:r>
            <a:r>
              <a:rPr lang="zh-CN" altLang="en-US" dirty="0" smtClean="0"/>
              <a:t> </a:t>
            </a:r>
            <a:r>
              <a:rPr lang="en-US" altLang="zh-CN" dirty="0" smtClean="0"/>
              <a:t>represents</a:t>
            </a:r>
            <a:r>
              <a:rPr lang="zh-CN" altLang="en-US" dirty="0" smtClean="0"/>
              <a:t> </a:t>
            </a:r>
            <a:r>
              <a:rPr lang="en-US" altLang="zh-CN" dirty="0" smtClean="0"/>
              <a:t>the</a:t>
            </a:r>
            <a:r>
              <a:rPr lang="zh-CN" altLang="en-US" dirty="0" smtClean="0"/>
              <a:t> </a:t>
            </a:r>
            <a:r>
              <a:rPr lang="en-US" altLang="zh-CN" dirty="0" smtClean="0"/>
              <a:t>minimum</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which</a:t>
            </a:r>
            <a:r>
              <a:rPr lang="zh-CN" altLang="en-US" dirty="0" smtClean="0"/>
              <a:t> </a:t>
            </a:r>
            <a:r>
              <a:rPr lang="en-US" altLang="zh-CN" dirty="0" smtClean="0"/>
              <a:t>equals</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dead</a:t>
            </a:r>
            <a:r>
              <a:rPr lang="zh-CN" altLang="en-US" dirty="0" smtClean="0"/>
              <a:t> </a:t>
            </a:r>
            <a:r>
              <a:rPr lang="en-US" altLang="zh-CN" dirty="0" smtClean="0"/>
              <a:t>time, 46 cycles.</a:t>
            </a:r>
            <a:r>
              <a:rPr lang="zh-CN" altLang="en-US" dirty="0" smtClean="0"/>
              <a:t> </a:t>
            </a:r>
            <a:r>
              <a:rPr lang="en-US" altLang="zh-CN" dirty="0" smtClean="0"/>
              <a:t>Obviously,</a:t>
            </a:r>
            <a:r>
              <a:rPr lang="zh-CN" altLang="en-US" dirty="0" smtClean="0"/>
              <a:t> </a:t>
            </a:r>
            <a:r>
              <a:rPr lang="en-US" altLang="zh-CN" dirty="0" smtClean="0"/>
              <a:t>with</a:t>
            </a:r>
            <a:r>
              <a:rPr lang="zh-CN" altLang="en-US" dirty="0" smtClean="0"/>
              <a:t> </a:t>
            </a:r>
            <a:r>
              <a:rPr lang="en-US" altLang="zh-CN" dirty="0" smtClean="0"/>
              <a:t>the</a:t>
            </a:r>
            <a:r>
              <a:rPr lang="zh-CN" altLang="en-US" dirty="0" smtClean="0"/>
              <a:t> </a:t>
            </a:r>
            <a:r>
              <a:rPr lang="en-US" altLang="zh-CN" dirty="0" smtClean="0"/>
              <a:t>minimum</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there</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at</a:t>
            </a:r>
            <a:r>
              <a:rPr lang="zh-CN" altLang="en-US" dirty="0" smtClean="0"/>
              <a:t> </a:t>
            </a:r>
            <a:r>
              <a:rPr lang="en-US" altLang="zh-CN" dirty="0" smtClean="0"/>
              <a:t>most</a:t>
            </a:r>
            <a:r>
              <a:rPr lang="zh-CN" altLang="en-US" dirty="0" smtClean="0"/>
              <a:t> </a:t>
            </a:r>
            <a:r>
              <a:rPr lang="en-US" altLang="zh-CN" dirty="0" smtClean="0"/>
              <a:t>one</a:t>
            </a:r>
            <a:r>
              <a:rPr lang="zh-CN" altLang="en-US" dirty="0" smtClean="0"/>
              <a:t> </a:t>
            </a:r>
            <a:r>
              <a:rPr lang="en-US" altLang="zh-CN" dirty="0" smtClean="0"/>
              <a:t>request</a:t>
            </a:r>
            <a:r>
              <a:rPr lang="zh-CN" altLang="en-US" dirty="0" smtClean="0"/>
              <a:t> </a:t>
            </a:r>
            <a:r>
              <a:rPr lang="en-US" altLang="zh-CN" dirty="0" smtClean="0"/>
              <a:t>being</a:t>
            </a:r>
            <a:r>
              <a:rPr lang="zh-CN" altLang="en-US" dirty="0" smtClean="0"/>
              <a:t> </a:t>
            </a:r>
            <a:r>
              <a:rPr lang="en-US" altLang="zh-CN" dirty="0" smtClean="0"/>
              <a:t>issued</a:t>
            </a:r>
            <a:r>
              <a:rPr lang="zh-CN" altLang="en-US" dirty="0" smtClean="0"/>
              <a:t> </a:t>
            </a:r>
            <a:r>
              <a:rPr lang="en-US" altLang="zh-CN" dirty="0" smtClean="0"/>
              <a:t>in</a:t>
            </a:r>
            <a:r>
              <a:rPr lang="zh-CN" altLang="en-US" dirty="0" smtClean="0"/>
              <a:t> </a:t>
            </a:r>
            <a:r>
              <a:rPr lang="en-US" altLang="zh-CN" dirty="0" smtClean="0"/>
              <a:t>each</a:t>
            </a:r>
            <a:r>
              <a:rPr lang="zh-CN" altLang="en-US" dirty="0" smtClean="0"/>
              <a:t> </a:t>
            </a:r>
            <a:r>
              <a:rPr lang="en-US" altLang="zh-CN" dirty="0" smtClean="0"/>
              <a:t>turn.</a:t>
            </a:r>
            <a:r>
              <a:rPr lang="zh-CN" altLang="en-US" dirty="0" smtClean="0"/>
              <a:t> </a:t>
            </a:r>
            <a:r>
              <a:rPr lang="en-US" altLang="zh-CN" dirty="0" smtClean="0"/>
              <a:t>There</a:t>
            </a:r>
            <a:r>
              <a:rPr lang="zh-CN" altLang="en-US" dirty="0" smtClean="0"/>
              <a:t> </a:t>
            </a:r>
            <a:r>
              <a:rPr lang="en-US" altLang="zh-CN" dirty="0" smtClean="0"/>
              <a:t>is</a:t>
            </a:r>
            <a:r>
              <a:rPr lang="zh-CN" altLang="en-US" dirty="0" smtClean="0"/>
              <a:t> </a:t>
            </a:r>
            <a:r>
              <a:rPr lang="en-US" altLang="zh-CN" dirty="0" smtClean="0"/>
              <a:t>clearly</a:t>
            </a:r>
            <a:r>
              <a:rPr lang="zh-CN" altLang="en-US" dirty="0" smtClean="0"/>
              <a:t> </a:t>
            </a:r>
            <a:r>
              <a:rPr lang="en-US" altLang="zh-CN" dirty="0" smtClean="0"/>
              <a:t>a</a:t>
            </a:r>
            <a:r>
              <a:rPr lang="zh-CN" altLang="en-US" dirty="0" smtClean="0"/>
              <a:t> </a:t>
            </a:r>
            <a:r>
              <a:rPr lang="en-US" altLang="zh-CN" dirty="0" smtClean="0"/>
              <a:t>tradeoff</a:t>
            </a:r>
            <a:r>
              <a:rPr lang="zh-CN" altLang="en-US" dirty="0" smtClean="0"/>
              <a:t> </a:t>
            </a:r>
            <a:r>
              <a:rPr lang="en-US" altLang="zh-CN" dirty="0" smtClean="0"/>
              <a:t>in</a:t>
            </a:r>
            <a:r>
              <a:rPr lang="zh-CN" altLang="en-US" dirty="0" smtClean="0"/>
              <a:t> </a:t>
            </a:r>
            <a:r>
              <a:rPr lang="en-US" altLang="zh-CN" dirty="0" smtClean="0"/>
              <a:t>the</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With</a:t>
            </a:r>
            <a:r>
              <a:rPr lang="zh-CN" altLang="en-US" dirty="0" smtClean="0"/>
              <a:t> </a:t>
            </a:r>
            <a:r>
              <a:rPr lang="en-US" altLang="zh-CN" dirty="0" smtClean="0"/>
              <a:t>a</a:t>
            </a:r>
            <a:r>
              <a:rPr lang="zh-CN" altLang="en-US" dirty="0" smtClean="0"/>
              <a:t> </a:t>
            </a:r>
            <a:r>
              <a:rPr lang="en-US" altLang="zh-CN" dirty="0" smtClean="0"/>
              <a:t>longer</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However,</a:t>
            </a:r>
            <a:r>
              <a:rPr lang="zh-CN" altLang="en-US" dirty="0" smtClean="0"/>
              <a:t> </a:t>
            </a:r>
            <a:r>
              <a:rPr lang="en-US" altLang="zh-CN" dirty="0" smtClean="0"/>
              <a:t>longer</a:t>
            </a:r>
            <a:r>
              <a:rPr lang="zh-CN" altLang="en-US" dirty="0" smtClean="0"/>
              <a:t> </a:t>
            </a:r>
            <a:r>
              <a:rPr lang="en-US" altLang="zh-CN" dirty="0" smtClean="0"/>
              <a:t>turn</a:t>
            </a:r>
            <a:r>
              <a:rPr lang="zh-CN" altLang="en-US" dirty="0" smtClean="0"/>
              <a:t> </a:t>
            </a:r>
            <a:r>
              <a:rPr lang="en-US" altLang="zh-CN" dirty="0" smtClean="0"/>
              <a:t>length</a:t>
            </a:r>
            <a:r>
              <a:rPr lang="zh-CN" altLang="en-US" dirty="0" smtClean="0"/>
              <a:t> </a:t>
            </a:r>
            <a:r>
              <a:rPr lang="en-US" altLang="zh-CN" dirty="0" smtClean="0"/>
              <a:t>can</a:t>
            </a:r>
            <a:r>
              <a:rPr lang="zh-CN" altLang="en-US" dirty="0" smtClean="0"/>
              <a:t> </a:t>
            </a:r>
            <a:r>
              <a:rPr lang="en-US" altLang="zh-CN" dirty="0" smtClean="0"/>
              <a:t>also</a:t>
            </a:r>
            <a:r>
              <a:rPr lang="zh-CN" altLang="en-US" dirty="0" smtClean="0"/>
              <a:t> </a:t>
            </a:r>
            <a:r>
              <a:rPr lang="en-US" altLang="zh-CN" dirty="0" smtClean="0"/>
              <a:t>be</a:t>
            </a:r>
            <a:r>
              <a:rPr lang="zh-CN" altLang="en-US" dirty="0" smtClean="0"/>
              <a:t> </a:t>
            </a:r>
            <a:r>
              <a:rPr lang="en-US" altLang="zh-CN" dirty="0" smtClean="0"/>
              <a:t>bad,</a:t>
            </a:r>
            <a:r>
              <a:rPr lang="zh-CN" altLang="en-US" dirty="0" smtClean="0"/>
              <a:t> </a:t>
            </a:r>
            <a:r>
              <a:rPr lang="en-US" altLang="zh-CN" dirty="0" smtClean="0"/>
              <a:t>because</a:t>
            </a:r>
            <a:r>
              <a:rPr lang="zh-CN" altLang="en-US" dirty="0" smtClean="0"/>
              <a:t> </a:t>
            </a:r>
            <a:r>
              <a:rPr lang="en-US" altLang="zh-CN" dirty="0" smtClean="0"/>
              <a:t>it</a:t>
            </a:r>
            <a:r>
              <a:rPr lang="zh-CN" altLang="en-US" dirty="0" smtClean="0"/>
              <a:t> </a:t>
            </a:r>
            <a:r>
              <a:rPr lang="en-US" altLang="zh-CN" dirty="0" smtClean="0"/>
              <a:t>can</a:t>
            </a:r>
            <a:r>
              <a:rPr lang="zh-CN" altLang="en-US" dirty="0" smtClean="0"/>
              <a:t> </a:t>
            </a:r>
            <a:r>
              <a:rPr lang="en-US" altLang="zh-CN" dirty="0" smtClean="0"/>
              <a:t>increase</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latency…</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21</a:t>
            </a:fld>
            <a:endParaRPr lang="en-US" altLang="zh-CN"/>
          </a:p>
        </p:txBody>
      </p:sp>
    </p:spTree>
    <p:extLst>
      <p:ext uri="{BB962C8B-B14F-4D97-AF65-F5344CB8AC3E}">
        <p14:creationId xmlns:p14="http://schemas.microsoft.com/office/powerpoint/2010/main" val="3739799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observe</a:t>
            </a:r>
            <a:r>
              <a:rPr lang="en-US" baseline="0" dirty="0" smtClean="0"/>
              <a:t> that modern computing systems are vulnerable to timing channel attacks, because hardware resources are extensively shared among different processes, programs and users. </a:t>
            </a:r>
          </a:p>
          <a:p>
            <a:r>
              <a:rPr lang="en-US" baseline="0" dirty="0" smtClean="0"/>
              <a:t>Some work has been done to deal with timing channels through hardware resources such as cache, on-chip network. However, no hardware techniques have looked into timing channel through a shared memory controller. </a:t>
            </a:r>
          </a:p>
          <a:p>
            <a:r>
              <a:rPr lang="en-US" baseline="0" dirty="0" smtClean="0"/>
              <a:t>In this work, we demonstrate the existence of timing channels through a shared memory controller. Our solution, Temporal Partitioning, eliminates the timing channel in</a:t>
            </a:r>
            <a:r>
              <a:rPr lang="zh-CN" altLang="en-US" baseline="0" dirty="0" smtClean="0"/>
              <a:t> </a:t>
            </a:r>
            <a:r>
              <a:rPr lang="en-US" altLang="zh-CN" baseline="0" dirty="0" smtClean="0"/>
              <a:t>several</a:t>
            </a:r>
            <a:r>
              <a:rPr lang="zh-CN" altLang="en-US" baseline="0" dirty="0" smtClean="0"/>
              <a:t> </a:t>
            </a:r>
            <a:r>
              <a:rPr lang="en-US" altLang="zh-CN" baseline="0" dirty="0" smtClean="0"/>
              <a:t>ways</a:t>
            </a:r>
            <a:r>
              <a:rPr lang="en-US" baseline="0" dirty="0" smtClean="0"/>
              <a:t>.</a:t>
            </a:r>
          </a:p>
          <a:p>
            <a:r>
              <a:rPr lang="en-US" baseline="0" dirty="0" smtClean="0"/>
              <a:t>	1) We redesign the </a:t>
            </a:r>
            <a:r>
              <a:rPr lang="en-US" baseline="0" dirty="0" err="1" smtClean="0"/>
              <a:t>queueing</a:t>
            </a:r>
            <a:r>
              <a:rPr lang="en-US" baseline="0" dirty="0" smtClean="0"/>
              <a:t> structure of a memory controller </a:t>
            </a:r>
          </a:p>
          <a:p>
            <a:r>
              <a:rPr lang="en-US" baseline="0" dirty="0" smtClean="0"/>
              <a:t>	2) Our scheduling algorithm uses time division multiplexing. However, we found that simple TDM doesn’t work. So we modify the TDM scheduling to eliminate the interference.</a:t>
            </a:r>
          </a:p>
          <a:p>
            <a:r>
              <a:rPr lang="en-US" dirty="0" smtClean="0"/>
              <a:t>Our results show that temporal partitioning</a:t>
            </a:r>
            <a:r>
              <a:rPr lang="en-US" baseline="0" dirty="0" smtClean="0"/>
              <a:t> completely eliminates memory timing channels. Compared to a insecure scheduler, our scheme incurs only small hardware and performance overheads.</a:t>
            </a:r>
            <a:r>
              <a:rPr lang="en-US" dirty="0" smtClean="0"/>
              <a:t> </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a:t>
            </a:fld>
            <a:endParaRPr lang="en-US" altLang="zh-CN"/>
          </a:p>
        </p:txBody>
      </p:sp>
    </p:spTree>
    <p:extLst>
      <p:ext uri="{BB962C8B-B14F-4D97-AF65-F5344CB8AC3E}">
        <p14:creationId xmlns:p14="http://schemas.microsoft.com/office/powerpoint/2010/main" val="2640570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zh-CN" altLang="en-US" dirty="0" smtClean="0"/>
              <a:t> </a:t>
            </a:r>
            <a:r>
              <a:rPr lang="en-US" altLang="zh-CN" dirty="0" smtClean="0"/>
              <a:t>mentioned</a:t>
            </a:r>
            <a:r>
              <a:rPr lang="zh-CN" altLang="en-US" dirty="0" smtClean="0"/>
              <a:t> </a:t>
            </a:r>
            <a:r>
              <a:rPr lang="en-US" altLang="zh-CN" dirty="0" smtClean="0"/>
              <a:t>that</a:t>
            </a:r>
            <a:r>
              <a:rPr lang="zh-CN" altLang="en-US" dirty="0" smtClean="0"/>
              <a:t> </a:t>
            </a:r>
            <a:r>
              <a:rPr lang="en-US" altLang="zh-CN" dirty="0" smtClean="0"/>
              <a:t>our</a:t>
            </a:r>
            <a:r>
              <a:rPr lang="zh-CN" altLang="en-US" dirty="0" smtClean="0"/>
              <a:t> </a:t>
            </a:r>
            <a:r>
              <a:rPr lang="en-US" altLang="zh-CN" dirty="0" smtClean="0"/>
              <a:t>performance</a:t>
            </a:r>
            <a:r>
              <a:rPr lang="zh-CN" altLang="en-US" dirty="0" smtClean="0"/>
              <a:t> </a:t>
            </a:r>
            <a:r>
              <a:rPr lang="en-US" altLang="zh-CN" dirty="0" smtClean="0"/>
              <a:t>overhead</a:t>
            </a:r>
            <a:r>
              <a:rPr lang="zh-CN" altLang="en-US" dirty="0" smtClean="0"/>
              <a:t> </a:t>
            </a:r>
            <a:r>
              <a:rPr lang="en-US" altLang="zh-CN" dirty="0" smtClean="0"/>
              <a:t>for</a:t>
            </a:r>
            <a:r>
              <a:rPr lang="zh-CN" altLang="en-US" dirty="0" smtClean="0"/>
              <a:t> </a:t>
            </a:r>
            <a:r>
              <a:rPr lang="en-US" altLang="zh-CN" dirty="0" smtClean="0"/>
              <a:t>SPEC2006</a:t>
            </a:r>
            <a:r>
              <a:rPr lang="zh-CN" altLang="en-US" dirty="0" smtClean="0"/>
              <a:t> </a:t>
            </a:r>
            <a:r>
              <a:rPr lang="en-US" altLang="zh-CN" dirty="0" smtClean="0"/>
              <a:t>benchmarks</a:t>
            </a:r>
            <a:r>
              <a:rPr lang="zh-CN" altLang="en-US" dirty="0" smtClean="0"/>
              <a:t> </a:t>
            </a:r>
            <a:r>
              <a:rPr lang="en-US" altLang="zh-CN" dirty="0" smtClean="0"/>
              <a:t>is</a:t>
            </a:r>
            <a:r>
              <a:rPr lang="zh-CN" altLang="en-US" dirty="0" smtClean="0"/>
              <a:t> </a:t>
            </a:r>
            <a:r>
              <a:rPr lang="en-US" altLang="zh-CN" dirty="0" smtClean="0"/>
              <a:t>low</a:t>
            </a:r>
            <a:r>
              <a:rPr lang="zh-CN" altLang="en-US" dirty="0" smtClean="0"/>
              <a:t> </a:t>
            </a:r>
            <a:r>
              <a:rPr lang="en-US" altLang="zh-CN" dirty="0" smtClean="0"/>
              <a:t>because</a:t>
            </a:r>
            <a:r>
              <a:rPr lang="zh-CN" altLang="en-US" dirty="0" smtClean="0"/>
              <a:t> </a:t>
            </a:r>
            <a:r>
              <a:rPr lang="en-US" altLang="zh-CN" dirty="0" smtClean="0"/>
              <a:t>there</a:t>
            </a:r>
            <a:r>
              <a:rPr lang="zh-CN" altLang="en-US" dirty="0" smtClean="0"/>
              <a:t> </a:t>
            </a:r>
            <a:r>
              <a:rPr lang="en-US" altLang="zh-CN" dirty="0" smtClean="0"/>
              <a:t>are</a:t>
            </a:r>
            <a:r>
              <a:rPr lang="zh-CN" altLang="en-US" dirty="0" smtClean="0"/>
              <a:t> </a:t>
            </a:r>
            <a:r>
              <a:rPr lang="en-US" altLang="zh-CN" dirty="0" smtClean="0"/>
              <a:t>not</a:t>
            </a:r>
            <a:r>
              <a:rPr lang="zh-CN" altLang="en-US" dirty="0" smtClean="0"/>
              <a:t> </a:t>
            </a:r>
            <a:r>
              <a:rPr lang="en-US" altLang="zh-CN" dirty="0" smtClean="0"/>
              <a:t>that</a:t>
            </a:r>
            <a:r>
              <a:rPr lang="zh-CN" altLang="en-US" dirty="0" smtClean="0"/>
              <a:t> </a:t>
            </a:r>
            <a:r>
              <a:rPr lang="en-US" altLang="zh-CN" dirty="0" smtClean="0"/>
              <a:t>many</a:t>
            </a:r>
            <a:r>
              <a:rPr lang="zh-CN" altLang="en-US" dirty="0" smtClean="0"/>
              <a:t> </a:t>
            </a:r>
            <a:r>
              <a:rPr lang="en-US" altLang="zh-CN" dirty="0" smtClean="0"/>
              <a:t>L3</a:t>
            </a:r>
            <a:r>
              <a:rPr lang="zh-CN" altLang="en-US" dirty="0" smtClean="0"/>
              <a:t> </a:t>
            </a:r>
            <a:r>
              <a:rPr lang="en-US" altLang="zh-CN" dirty="0" smtClean="0"/>
              <a:t>misses.</a:t>
            </a:r>
            <a:r>
              <a:rPr lang="zh-CN" altLang="en-US" dirty="0" smtClean="0"/>
              <a:t> </a:t>
            </a:r>
            <a:r>
              <a:rPr lang="en-US" altLang="zh-CN" dirty="0" smtClean="0"/>
              <a:t>People</a:t>
            </a:r>
            <a:r>
              <a:rPr lang="zh-CN" altLang="en-US" dirty="0" smtClean="0"/>
              <a:t> </a:t>
            </a:r>
            <a:r>
              <a:rPr lang="en-US" altLang="zh-CN" dirty="0" smtClean="0"/>
              <a:t>may</a:t>
            </a:r>
            <a:r>
              <a:rPr lang="zh-CN" altLang="en-US" dirty="0" smtClean="0"/>
              <a:t> </a:t>
            </a:r>
            <a:r>
              <a:rPr lang="en-US" altLang="zh-CN" dirty="0" smtClean="0"/>
              <a:t>wonder</a:t>
            </a:r>
            <a:r>
              <a:rPr lang="zh-CN" altLang="en-US" dirty="0" smtClean="0"/>
              <a:t> </a:t>
            </a:r>
            <a:r>
              <a:rPr lang="en-US" altLang="zh-CN" dirty="0" smtClean="0"/>
              <a:t>what</a:t>
            </a:r>
            <a:r>
              <a:rPr lang="zh-CN" altLang="en-US" dirty="0" smtClean="0"/>
              <a:t> </a:t>
            </a:r>
            <a:r>
              <a:rPr lang="en-US" altLang="zh-CN" dirty="0" smtClean="0"/>
              <a:t>if</a:t>
            </a:r>
            <a:r>
              <a:rPr lang="zh-CN" altLang="en-US" dirty="0" smtClean="0"/>
              <a:t> </a:t>
            </a:r>
            <a:r>
              <a:rPr lang="en-US" altLang="zh-CN" dirty="0" smtClean="0"/>
              <a:t>my</a:t>
            </a:r>
            <a:r>
              <a:rPr lang="zh-CN" altLang="en-US" dirty="0" smtClean="0"/>
              <a:t> </a:t>
            </a:r>
            <a:r>
              <a:rPr lang="en-US" altLang="zh-CN" dirty="0" smtClean="0"/>
              <a:t>application</a:t>
            </a:r>
            <a:r>
              <a:rPr lang="zh-CN" altLang="en-US" dirty="0" smtClean="0"/>
              <a:t> </a:t>
            </a:r>
            <a:r>
              <a:rPr lang="en-US" altLang="zh-CN" dirty="0" smtClean="0"/>
              <a:t>is</a:t>
            </a:r>
            <a:r>
              <a:rPr lang="zh-CN" altLang="en-US" dirty="0" smtClean="0"/>
              <a:t> </a:t>
            </a:r>
            <a:r>
              <a:rPr lang="en-US" altLang="zh-CN" dirty="0" smtClean="0"/>
              <a:t>very</a:t>
            </a:r>
            <a:r>
              <a:rPr lang="zh-CN" altLang="en-US" dirty="0" smtClean="0"/>
              <a:t> </a:t>
            </a:r>
            <a:r>
              <a:rPr lang="en-US" altLang="zh-CN" dirty="0" smtClean="0"/>
              <a:t>memory</a:t>
            </a:r>
            <a:r>
              <a:rPr lang="zh-CN" altLang="en-US" dirty="0" smtClean="0"/>
              <a:t> </a:t>
            </a:r>
            <a:r>
              <a:rPr lang="en-US" altLang="zh-CN" dirty="0" smtClean="0"/>
              <a:t>intensive</a:t>
            </a:r>
            <a:r>
              <a:rPr lang="zh-CN" altLang="en-US" dirty="0" smtClean="0"/>
              <a:t> </a:t>
            </a:r>
            <a:r>
              <a:rPr lang="en-US" altLang="zh-CN" dirty="0" smtClean="0"/>
              <a:t>and</a:t>
            </a:r>
            <a:r>
              <a:rPr lang="zh-CN" altLang="en-US" dirty="0" smtClean="0"/>
              <a:t> </a:t>
            </a:r>
            <a:r>
              <a:rPr lang="en-US" altLang="zh-CN" dirty="0" smtClean="0"/>
              <a:t>has</a:t>
            </a:r>
            <a:r>
              <a:rPr lang="zh-CN" altLang="en-US" dirty="0" smtClean="0"/>
              <a:t> </a:t>
            </a:r>
            <a:r>
              <a:rPr lang="en-US" altLang="zh-CN" dirty="0" smtClean="0"/>
              <a:t>tons</a:t>
            </a:r>
            <a:r>
              <a:rPr lang="zh-CN" altLang="en-US" dirty="0" smtClean="0"/>
              <a:t> </a:t>
            </a:r>
            <a:r>
              <a:rPr lang="en-US" altLang="zh-CN" dirty="0" smtClean="0"/>
              <a:t>of</a:t>
            </a:r>
            <a:r>
              <a:rPr lang="zh-CN" altLang="en-US" dirty="0" smtClean="0"/>
              <a:t> </a:t>
            </a:r>
            <a:r>
              <a:rPr lang="en-US" altLang="zh-CN" dirty="0" smtClean="0"/>
              <a:t>L3</a:t>
            </a:r>
            <a:r>
              <a:rPr lang="zh-CN" altLang="en-US" dirty="0" smtClean="0"/>
              <a:t> </a:t>
            </a:r>
            <a:r>
              <a:rPr lang="en-US" altLang="zh-CN" dirty="0" smtClean="0"/>
              <a:t>cache</a:t>
            </a:r>
            <a:r>
              <a:rPr lang="zh-CN" altLang="en-US" dirty="0" smtClean="0"/>
              <a:t> </a:t>
            </a:r>
            <a:r>
              <a:rPr lang="en-US" altLang="zh-CN" dirty="0" smtClean="0"/>
              <a:t>misses.</a:t>
            </a:r>
            <a:r>
              <a:rPr lang="zh-CN" altLang="en-US" dirty="0" smtClean="0"/>
              <a:t> </a:t>
            </a:r>
            <a:r>
              <a:rPr lang="en-US" altLang="zh-CN" dirty="0" smtClean="0"/>
              <a:t>Here</a:t>
            </a:r>
            <a:r>
              <a:rPr lang="zh-CN" altLang="en-US" dirty="0" smtClean="0"/>
              <a:t> </a:t>
            </a:r>
            <a:r>
              <a:rPr lang="en-US" altLang="zh-CN" dirty="0" smtClean="0"/>
              <a:t>we</a:t>
            </a:r>
            <a:r>
              <a:rPr lang="zh-CN" altLang="en-US" dirty="0" smtClean="0"/>
              <a:t> </a:t>
            </a:r>
            <a:r>
              <a:rPr lang="en-US" altLang="zh-CN" dirty="0" smtClean="0"/>
              <a:t>created</a:t>
            </a:r>
            <a:r>
              <a:rPr lang="zh-CN" altLang="en-US" dirty="0" smtClean="0"/>
              <a:t> </a:t>
            </a:r>
            <a:r>
              <a:rPr lang="en-US" altLang="zh-CN" dirty="0" smtClean="0"/>
              <a:t>a</a:t>
            </a:r>
            <a:r>
              <a:rPr lang="zh-CN" altLang="en-US" dirty="0" smtClean="0"/>
              <a:t> </a:t>
            </a:r>
            <a:r>
              <a:rPr lang="en-US" altLang="zh-CN" dirty="0" smtClean="0"/>
              <a:t>couple</a:t>
            </a:r>
            <a:r>
              <a:rPr lang="zh-CN" altLang="en-US" dirty="0" smtClean="0"/>
              <a:t> </a:t>
            </a:r>
            <a:r>
              <a:rPr lang="en-US" altLang="zh-CN" dirty="0" smtClean="0"/>
              <a:t>of</a:t>
            </a:r>
            <a:r>
              <a:rPr lang="zh-CN" altLang="en-US" dirty="0" smtClean="0"/>
              <a:t> </a:t>
            </a:r>
            <a:r>
              <a:rPr lang="en-US" altLang="zh-CN" dirty="0" smtClean="0"/>
              <a:t>synthetic</a:t>
            </a:r>
            <a:r>
              <a:rPr lang="zh-CN" altLang="en-US" dirty="0" smtClean="0"/>
              <a:t> </a:t>
            </a:r>
            <a:r>
              <a:rPr lang="en-US" altLang="zh-CN" dirty="0" smtClean="0"/>
              <a:t>benchmarks.</a:t>
            </a:r>
            <a:r>
              <a:rPr lang="zh-CN" altLang="en-US" dirty="0" smtClean="0"/>
              <a:t> </a:t>
            </a:r>
            <a:r>
              <a:rPr lang="en-US" altLang="zh-CN" dirty="0" smtClean="0"/>
              <a:t>H,</a:t>
            </a:r>
            <a:r>
              <a:rPr lang="zh-CN" altLang="en-US" dirty="0" smtClean="0"/>
              <a:t> </a:t>
            </a:r>
            <a:r>
              <a:rPr lang="en-US" altLang="zh-CN" dirty="0" smtClean="0"/>
              <a:t>represent</a:t>
            </a:r>
            <a:r>
              <a:rPr lang="zh-CN" altLang="en-US" dirty="0" smtClean="0"/>
              <a:t> </a:t>
            </a:r>
            <a:r>
              <a:rPr lang="en-US" altLang="zh-CN" dirty="0" smtClean="0"/>
              <a:t>high</a:t>
            </a:r>
            <a:r>
              <a:rPr lang="zh-CN" altLang="en-US" dirty="0" smtClean="0"/>
              <a:t> </a:t>
            </a:r>
            <a:r>
              <a:rPr lang="en-US" altLang="zh-CN" dirty="0" smtClean="0"/>
              <a:t>memory</a:t>
            </a:r>
            <a:r>
              <a:rPr lang="zh-CN" altLang="en-US" dirty="0" smtClean="0"/>
              <a:t> </a:t>
            </a:r>
            <a:r>
              <a:rPr lang="en-US" altLang="zh-CN" dirty="0" smtClean="0"/>
              <a:t>intensity,</a:t>
            </a:r>
            <a:r>
              <a:rPr lang="zh-CN" altLang="en-US" dirty="0" smtClean="0"/>
              <a:t> </a:t>
            </a:r>
            <a:r>
              <a:rPr lang="en-US" altLang="zh-CN" dirty="0" smtClean="0"/>
              <a:t>and</a:t>
            </a:r>
            <a:r>
              <a:rPr lang="zh-CN" altLang="en-US" dirty="0" smtClean="0"/>
              <a:t> </a:t>
            </a:r>
            <a:r>
              <a:rPr lang="en-US" altLang="zh-CN" dirty="0" smtClean="0"/>
              <a:t>has</a:t>
            </a:r>
            <a:r>
              <a:rPr lang="zh-CN" altLang="en-US" dirty="0" smtClean="0"/>
              <a:t> </a:t>
            </a:r>
            <a:r>
              <a:rPr lang="en-US" altLang="zh-CN" dirty="0" smtClean="0"/>
              <a:t>100</a:t>
            </a:r>
            <a:r>
              <a:rPr lang="zh-CN" altLang="en-US" dirty="0" smtClean="0"/>
              <a:t> </a:t>
            </a:r>
            <a:r>
              <a:rPr lang="en-US" altLang="zh-CN" dirty="0" smtClean="0"/>
              <a:t>L3</a:t>
            </a:r>
            <a:r>
              <a:rPr lang="zh-CN" altLang="en-US" dirty="0" smtClean="0"/>
              <a:t> </a:t>
            </a:r>
            <a:r>
              <a:rPr lang="en-US" altLang="zh-CN" dirty="0" smtClean="0"/>
              <a:t>cache</a:t>
            </a:r>
            <a:r>
              <a:rPr lang="zh-CN" altLang="en-US" dirty="0" smtClean="0"/>
              <a:t> </a:t>
            </a:r>
            <a:r>
              <a:rPr lang="en-US" altLang="zh-CN" dirty="0" smtClean="0"/>
              <a:t>misses</a:t>
            </a:r>
            <a:r>
              <a:rPr lang="zh-CN" altLang="en-US" dirty="0" smtClean="0"/>
              <a:t> </a:t>
            </a:r>
            <a:r>
              <a:rPr lang="en-US" altLang="zh-CN" dirty="0" smtClean="0"/>
              <a:t>per</a:t>
            </a:r>
            <a:r>
              <a:rPr lang="zh-CN" altLang="en-US" dirty="0" smtClean="0"/>
              <a:t> </a:t>
            </a:r>
            <a:r>
              <a:rPr lang="en-US" altLang="zh-CN" dirty="0" smtClean="0"/>
              <a:t>kilo</a:t>
            </a:r>
            <a:r>
              <a:rPr lang="zh-CN" altLang="en-US" dirty="0" smtClean="0"/>
              <a:t> </a:t>
            </a:r>
            <a:r>
              <a:rPr lang="en-US" altLang="zh-CN" dirty="0" smtClean="0"/>
              <a:t>instructions.</a:t>
            </a:r>
            <a:r>
              <a:rPr lang="zh-CN" altLang="en-US" dirty="0" smtClean="0"/>
              <a:t> </a:t>
            </a:r>
            <a:r>
              <a:rPr lang="en-US" altLang="zh-CN" dirty="0" smtClean="0"/>
              <a:t>L</a:t>
            </a:r>
            <a:r>
              <a:rPr lang="zh-CN" altLang="en-US" dirty="0" smtClean="0"/>
              <a:t>, </a:t>
            </a:r>
            <a:r>
              <a:rPr lang="en-US" altLang="zh-CN" dirty="0" smtClean="0"/>
              <a:t>represent</a:t>
            </a:r>
            <a:r>
              <a:rPr lang="zh-CN" altLang="en-US" dirty="0" smtClean="0"/>
              <a:t> </a:t>
            </a:r>
            <a:r>
              <a:rPr lang="en-US" altLang="zh-CN" dirty="0" smtClean="0"/>
              <a:t>low</a:t>
            </a:r>
            <a:r>
              <a:rPr lang="zh-CN" altLang="en-US" dirty="0" smtClean="0"/>
              <a:t> </a:t>
            </a:r>
            <a:r>
              <a:rPr lang="en-US" altLang="zh-CN" dirty="0" smtClean="0"/>
              <a:t>memory</a:t>
            </a:r>
            <a:r>
              <a:rPr lang="zh-CN" altLang="en-US" dirty="0" smtClean="0"/>
              <a:t> </a:t>
            </a:r>
            <a:r>
              <a:rPr lang="en-US" altLang="zh-CN" dirty="0" smtClean="0"/>
              <a:t>intensity,</a:t>
            </a:r>
            <a:r>
              <a:rPr lang="zh-CN" altLang="en-US" dirty="0" smtClean="0"/>
              <a:t> </a:t>
            </a:r>
            <a:r>
              <a:rPr lang="en-US" altLang="zh-CN" dirty="0" smtClean="0"/>
              <a:t>has</a:t>
            </a:r>
            <a:r>
              <a:rPr lang="zh-CN" altLang="en-US" dirty="0" smtClean="0"/>
              <a:t> </a:t>
            </a:r>
            <a:r>
              <a:rPr lang="en-US" altLang="zh-CN" dirty="0" smtClean="0"/>
              <a:t>near</a:t>
            </a:r>
            <a:r>
              <a:rPr lang="zh-CN" altLang="en-US" dirty="0" smtClean="0"/>
              <a:t> </a:t>
            </a:r>
            <a:r>
              <a:rPr lang="en-US" altLang="zh-CN" dirty="0" smtClean="0"/>
              <a:t>to</a:t>
            </a:r>
            <a:r>
              <a:rPr lang="zh-CN" altLang="en-US" dirty="0" smtClean="0"/>
              <a:t> </a:t>
            </a:r>
            <a:r>
              <a:rPr lang="en-US" altLang="zh-CN" dirty="0" smtClean="0"/>
              <a:t>0</a:t>
            </a:r>
            <a:r>
              <a:rPr lang="zh-CN" altLang="en-US" dirty="0" smtClean="0"/>
              <a:t> </a:t>
            </a:r>
            <a:r>
              <a:rPr lang="en-US" altLang="zh-CN" dirty="0" smtClean="0"/>
              <a:t>L</a:t>
            </a:r>
            <a:r>
              <a:rPr lang="zh-CN" altLang="en-US" dirty="0" smtClean="0"/>
              <a:t>3 </a:t>
            </a:r>
            <a:r>
              <a:rPr lang="en-US" altLang="zh-CN" dirty="0" smtClean="0"/>
              <a:t>cache</a:t>
            </a:r>
            <a:r>
              <a:rPr lang="zh-CN" altLang="en-US" dirty="0" smtClean="0"/>
              <a:t> </a:t>
            </a:r>
            <a:r>
              <a:rPr lang="en-US" altLang="zh-CN" dirty="0" smtClean="0"/>
              <a:t>misses.</a:t>
            </a:r>
            <a:r>
              <a:rPr lang="zh-CN" altLang="en-US" dirty="0" smtClean="0"/>
              <a:t> </a:t>
            </a:r>
            <a:r>
              <a:rPr lang="en-US" altLang="zh-CN" dirty="0" smtClean="0"/>
              <a:t>We</a:t>
            </a:r>
            <a:r>
              <a:rPr lang="zh-CN" altLang="en-US" dirty="0" smtClean="0"/>
              <a:t> </a:t>
            </a:r>
            <a:r>
              <a:rPr lang="en-US" altLang="zh-CN" dirty="0" smtClean="0"/>
              <a:t>ran</a:t>
            </a:r>
            <a:r>
              <a:rPr lang="zh-CN" altLang="en-US" dirty="0" smtClean="0"/>
              <a:t> </a:t>
            </a:r>
            <a:r>
              <a:rPr lang="en-US" altLang="zh-CN" dirty="0" smtClean="0"/>
              <a:t>two</a:t>
            </a:r>
            <a:r>
              <a:rPr lang="zh-CN" altLang="en-US" dirty="0" smtClean="0"/>
              <a:t> </a:t>
            </a:r>
            <a:r>
              <a:rPr lang="en-US" altLang="zh-CN" dirty="0" smtClean="0"/>
              <a:t>combinations,</a:t>
            </a:r>
            <a:r>
              <a:rPr lang="zh-CN" altLang="en-US" dirty="0" smtClean="0"/>
              <a:t> </a:t>
            </a:r>
            <a:r>
              <a:rPr lang="en-US" altLang="zh-CN" dirty="0" smtClean="0"/>
              <a:t>…</a:t>
            </a:r>
            <a:r>
              <a:rPr lang="zh-CN" altLang="en-US" dirty="0" smtClean="0"/>
              <a:t> </a:t>
            </a:r>
            <a:r>
              <a:rPr lang="en-US" altLang="zh-CN" dirty="0" smtClean="0"/>
              <a:t>,</a:t>
            </a:r>
            <a:r>
              <a:rPr lang="zh-CN" altLang="en-US" dirty="0" smtClean="0"/>
              <a:t> </a:t>
            </a:r>
            <a:r>
              <a:rPr lang="en-US" altLang="zh-CN" dirty="0" smtClean="0"/>
              <a:t>and</a:t>
            </a:r>
            <a:r>
              <a:rPr lang="zh-CN" altLang="en-US" dirty="0" smtClean="0"/>
              <a:t> </a:t>
            </a:r>
            <a:r>
              <a:rPr lang="en-US" altLang="zh-CN" dirty="0" smtClean="0"/>
              <a:t>measure</a:t>
            </a:r>
            <a:r>
              <a:rPr lang="zh-CN" altLang="en-US" dirty="0" smtClean="0"/>
              <a:t> </a:t>
            </a:r>
            <a:r>
              <a:rPr lang="en-US" altLang="zh-CN" dirty="0" smtClean="0"/>
              <a:t>the</a:t>
            </a:r>
            <a:r>
              <a:rPr lang="zh-CN" altLang="en-US" dirty="0" smtClean="0"/>
              <a:t> </a:t>
            </a:r>
            <a:r>
              <a:rPr lang="en-US" altLang="zh-CN" dirty="0" smtClean="0"/>
              <a:t>performance</a:t>
            </a:r>
            <a:r>
              <a:rPr lang="zh-CN" altLang="en-US" dirty="0" smtClean="0"/>
              <a:t> </a:t>
            </a:r>
            <a:r>
              <a:rPr lang="en-US" altLang="zh-CN" dirty="0" smtClean="0"/>
              <a:t>of</a:t>
            </a:r>
            <a:r>
              <a:rPr lang="zh-CN" altLang="en-US" dirty="0" smtClean="0"/>
              <a:t> </a:t>
            </a:r>
            <a:r>
              <a:rPr lang="en-US" altLang="zh-CN" dirty="0" smtClean="0"/>
              <a:t>the</a:t>
            </a:r>
            <a:r>
              <a:rPr lang="zh-CN" altLang="en-US" dirty="0" smtClean="0"/>
              <a:t> </a:t>
            </a:r>
            <a:r>
              <a:rPr lang="en-US" altLang="zh-CN" dirty="0" smtClean="0"/>
              <a:t>high</a:t>
            </a:r>
            <a:r>
              <a:rPr lang="zh-CN" altLang="en-US" dirty="0" smtClean="0"/>
              <a:t> </a:t>
            </a:r>
            <a:r>
              <a:rPr lang="en-US" altLang="zh-CN" dirty="0" smtClean="0"/>
              <a:t>benchmark.</a:t>
            </a:r>
            <a:r>
              <a:rPr lang="zh-CN" altLang="en-US" dirty="0" smtClean="0"/>
              <a:t> </a:t>
            </a:r>
            <a:r>
              <a:rPr lang="en-US" altLang="zh-CN" dirty="0" smtClean="0"/>
              <a:t>As</a:t>
            </a:r>
            <a:r>
              <a:rPr lang="zh-CN" altLang="en-US" dirty="0" smtClean="0"/>
              <a:t> </a:t>
            </a:r>
            <a:r>
              <a:rPr lang="en-US" altLang="zh-CN" dirty="0" smtClean="0"/>
              <a:t>the</a:t>
            </a:r>
            <a:r>
              <a:rPr lang="zh-CN" altLang="en-US" dirty="0" smtClean="0"/>
              <a:t> </a:t>
            </a:r>
            <a:r>
              <a:rPr lang="en-US" altLang="zh-CN" dirty="0" smtClean="0"/>
              <a:t>result</a:t>
            </a:r>
            <a:r>
              <a:rPr lang="zh-CN" altLang="en-US" dirty="0" smtClean="0"/>
              <a:t> </a:t>
            </a:r>
            <a:r>
              <a:rPr lang="en-US" altLang="zh-CN" dirty="0" smtClean="0"/>
              <a:t>shows,</a:t>
            </a:r>
            <a:r>
              <a:rPr lang="zh-CN" altLang="en-US" dirty="0" smtClean="0"/>
              <a:t> </a:t>
            </a:r>
            <a:r>
              <a:rPr lang="en-US" altLang="zh-CN" dirty="0" smtClean="0"/>
              <a:t>with</a:t>
            </a:r>
            <a:r>
              <a:rPr lang="zh-CN" altLang="en-US" dirty="0" smtClean="0"/>
              <a:t> </a:t>
            </a:r>
            <a:r>
              <a:rPr lang="en-US" altLang="zh-CN" dirty="0" smtClean="0"/>
              <a:t>only</a:t>
            </a:r>
            <a:r>
              <a:rPr lang="zh-CN" altLang="en-US" dirty="0" smtClean="0"/>
              <a:t> </a:t>
            </a:r>
            <a:r>
              <a:rPr lang="en-US" altLang="zh-CN" dirty="0" smtClean="0"/>
              <a:t>TP,</a:t>
            </a:r>
            <a:r>
              <a:rPr lang="zh-CN" altLang="en-US" dirty="0" smtClean="0"/>
              <a:t> </a:t>
            </a:r>
            <a:r>
              <a:rPr lang="en-US" altLang="zh-CN" dirty="0" smtClean="0"/>
              <a:t>the</a:t>
            </a:r>
            <a:r>
              <a:rPr lang="zh-CN" altLang="en-US" dirty="0" smtClean="0"/>
              <a:t> </a:t>
            </a:r>
            <a:r>
              <a:rPr lang="en-US" altLang="zh-CN" dirty="0" smtClean="0"/>
              <a:t>performance</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quite</a:t>
            </a:r>
            <a:r>
              <a:rPr lang="zh-CN" altLang="en-US" dirty="0" smtClean="0"/>
              <a:t> </a:t>
            </a:r>
            <a:r>
              <a:rPr lang="en-US" altLang="zh-CN" dirty="0" smtClean="0"/>
              <a:t>high.</a:t>
            </a:r>
            <a:r>
              <a:rPr lang="zh-CN" altLang="en-US" dirty="0" smtClean="0"/>
              <a:t> </a:t>
            </a:r>
            <a:r>
              <a:rPr lang="en-US" altLang="zh-CN" dirty="0" smtClean="0"/>
              <a:t>And</a:t>
            </a:r>
            <a:r>
              <a:rPr lang="zh-CN" altLang="en-US" dirty="0" smtClean="0"/>
              <a:t> </a:t>
            </a:r>
            <a:r>
              <a:rPr lang="en-US" altLang="zh-CN" dirty="0" smtClean="0"/>
              <a:t>this</a:t>
            </a:r>
            <a:r>
              <a:rPr lang="zh-CN" altLang="en-US" dirty="0" smtClean="0"/>
              <a:t> </a:t>
            </a:r>
            <a:r>
              <a:rPr lang="en-US" altLang="zh-CN" dirty="0" smtClean="0"/>
              <a:t>is</a:t>
            </a:r>
            <a:r>
              <a:rPr lang="zh-CN" altLang="en-US" dirty="0" smtClean="0"/>
              <a:t> </a:t>
            </a:r>
            <a:r>
              <a:rPr lang="en-US" altLang="zh-CN" dirty="0" smtClean="0"/>
              <a:t>where</a:t>
            </a:r>
            <a:r>
              <a:rPr lang="zh-CN" altLang="en-US" dirty="0" smtClean="0"/>
              <a:t> </a:t>
            </a:r>
            <a:r>
              <a:rPr lang="en-US" altLang="zh-CN" dirty="0" smtClean="0"/>
              <a:t>the</a:t>
            </a:r>
            <a:r>
              <a:rPr lang="zh-CN" altLang="en-US" dirty="0" smtClean="0"/>
              <a:t> </a:t>
            </a:r>
            <a:r>
              <a:rPr lang="en-US" altLang="zh-CN" dirty="0" smtClean="0"/>
              <a:t>optimizations</a:t>
            </a:r>
            <a:r>
              <a:rPr lang="zh-CN" altLang="en-US" dirty="0" smtClean="0"/>
              <a:t> </a:t>
            </a:r>
            <a:r>
              <a:rPr lang="en-US" altLang="zh-CN" dirty="0" smtClean="0"/>
              <a:t>can</a:t>
            </a:r>
            <a:r>
              <a:rPr lang="zh-CN" altLang="en-US" dirty="0" smtClean="0"/>
              <a:t> </a:t>
            </a:r>
            <a:r>
              <a:rPr lang="en-US" altLang="zh-CN" dirty="0" smtClean="0"/>
              <a:t>come</a:t>
            </a:r>
            <a:r>
              <a:rPr lang="zh-CN" altLang="en-US" dirty="0" smtClean="0"/>
              <a:t> </a:t>
            </a:r>
            <a:r>
              <a:rPr lang="en-US" altLang="zh-CN" dirty="0" smtClean="0"/>
              <a:t>into</a:t>
            </a:r>
            <a:r>
              <a:rPr lang="zh-CN" altLang="en-US" dirty="0" smtClean="0"/>
              <a:t> </a:t>
            </a:r>
            <a:r>
              <a:rPr lang="en-US" altLang="zh-CN" dirty="0" smtClean="0"/>
              <a:t>play.</a:t>
            </a:r>
            <a:r>
              <a:rPr lang="zh-CN" altLang="en-US" dirty="0" smtClean="0"/>
              <a:t> </a:t>
            </a:r>
            <a:r>
              <a:rPr lang="en-US" altLang="zh-CN" dirty="0" smtClean="0"/>
              <a:t>…</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22</a:t>
            </a:fld>
            <a:endParaRPr lang="en-US" altLang="zh-CN"/>
          </a:p>
        </p:txBody>
      </p:sp>
    </p:spTree>
    <p:extLst>
      <p:ext uri="{BB962C8B-B14F-4D97-AF65-F5344CB8AC3E}">
        <p14:creationId xmlns:p14="http://schemas.microsoft.com/office/powerpoint/2010/main" val="35728677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zh-CN" altLang="en-US" dirty="0" smtClean="0"/>
              <a:t> </a:t>
            </a:r>
            <a:r>
              <a:rPr lang="en-US" altLang="zh-CN" dirty="0" smtClean="0"/>
              <a:t>hardware</a:t>
            </a:r>
            <a:r>
              <a:rPr lang="zh-CN" altLang="en-US" dirty="0" smtClean="0"/>
              <a:t> </a:t>
            </a:r>
            <a:r>
              <a:rPr lang="en-US" altLang="zh-CN" dirty="0" smtClean="0"/>
              <a:t>modification</a:t>
            </a:r>
            <a:r>
              <a:rPr lang="zh-CN" altLang="en-US" dirty="0" smtClean="0"/>
              <a:t> </a:t>
            </a:r>
            <a:r>
              <a:rPr lang="en-US" altLang="zh-CN" dirty="0" smtClean="0"/>
              <a:t>for</a:t>
            </a:r>
            <a:r>
              <a:rPr lang="zh-CN" altLang="en-US" dirty="0" smtClean="0"/>
              <a:t> </a:t>
            </a:r>
            <a:r>
              <a:rPr lang="en-US" altLang="zh-CN" dirty="0" smtClean="0"/>
              <a:t>our</a:t>
            </a:r>
            <a:r>
              <a:rPr lang="zh-CN" altLang="en-US" dirty="0" smtClean="0"/>
              <a:t> </a:t>
            </a:r>
            <a:r>
              <a:rPr lang="en-US" altLang="zh-CN" dirty="0" smtClean="0"/>
              <a:t>protection</a:t>
            </a:r>
            <a:r>
              <a:rPr lang="zh-CN" altLang="en-US" dirty="0" smtClean="0"/>
              <a:t> </a:t>
            </a:r>
            <a:r>
              <a:rPr lang="en-US" altLang="zh-CN" dirty="0" smtClean="0"/>
              <a:t>mechanism</a:t>
            </a:r>
            <a:r>
              <a:rPr lang="zh-CN" altLang="en-US" dirty="0" smtClean="0"/>
              <a:t> </a:t>
            </a:r>
            <a:r>
              <a:rPr lang="en-US" altLang="zh-CN" dirty="0" smtClean="0"/>
              <a:t>is</a:t>
            </a:r>
            <a:r>
              <a:rPr lang="zh-CN" altLang="en-US" dirty="0" smtClean="0"/>
              <a:t> </a:t>
            </a:r>
            <a:r>
              <a:rPr lang="en-US" altLang="zh-CN" dirty="0" smtClean="0"/>
              <a:t>quite</a:t>
            </a:r>
            <a:r>
              <a:rPr lang="zh-CN" altLang="en-US" dirty="0" smtClean="0"/>
              <a:t> </a:t>
            </a:r>
            <a:r>
              <a:rPr lang="en-US" altLang="zh-CN" dirty="0" smtClean="0"/>
              <a:t>easy</a:t>
            </a:r>
            <a:r>
              <a:rPr lang="zh-CN" altLang="en-US" dirty="0" smtClean="0"/>
              <a:t> </a:t>
            </a:r>
            <a:r>
              <a:rPr lang="en-US" altLang="zh-CN" dirty="0" smtClean="0"/>
              <a:t>to</a:t>
            </a:r>
            <a:r>
              <a:rPr lang="zh-CN" altLang="en-US" dirty="0" smtClean="0"/>
              <a:t> </a:t>
            </a:r>
            <a:r>
              <a:rPr lang="en-US" altLang="zh-CN" dirty="0" smtClean="0"/>
              <a:t>implement.</a:t>
            </a:r>
            <a:r>
              <a:rPr lang="zh-CN" altLang="en-US" dirty="0" smtClean="0"/>
              <a:t> </a:t>
            </a:r>
            <a:r>
              <a:rPr lang="en-US" altLang="zh-CN" dirty="0" smtClean="0"/>
              <a:t>…</a:t>
            </a:r>
            <a:r>
              <a:rPr lang="zh-CN" altLang="en-US" dirty="0" smtClean="0"/>
              <a:t> </a:t>
            </a:r>
            <a:r>
              <a:rPr lang="en-US" altLang="zh-CN" dirty="0" smtClean="0"/>
              <a:t>It</a:t>
            </a:r>
            <a:r>
              <a:rPr lang="zh-CN" altLang="en-US" dirty="0" smtClean="0"/>
              <a:t> </a:t>
            </a:r>
            <a:r>
              <a:rPr lang="en-US" altLang="zh-CN" dirty="0" smtClean="0"/>
              <a:t>does</a:t>
            </a:r>
            <a:r>
              <a:rPr lang="zh-CN" altLang="en-US" dirty="0" smtClean="0"/>
              <a:t> </a:t>
            </a:r>
            <a:r>
              <a:rPr lang="en-US" altLang="zh-CN" dirty="0" smtClean="0"/>
              <a:t>not</a:t>
            </a:r>
            <a:r>
              <a:rPr lang="zh-CN" altLang="en-US" dirty="0" smtClean="0"/>
              <a:t> </a:t>
            </a:r>
            <a:r>
              <a:rPr lang="en-US" altLang="zh-CN" dirty="0" smtClean="0"/>
              <a:t>adds</a:t>
            </a:r>
            <a:r>
              <a:rPr lang="zh-CN" altLang="en-US" dirty="0" smtClean="0"/>
              <a:t> </a:t>
            </a:r>
            <a:r>
              <a:rPr lang="en-US" altLang="zh-CN" dirty="0" smtClean="0"/>
              <a:t>significant</a:t>
            </a:r>
            <a:r>
              <a:rPr lang="zh-CN" altLang="en-US" dirty="0" smtClean="0"/>
              <a:t> </a:t>
            </a:r>
            <a:r>
              <a:rPr lang="en-US" altLang="zh-CN" dirty="0" smtClean="0"/>
              <a:t>hardware</a:t>
            </a:r>
            <a:r>
              <a:rPr lang="zh-CN" altLang="en-US" dirty="0" smtClean="0"/>
              <a:t> </a:t>
            </a:r>
            <a:r>
              <a:rPr lang="en-US" altLang="zh-CN" dirty="0" smtClean="0"/>
              <a:t>overhead.</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26</a:t>
            </a:fld>
            <a:endParaRPr lang="en-US" altLang="zh-CN"/>
          </a:p>
        </p:txBody>
      </p:sp>
    </p:spTree>
    <p:extLst>
      <p:ext uri="{BB962C8B-B14F-4D97-AF65-F5344CB8AC3E}">
        <p14:creationId xmlns:p14="http://schemas.microsoft.com/office/powerpoint/2010/main" val="825738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build a system with strong security guarantee, we need to enforce information</a:t>
            </a:r>
            <a:r>
              <a:rPr lang="en-US" baseline="0" dirty="0" smtClean="0"/>
              <a:t> flow security. The meaning of information flow security is two-fold. </a:t>
            </a:r>
          </a:p>
          <a:p>
            <a:r>
              <a:rPr lang="en-US" baseline="0" dirty="0" smtClean="0"/>
              <a:t>Firstly it covers confidentiality, which says sensitive information is not allowed to flow to non-sensitive information, or public information. This property becomes more and more important with the rising of new computing platforms such as cloud computing, mobile devices. People’s </a:t>
            </a:r>
            <a:r>
              <a:rPr lang="en-US" baseline="0" dirty="0" err="1" smtClean="0"/>
              <a:t>prvacy</a:t>
            </a:r>
            <a:r>
              <a:rPr lang="en-US" baseline="0" dirty="0" smtClean="0"/>
              <a:t>… Company and its competitors …</a:t>
            </a:r>
          </a:p>
          <a:p>
            <a:r>
              <a:rPr lang="en-US" baseline="0" dirty="0" smtClean="0"/>
              <a:t>The second aspect of information flow security is about integrity, which means untrusted information is not allowed to affect trusted information. This is particularly important in high assurance systems such as the control system for an airplane … Bank system…</a:t>
            </a:r>
          </a:p>
          <a:p>
            <a:r>
              <a:rPr lang="en-US" baseline="0" dirty="0" smtClean="0"/>
              <a:t>Despite of these goals we want to achieve, there are many attacks in real life that try to break the information security. For example, …</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28</a:t>
            </a:fld>
            <a:endParaRPr lang="en-US" altLang="zh-CN"/>
          </a:p>
        </p:txBody>
      </p:sp>
    </p:spTree>
    <p:extLst>
      <p:ext uri="{BB962C8B-B14F-4D97-AF65-F5344CB8AC3E}">
        <p14:creationId xmlns:p14="http://schemas.microsoft.com/office/powerpoint/2010/main" val="3906944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Timing channel attacks are among the most subtle attacks to analyze</a:t>
            </a:r>
            <a:r>
              <a:rPr lang="en-US" baseline="0" dirty="0" smtClean="0"/>
              <a:t> and deal with. Before introducing timing channel attacks, let me define what</a:t>
            </a:r>
            <a:r>
              <a:rPr lang="zh-CN" altLang="en-US" baseline="0" dirty="0" smtClean="0"/>
              <a:t> </a:t>
            </a:r>
            <a:r>
              <a:rPr lang="en-US" altLang="zh-CN" baseline="0" dirty="0" smtClean="0"/>
              <a:t>we</a:t>
            </a:r>
            <a:r>
              <a:rPr lang="zh-CN" altLang="en-US" baseline="0" dirty="0" smtClean="0"/>
              <a:t> </a:t>
            </a:r>
            <a:r>
              <a:rPr lang="en-US" altLang="zh-CN" baseline="0" dirty="0" smtClean="0"/>
              <a:t>want</a:t>
            </a:r>
            <a:r>
              <a:rPr lang="zh-CN" altLang="en-US" baseline="0" dirty="0" smtClean="0"/>
              <a:t> </a:t>
            </a:r>
            <a:r>
              <a:rPr lang="en-US" altLang="zh-CN" baseline="0" dirty="0" smtClean="0"/>
              <a:t>to</a:t>
            </a:r>
            <a:r>
              <a:rPr lang="zh-CN" altLang="en-US" baseline="0" dirty="0" smtClean="0"/>
              <a:t> </a:t>
            </a:r>
            <a:r>
              <a:rPr lang="en-US" altLang="zh-CN" baseline="0" dirty="0" smtClean="0"/>
              <a:t>protect</a:t>
            </a:r>
            <a:r>
              <a:rPr lang="zh-CN" altLang="en-US" baseline="0" dirty="0" smtClean="0"/>
              <a:t> </a:t>
            </a:r>
            <a:r>
              <a:rPr lang="en-US" altLang="zh-CN" baseline="0" dirty="0" smtClean="0"/>
              <a:t>here,</a:t>
            </a:r>
            <a:r>
              <a:rPr lang="zh-CN" altLang="en-US" baseline="0" dirty="0" smtClean="0"/>
              <a:t> </a:t>
            </a:r>
            <a:r>
              <a:rPr lang="en-US" altLang="zh-CN" baseline="0" dirty="0" smtClean="0"/>
              <a:t>the</a:t>
            </a:r>
            <a:r>
              <a:rPr lang="zh-CN" altLang="en-US" baseline="0" dirty="0" smtClean="0"/>
              <a:t> </a:t>
            </a:r>
            <a:r>
              <a:rPr lang="en-US" altLang="zh-CN" baseline="0" dirty="0" smtClean="0"/>
              <a:t>security</a:t>
            </a:r>
            <a:r>
              <a:rPr lang="zh-CN" altLang="en-US" baseline="0" dirty="0" smtClean="0"/>
              <a:t> </a:t>
            </a:r>
            <a:r>
              <a:rPr lang="en-US" altLang="zh-CN" baseline="0" dirty="0" smtClean="0"/>
              <a:t>domain.</a:t>
            </a:r>
            <a:r>
              <a:rPr lang="en-US" baseline="0" dirty="0" smtClean="0"/>
              <a:t> A security domain is a set of processes, virtual machines or threads that trust each other</a:t>
            </a:r>
            <a:r>
              <a:rPr lang="zh-CN" altLang="en-US" baseline="0" dirty="0" smtClean="0"/>
              <a:t> </a:t>
            </a:r>
            <a:r>
              <a:rPr lang="en-US" altLang="zh-CN" baseline="0" dirty="0" smtClean="0"/>
              <a:t>within</a:t>
            </a:r>
            <a:r>
              <a:rPr lang="zh-CN" altLang="en-US" baseline="0" dirty="0" smtClean="0"/>
              <a:t> </a:t>
            </a:r>
            <a:r>
              <a:rPr lang="en-US" altLang="zh-CN" baseline="0" dirty="0" smtClean="0"/>
              <a:t>the</a:t>
            </a:r>
            <a:r>
              <a:rPr lang="zh-CN" altLang="en-US" baseline="0" dirty="0" smtClean="0"/>
              <a:t> </a:t>
            </a:r>
            <a:r>
              <a:rPr lang="en-US" altLang="zh-CN" baseline="0" dirty="0" smtClean="0"/>
              <a:t>domain</a:t>
            </a:r>
            <a:r>
              <a:rPr lang="en-US" baseline="0" dirty="0" smtClean="0"/>
              <a:t>. Different security domains do not trust each other and we</a:t>
            </a:r>
            <a:r>
              <a:rPr lang="zh-CN" altLang="en-US" baseline="0" dirty="0" smtClean="0"/>
              <a:t> </a:t>
            </a:r>
            <a:r>
              <a:rPr lang="en-US" altLang="zh-CN" baseline="0" dirty="0" smtClean="0"/>
              <a:t>need</a:t>
            </a:r>
            <a:r>
              <a:rPr lang="zh-CN" altLang="en-US" baseline="0" dirty="0" smtClean="0"/>
              <a:t> </a:t>
            </a:r>
            <a:r>
              <a:rPr lang="en-US" altLang="zh-CN" baseline="0" dirty="0" smtClean="0"/>
              <a:t>to</a:t>
            </a:r>
            <a:r>
              <a:rPr lang="zh-CN" altLang="en-US" baseline="0" dirty="0" smtClean="0"/>
              <a:t> </a:t>
            </a:r>
            <a:r>
              <a:rPr lang="en-US" altLang="zh-CN" baseline="0" dirty="0" smtClean="0"/>
              <a:t>guarantee</a:t>
            </a:r>
            <a:r>
              <a:rPr lang="zh-CN" altLang="en-US" baseline="0" dirty="0" smtClean="0"/>
              <a:t> </a:t>
            </a:r>
            <a:r>
              <a:rPr lang="en-US" baseline="0" dirty="0" smtClean="0"/>
              <a:t>no information flow between different security domains. </a:t>
            </a:r>
          </a:p>
          <a:p>
            <a:endParaRPr lang="en-US" baseline="0" dirty="0" smtClean="0"/>
          </a:p>
          <a:p>
            <a:r>
              <a:rPr lang="en-US" baseline="0" dirty="0" smtClean="0"/>
              <a:t>So, what is a timing channel?</a:t>
            </a:r>
            <a:r>
              <a:rPr lang="zh-CN" altLang="en-US" baseline="0" dirty="0" smtClean="0"/>
              <a:t> </a:t>
            </a:r>
            <a:r>
              <a:rPr lang="en-US" altLang="zh-CN" baseline="0" dirty="0" smtClean="0"/>
              <a:t>As</a:t>
            </a:r>
            <a:r>
              <a:rPr lang="zh-CN" altLang="en-US" baseline="0" dirty="0" smtClean="0"/>
              <a:t> </a:t>
            </a:r>
            <a:r>
              <a:rPr lang="en-US" altLang="zh-CN" baseline="0" dirty="0" smtClean="0"/>
              <a:t>the</a:t>
            </a:r>
            <a:r>
              <a:rPr lang="zh-CN" altLang="en-US" baseline="0" dirty="0" smtClean="0"/>
              <a:t> </a:t>
            </a:r>
            <a:r>
              <a:rPr lang="en-US" altLang="zh-CN" baseline="0" dirty="0" smtClean="0"/>
              <a:t>name</a:t>
            </a:r>
            <a:r>
              <a:rPr lang="zh-CN" altLang="en-US" baseline="0" dirty="0" smtClean="0"/>
              <a:t> </a:t>
            </a:r>
            <a:r>
              <a:rPr lang="en-US" altLang="zh-CN" baseline="0" dirty="0" smtClean="0"/>
              <a:t>suggests,</a:t>
            </a:r>
            <a:r>
              <a:rPr lang="zh-CN" altLang="en-US" baseline="0" dirty="0" smtClean="0"/>
              <a:t> </a:t>
            </a:r>
            <a:r>
              <a:rPr lang="en-US" altLang="zh-CN" baseline="0" dirty="0" smtClean="0"/>
              <a:t>a</a:t>
            </a:r>
            <a:r>
              <a:rPr lang="zh-CN" altLang="en-US" baseline="0" dirty="0" smtClean="0"/>
              <a:t> </a:t>
            </a:r>
            <a:r>
              <a:rPr lang="en-US" altLang="zh-CN" baseline="0" dirty="0" smtClean="0"/>
              <a:t>timing</a:t>
            </a:r>
            <a:r>
              <a:rPr lang="zh-CN" altLang="en-US" baseline="0" dirty="0" smtClean="0"/>
              <a:t> </a:t>
            </a:r>
            <a:r>
              <a:rPr lang="en-US" altLang="zh-CN" baseline="0" dirty="0" smtClean="0"/>
              <a:t>channel</a:t>
            </a:r>
            <a:r>
              <a:rPr lang="zh-CN" altLang="en-US" baseline="0" dirty="0" smtClean="0"/>
              <a:t> </a:t>
            </a:r>
            <a:r>
              <a:rPr lang="en-US" altLang="zh-CN" baseline="0" dirty="0" smtClean="0"/>
              <a:t>is</a:t>
            </a:r>
            <a:r>
              <a:rPr lang="zh-CN" altLang="en-US" baseline="0" dirty="0" smtClean="0"/>
              <a:t> </a:t>
            </a:r>
            <a:r>
              <a:rPr lang="en-US" altLang="zh-CN" baseline="0" dirty="0" smtClean="0"/>
              <a:t>a</a:t>
            </a:r>
            <a:r>
              <a:rPr lang="zh-CN" altLang="en-US" baseline="0" dirty="0" smtClean="0"/>
              <a:t> </a:t>
            </a:r>
            <a:r>
              <a:rPr lang="en-US" altLang="zh-CN" baseline="0" dirty="0" smtClean="0"/>
              <a:t>channel</a:t>
            </a:r>
            <a:r>
              <a:rPr lang="zh-CN" altLang="en-US" baseline="0" dirty="0" smtClean="0"/>
              <a:t> </a:t>
            </a:r>
            <a:r>
              <a:rPr lang="en-US" altLang="zh-CN" baseline="0" dirty="0" smtClean="0"/>
              <a:t>that</a:t>
            </a:r>
            <a:r>
              <a:rPr lang="zh-CN" altLang="en-US" baseline="0" dirty="0" smtClean="0"/>
              <a:t> </a:t>
            </a:r>
            <a:r>
              <a:rPr lang="en-US" altLang="zh-CN" baseline="0" dirty="0" smtClean="0"/>
              <a:t>leaks</a:t>
            </a:r>
            <a:r>
              <a:rPr lang="zh-CN" altLang="en-US" baseline="0" dirty="0" smtClean="0"/>
              <a:t> </a:t>
            </a:r>
            <a:r>
              <a:rPr lang="en-US" altLang="zh-CN" baseline="0" dirty="0" smtClean="0"/>
              <a:t>information</a:t>
            </a:r>
            <a:r>
              <a:rPr lang="zh-CN" altLang="en-US" baseline="0" dirty="0" smtClean="0"/>
              <a:t> </a:t>
            </a:r>
            <a:r>
              <a:rPr lang="en-US" altLang="zh-CN" baseline="0" dirty="0" smtClean="0"/>
              <a:t>through</a:t>
            </a:r>
            <a:r>
              <a:rPr lang="zh-CN" altLang="en-US" baseline="0" dirty="0" smtClean="0"/>
              <a:t> </a:t>
            </a:r>
            <a:r>
              <a:rPr lang="en-US" altLang="zh-CN" baseline="0" dirty="0" smtClean="0"/>
              <a:t>timing.</a:t>
            </a:r>
            <a:r>
              <a:rPr lang="zh-CN" altLang="en-US" baseline="0" dirty="0" smtClean="0"/>
              <a:t> </a:t>
            </a:r>
            <a:r>
              <a:rPr lang="en-US" altLang="zh-CN" baseline="0" dirty="0" smtClean="0"/>
              <a:t>The</a:t>
            </a:r>
            <a:r>
              <a:rPr lang="zh-CN" altLang="en-US" baseline="0" dirty="0" smtClean="0"/>
              <a:t> </a:t>
            </a:r>
            <a:r>
              <a:rPr lang="en-US" altLang="zh-CN" baseline="0" dirty="0" smtClean="0"/>
              <a:t>timing</a:t>
            </a:r>
            <a:r>
              <a:rPr lang="zh-CN" altLang="en-US" baseline="0" dirty="0" smtClean="0"/>
              <a:t> </a:t>
            </a:r>
            <a:r>
              <a:rPr lang="en-US" altLang="zh-CN" baseline="0" dirty="0" smtClean="0"/>
              <a:t>can</a:t>
            </a:r>
            <a:r>
              <a:rPr lang="zh-CN" altLang="en-US" baseline="0" dirty="0" smtClean="0"/>
              <a:t> </a:t>
            </a:r>
            <a:r>
              <a:rPr lang="en-US" altLang="zh-CN" baseline="0" dirty="0" smtClean="0"/>
              <a:t>be, for example, the</a:t>
            </a:r>
            <a:r>
              <a:rPr lang="zh-CN" altLang="en-US" baseline="0" dirty="0" smtClean="0"/>
              <a:t> </a:t>
            </a:r>
            <a:r>
              <a:rPr lang="en-US" altLang="zh-CN" baseline="0" dirty="0" smtClean="0"/>
              <a:t>cache</a:t>
            </a:r>
            <a:r>
              <a:rPr lang="zh-CN" altLang="en-US" baseline="0" dirty="0" smtClean="0"/>
              <a:t> </a:t>
            </a:r>
            <a:r>
              <a:rPr lang="en-US" altLang="zh-CN" baseline="0" dirty="0" smtClean="0"/>
              <a:t>access</a:t>
            </a:r>
            <a:r>
              <a:rPr lang="zh-CN" altLang="en-US" baseline="0" dirty="0" smtClean="0"/>
              <a:t> </a:t>
            </a:r>
            <a:r>
              <a:rPr lang="en-US" altLang="zh-CN" baseline="0" dirty="0" smtClean="0"/>
              <a:t>time</a:t>
            </a:r>
            <a:r>
              <a:rPr lang="zh-CN" altLang="en-US" baseline="0" dirty="0" smtClean="0"/>
              <a:t> </a:t>
            </a:r>
            <a:r>
              <a:rPr lang="en-US" altLang="zh-CN" baseline="0" dirty="0" smtClean="0"/>
              <a:t>or</a:t>
            </a:r>
            <a:r>
              <a:rPr lang="zh-CN" altLang="en-US" baseline="0" dirty="0" smtClean="0"/>
              <a:t> </a:t>
            </a:r>
            <a:r>
              <a:rPr lang="en-US" altLang="zh-CN" baseline="0" dirty="0" smtClean="0"/>
              <a:t>the</a:t>
            </a:r>
            <a:r>
              <a:rPr lang="zh-CN" altLang="en-US" baseline="0" dirty="0" smtClean="0"/>
              <a:t> </a:t>
            </a:r>
            <a:r>
              <a:rPr lang="en-US" altLang="zh-CN" baseline="0" dirty="0" smtClean="0"/>
              <a:t>program</a:t>
            </a:r>
            <a:r>
              <a:rPr lang="zh-CN" altLang="en-US" baseline="0" dirty="0" smtClean="0"/>
              <a:t> </a:t>
            </a:r>
            <a:r>
              <a:rPr lang="en-US" altLang="zh-CN" baseline="0" dirty="0" smtClean="0"/>
              <a:t>execution</a:t>
            </a:r>
            <a:r>
              <a:rPr lang="zh-CN" altLang="en-US" baseline="0" dirty="0" smtClean="0"/>
              <a:t> </a:t>
            </a:r>
            <a:r>
              <a:rPr lang="en-US" altLang="zh-CN" baseline="0" dirty="0" smtClean="0"/>
              <a:t>time.</a:t>
            </a:r>
            <a:r>
              <a:rPr lang="zh-CN" altLang="en-US" baseline="0" dirty="0" smtClean="0"/>
              <a:t> </a:t>
            </a:r>
            <a:r>
              <a:rPr lang="en-US" altLang="zh-CN" baseline="0" dirty="0" smtClean="0"/>
              <a:t>Timing</a:t>
            </a:r>
            <a:r>
              <a:rPr lang="zh-CN" altLang="en-US" baseline="0" dirty="0" smtClean="0"/>
              <a:t> </a:t>
            </a:r>
            <a:r>
              <a:rPr lang="en-US" altLang="zh-CN" baseline="0" dirty="0" smtClean="0"/>
              <a:t>channels</a:t>
            </a:r>
            <a:r>
              <a:rPr lang="zh-CN" altLang="en-US" baseline="0" dirty="0" smtClean="0"/>
              <a:t> </a:t>
            </a:r>
            <a:r>
              <a:rPr lang="en-US" altLang="zh-CN" baseline="0" dirty="0" smtClean="0"/>
              <a:t>are</a:t>
            </a:r>
            <a:r>
              <a:rPr lang="zh-CN" altLang="en-US" baseline="0" dirty="0" smtClean="0"/>
              <a:t> </a:t>
            </a:r>
            <a:r>
              <a:rPr lang="en-US" altLang="zh-CN" baseline="0" dirty="0" smtClean="0"/>
              <a:t>usually</a:t>
            </a:r>
            <a:r>
              <a:rPr lang="zh-CN" altLang="en-US" baseline="0" dirty="0" smtClean="0"/>
              <a:t> </a:t>
            </a:r>
            <a:r>
              <a:rPr lang="en-US" altLang="zh-CN" baseline="0" dirty="0" smtClean="0"/>
              <a:t>caused</a:t>
            </a:r>
            <a:r>
              <a:rPr lang="zh-CN" altLang="en-US" baseline="0" dirty="0" smtClean="0"/>
              <a:t> </a:t>
            </a:r>
            <a:r>
              <a:rPr lang="en-US" altLang="zh-CN" baseline="0" dirty="0" smtClean="0"/>
              <a:t>by</a:t>
            </a:r>
            <a:r>
              <a:rPr lang="zh-CN" altLang="en-US" baseline="0" dirty="0" smtClean="0"/>
              <a:t> </a:t>
            </a:r>
            <a:r>
              <a:rPr lang="en-US" altLang="zh-CN" baseline="0" dirty="0" smtClean="0"/>
              <a:t>interference</a:t>
            </a:r>
            <a:r>
              <a:rPr lang="zh-CN" altLang="en-US" baseline="0" dirty="0" smtClean="0"/>
              <a:t> </a:t>
            </a:r>
            <a:r>
              <a:rPr lang="en-US" altLang="zh-CN" baseline="0" dirty="0" smtClean="0"/>
              <a:t>in</a:t>
            </a:r>
            <a:r>
              <a:rPr lang="zh-CN" altLang="en-US" baseline="0" dirty="0" smtClean="0"/>
              <a:t> </a:t>
            </a:r>
            <a:r>
              <a:rPr lang="en-US" altLang="zh-CN" baseline="0" dirty="0" smtClean="0"/>
              <a:t>shared</a:t>
            </a:r>
            <a:r>
              <a:rPr lang="zh-CN" altLang="en-US" baseline="0" dirty="0" smtClean="0"/>
              <a:t> </a:t>
            </a:r>
            <a:r>
              <a:rPr lang="en-US" altLang="zh-CN" baseline="0" dirty="0" smtClean="0"/>
              <a:t>resources.</a:t>
            </a:r>
            <a:r>
              <a:rPr lang="zh-CN" altLang="en-US" baseline="0" dirty="0" smtClean="0"/>
              <a:t> </a:t>
            </a:r>
            <a:r>
              <a:rPr lang="en-US" altLang="zh-CN" baseline="0" dirty="0" smtClean="0"/>
              <a:t>As</a:t>
            </a:r>
            <a:r>
              <a:rPr lang="zh-CN" altLang="en-US" baseline="0" dirty="0" smtClean="0"/>
              <a:t> </a:t>
            </a:r>
            <a:r>
              <a:rPr lang="en-US" altLang="zh-CN" baseline="0" dirty="0" smtClean="0"/>
              <a:t>you</a:t>
            </a:r>
            <a:r>
              <a:rPr lang="zh-CN" altLang="en-US" baseline="0" dirty="0" smtClean="0"/>
              <a:t> </a:t>
            </a:r>
            <a:r>
              <a:rPr lang="en-US" altLang="zh-CN" baseline="0" dirty="0" smtClean="0"/>
              <a:t>can</a:t>
            </a:r>
            <a:r>
              <a:rPr lang="zh-CN" altLang="en-US" baseline="0" dirty="0" smtClean="0"/>
              <a:t> </a:t>
            </a:r>
            <a:r>
              <a:rPr lang="en-US" altLang="zh-CN" baseline="0" dirty="0" smtClean="0"/>
              <a:t>imagine,</a:t>
            </a:r>
            <a:r>
              <a:rPr lang="zh-CN" altLang="en-US" baseline="0" dirty="0" smtClean="0"/>
              <a:t> </a:t>
            </a:r>
            <a:r>
              <a:rPr lang="en-US" altLang="zh-CN" baseline="0" dirty="0" smtClean="0"/>
              <a:t>if</a:t>
            </a:r>
            <a:r>
              <a:rPr lang="zh-CN" altLang="en-US" baseline="0" dirty="0" smtClean="0"/>
              <a:t> </a:t>
            </a:r>
            <a:r>
              <a:rPr lang="en-US" altLang="zh-CN" baseline="0" dirty="0" smtClean="0"/>
              <a:t>many</a:t>
            </a:r>
            <a:r>
              <a:rPr lang="zh-CN" altLang="en-US" baseline="0" dirty="0" smtClean="0"/>
              <a:t> </a:t>
            </a:r>
            <a:r>
              <a:rPr lang="en-US" altLang="zh-CN" baseline="0" dirty="0" smtClean="0"/>
              <a:t>security</a:t>
            </a:r>
            <a:r>
              <a:rPr lang="zh-CN" altLang="en-US" baseline="0" dirty="0" smtClean="0"/>
              <a:t> </a:t>
            </a:r>
            <a:r>
              <a:rPr lang="en-US" altLang="zh-CN" baseline="0" dirty="0" smtClean="0"/>
              <a:t>domains</a:t>
            </a:r>
            <a:r>
              <a:rPr lang="zh-CN" altLang="en-US" baseline="0" dirty="0" smtClean="0"/>
              <a:t> </a:t>
            </a:r>
            <a:r>
              <a:rPr lang="en-US" altLang="zh-CN" baseline="0" dirty="0" smtClean="0"/>
              <a:t>are</a:t>
            </a:r>
            <a:r>
              <a:rPr lang="zh-CN" altLang="en-US" baseline="0" dirty="0" smtClean="0"/>
              <a:t> </a:t>
            </a:r>
            <a:r>
              <a:rPr lang="en-US" altLang="zh-CN" baseline="0" dirty="0" smtClean="0"/>
              <a:t>running</a:t>
            </a:r>
            <a:r>
              <a:rPr lang="zh-CN" altLang="en-US" baseline="0" dirty="0" smtClean="0"/>
              <a:t> </a:t>
            </a:r>
            <a:r>
              <a:rPr lang="en-US" altLang="zh-CN" baseline="0" dirty="0" smtClean="0"/>
              <a:t>concurrently</a:t>
            </a:r>
            <a:r>
              <a:rPr lang="zh-CN" altLang="en-US" baseline="0" dirty="0" smtClean="0"/>
              <a:t> </a:t>
            </a:r>
            <a:r>
              <a:rPr lang="en-US" altLang="zh-CN" baseline="0" dirty="0" smtClean="0"/>
              <a:t>sharing</a:t>
            </a:r>
            <a:r>
              <a:rPr lang="zh-CN" altLang="en-US" baseline="0" dirty="0" smtClean="0"/>
              <a:t> </a:t>
            </a:r>
            <a:r>
              <a:rPr lang="en-US" altLang="zh-CN" baseline="0" dirty="0" smtClean="0"/>
              <a:t>a</a:t>
            </a:r>
            <a:r>
              <a:rPr lang="zh-CN" altLang="en-US" baseline="0" dirty="0" smtClean="0"/>
              <a:t> </a:t>
            </a:r>
            <a:r>
              <a:rPr lang="en-US" altLang="zh-CN" baseline="0" dirty="0" smtClean="0"/>
              <a:t>hardware</a:t>
            </a:r>
            <a:r>
              <a:rPr lang="zh-CN" altLang="en-US" baseline="0" dirty="0" smtClean="0"/>
              <a:t> </a:t>
            </a:r>
            <a:r>
              <a:rPr lang="en-US" altLang="zh-CN" baseline="0" dirty="0" smtClean="0"/>
              <a:t>resource,</a:t>
            </a:r>
            <a:r>
              <a:rPr lang="zh-CN" altLang="en-US" baseline="0" dirty="0" smtClean="0"/>
              <a:t> </a:t>
            </a:r>
            <a:r>
              <a:rPr lang="en-US" altLang="zh-CN" baseline="0" dirty="0" smtClean="0"/>
              <a:t>the</a:t>
            </a:r>
            <a:r>
              <a:rPr lang="zh-CN" altLang="en-US" baseline="0" dirty="0" smtClean="0"/>
              <a:t> </a:t>
            </a:r>
            <a:r>
              <a:rPr lang="en-US" altLang="zh-CN" baseline="0" dirty="0" smtClean="0"/>
              <a:t>execution</a:t>
            </a:r>
            <a:r>
              <a:rPr lang="zh-CN" altLang="en-US" baseline="0" dirty="0" smtClean="0"/>
              <a:t> </a:t>
            </a:r>
            <a:r>
              <a:rPr lang="en-US" altLang="zh-CN" baseline="0" dirty="0" smtClean="0"/>
              <a:t>time</a:t>
            </a:r>
            <a:r>
              <a:rPr lang="zh-CN" altLang="en-US" baseline="0" dirty="0" smtClean="0"/>
              <a:t> </a:t>
            </a:r>
            <a:r>
              <a:rPr lang="en-US" altLang="zh-CN" baseline="0" dirty="0" smtClean="0"/>
              <a:t>of</a:t>
            </a:r>
            <a:r>
              <a:rPr lang="zh-CN" altLang="en-US" baseline="0" dirty="0" smtClean="0"/>
              <a:t> </a:t>
            </a:r>
            <a:r>
              <a:rPr lang="en-US" altLang="zh-CN" baseline="0" dirty="0" smtClean="0"/>
              <a:t>each</a:t>
            </a:r>
            <a:r>
              <a:rPr lang="zh-CN" altLang="en-US" baseline="0" dirty="0" smtClean="0"/>
              <a:t> </a:t>
            </a:r>
            <a:r>
              <a:rPr lang="en-US" altLang="zh-CN" baseline="0" dirty="0" smtClean="0"/>
              <a:t>security</a:t>
            </a:r>
            <a:r>
              <a:rPr lang="zh-CN" altLang="en-US" baseline="0" dirty="0" smtClean="0"/>
              <a:t> </a:t>
            </a:r>
            <a:r>
              <a:rPr lang="en-US" altLang="zh-CN" baseline="0" dirty="0" smtClean="0"/>
              <a:t>domain</a:t>
            </a:r>
            <a:r>
              <a:rPr lang="zh-CN" altLang="en-US" baseline="0" dirty="0" smtClean="0"/>
              <a:t> </a:t>
            </a:r>
            <a:r>
              <a:rPr lang="en-US" altLang="zh-CN" baseline="0" dirty="0" smtClean="0"/>
              <a:t>can</a:t>
            </a:r>
            <a:r>
              <a:rPr lang="zh-CN" altLang="en-US" baseline="0" dirty="0" smtClean="0"/>
              <a:t> </a:t>
            </a:r>
            <a:r>
              <a:rPr lang="en-US" altLang="zh-CN" baseline="0" dirty="0" smtClean="0"/>
              <a:t>be</a:t>
            </a:r>
            <a:r>
              <a:rPr lang="zh-CN" altLang="en-US" baseline="0" dirty="0" smtClean="0"/>
              <a:t> </a:t>
            </a:r>
            <a:r>
              <a:rPr lang="en-US" altLang="zh-CN" baseline="0" dirty="0" smtClean="0"/>
              <a:t>affected</a:t>
            </a:r>
            <a:r>
              <a:rPr lang="zh-CN" altLang="en-US" baseline="0" dirty="0" smtClean="0"/>
              <a:t> </a:t>
            </a:r>
            <a:r>
              <a:rPr lang="en-US" altLang="zh-CN" baseline="0" dirty="0" smtClean="0"/>
              <a:t>by</a:t>
            </a:r>
            <a:r>
              <a:rPr lang="zh-CN" altLang="en-US" baseline="0" dirty="0" smtClean="0"/>
              <a:t> </a:t>
            </a:r>
            <a:r>
              <a:rPr lang="en-US" altLang="zh-CN" baseline="0" dirty="0" smtClean="0"/>
              <a:t>each</a:t>
            </a:r>
            <a:r>
              <a:rPr lang="zh-CN" altLang="en-US" baseline="0" dirty="0" smtClean="0"/>
              <a:t> </a:t>
            </a:r>
            <a:r>
              <a:rPr lang="en-US" altLang="zh-CN" baseline="0" dirty="0" smtClean="0"/>
              <a:t>other</a:t>
            </a:r>
            <a:r>
              <a:rPr lang="zh-CN" altLang="en-US" baseline="0" dirty="0" smtClean="0"/>
              <a:t> </a:t>
            </a:r>
            <a:r>
              <a:rPr lang="en-US" altLang="zh-CN" baseline="0" dirty="0" smtClean="0"/>
              <a:t>through</a:t>
            </a:r>
            <a:r>
              <a:rPr lang="zh-CN" altLang="en-US" baseline="0" dirty="0" smtClean="0"/>
              <a:t> </a:t>
            </a:r>
            <a:r>
              <a:rPr lang="en-US" altLang="zh-CN" baseline="0" dirty="0" smtClean="0"/>
              <a:t>the</a:t>
            </a:r>
            <a:r>
              <a:rPr lang="zh-CN" altLang="en-US" baseline="0" dirty="0" smtClean="0"/>
              <a:t> </a:t>
            </a:r>
            <a:r>
              <a:rPr lang="en-US" altLang="zh-CN" baseline="0" dirty="0" smtClean="0"/>
              <a:t>dynamic</a:t>
            </a:r>
            <a:r>
              <a:rPr lang="zh-CN" altLang="en-US" baseline="0" dirty="0" smtClean="0"/>
              <a:t> </a:t>
            </a:r>
            <a:r>
              <a:rPr lang="en-US" altLang="zh-CN" baseline="0" dirty="0" smtClean="0"/>
              <a:t>sharing</a:t>
            </a:r>
            <a:r>
              <a:rPr lang="zh-CN" altLang="en-US" baseline="0" dirty="0" smtClean="0"/>
              <a:t> </a:t>
            </a:r>
            <a:r>
              <a:rPr lang="en-US" altLang="zh-CN" baseline="0" dirty="0" smtClean="0"/>
              <a:t>of</a:t>
            </a:r>
            <a:r>
              <a:rPr lang="zh-CN" altLang="en-US" baseline="0" dirty="0" smtClean="0"/>
              <a:t> </a:t>
            </a:r>
            <a:r>
              <a:rPr lang="en-US" altLang="zh-CN" baseline="0" dirty="0" smtClean="0"/>
              <a:t>the</a:t>
            </a:r>
            <a:r>
              <a:rPr lang="zh-CN" altLang="en-US" baseline="0" dirty="0" smtClean="0"/>
              <a:t> </a:t>
            </a:r>
            <a:r>
              <a:rPr lang="en-US" altLang="zh-CN" baseline="0" dirty="0" smtClean="0"/>
              <a:t>hardware</a:t>
            </a:r>
            <a:r>
              <a:rPr lang="zh-CN" altLang="en-US" baseline="0" dirty="0" smtClean="0"/>
              <a:t> </a:t>
            </a:r>
            <a:r>
              <a:rPr lang="en-US" altLang="zh-CN" baseline="0" dirty="0" smtClean="0"/>
              <a:t>resource.</a:t>
            </a:r>
            <a:r>
              <a:rPr lang="zh-CN" altLang="en-US" baseline="0" dirty="0" smtClean="0"/>
              <a:t> </a:t>
            </a:r>
            <a:r>
              <a:rPr lang="en-US" altLang="zh-CN" baseline="0" dirty="0" smtClean="0"/>
              <a:t>This</a:t>
            </a:r>
            <a:r>
              <a:rPr lang="zh-CN" altLang="en-US" baseline="0" dirty="0" smtClean="0"/>
              <a:t> </a:t>
            </a:r>
            <a:r>
              <a:rPr lang="en-US" altLang="zh-CN" baseline="0" dirty="0" smtClean="0"/>
              <a:t>interference</a:t>
            </a:r>
            <a:r>
              <a:rPr lang="zh-CN" altLang="en-US" baseline="0" dirty="0" smtClean="0"/>
              <a:t> </a:t>
            </a:r>
            <a:r>
              <a:rPr lang="en-US" altLang="zh-CN" baseline="0" dirty="0" smtClean="0"/>
              <a:t>in</a:t>
            </a:r>
            <a:r>
              <a:rPr lang="zh-CN" altLang="en-US" baseline="0" dirty="0" smtClean="0"/>
              <a:t> </a:t>
            </a:r>
            <a:r>
              <a:rPr lang="en-US" altLang="zh-CN" baseline="0" dirty="0" smtClean="0"/>
              <a:t>timing</a:t>
            </a:r>
            <a:r>
              <a:rPr lang="zh-CN" altLang="en-US" baseline="0" dirty="0" smtClean="0"/>
              <a:t> </a:t>
            </a:r>
            <a:r>
              <a:rPr lang="en-US" altLang="zh-CN" baseline="0" dirty="0" smtClean="0"/>
              <a:t>can</a:t>
            </a:r>
            <a:r>
              <a:rPr lang="zh-CN" altLang="en-US" baseline="0" dirty="0" smtClean="0"/>
              <a:t> </a:t>
            </a:r>
            <a:r>
              <a:rPr lang="en-US" altLang="zh-CN" baseline="0" dirty="0" smtClean="0"/>
              <a:t>sometimes</a:t>
            </a:r>
            <a:r>
              <a:rPr lang="zh-CN" altLang="en-US" baseline="0" dirty="0" smtClean="0"/>
              <a:t> </a:t>
            </a:r>
            <a:r>
              <a:rPr lang="en-US" altLang="zh-CN" baseline="0" dirty="0" smtClean="0"/>
              <a:t>be</a:t>
            </a:r>
            <a:r>
              <a:rPr lang="zh-CN" altLang="en-US" baseline="0" dirty="0" smtClean="0"/>
              <a:t> </a:t>
            </a:r>
            <a:r>
              <a:rPr lang="en-US" altLang="zh-CN" baseline="0" dirty="0" smtClean="0"/>
              <a:t>used</a:t>
            </a:r>
            <a:r>
              <a:rPr lang="zh-CN" altLang="en-US" baseline="0" dirty="0" smtClean="0"/>
              <a:t> </a:t>
            </a:r>
            <a:r>
              <a:rPr lang="en-US" altLang="zh-CN" baseline="0" dirty="0" smtClean="0"/>
              <a:t>by</a:t>
            </a:r>
            <a:r>
              <a:rPr lang="zh-CN" altLang="en-US" baseline="0" dirty="0" smtClean="0"/>
              <a:t> </a:t>
            </a:r>
            <a:r>
              <a:rPr lang="en-US" altLang="zh-CN" baseline="0" dirty="0" smtClean="0"/>
              <a:t>the</a:t>
            </a:r>
            <a:r>
              <a:rPr lang="zh-CN" altLang="en-US" baseline="0" dirty="0" smtClean="0"/>
              <a:t> </a:t>
            </a:r>
            <a:r>
              <a:rPr lang="en-US" altLang="zh-CN" baseline="0" dirty="0" smtClean="0"/>
              <a:t>attacker</a:t>
            </a:r>
            <a:r>
              <a:rPr lang="zh-CN" altLang="en-US" baseline="0" dirty="0" smtClean="0"/>
              <a:t> </a:t>
            </a:r>
            <a:r>
              <a:rPr lang="en-US" altLang="zh-CN" baseline="0" dirty="0" smtClean="0"/>
              <a:t>to</a:t>
            </a:r>
            <a:r>
              <a:rPr lang="zh-CN" altLang="en-US" baseline="0" dirty="0" smtClean="0"/>
              <a:t> </a:t>
            </a:r>
            <a:r>
              <a:rPr lang="en-US" altLang="zh-CN" baseline="0" dirty="0" smtClean="0"/>
              <a:t>extract</a:t>
            </a:r>
            <a:r>
              <a:rPr lang="zh-CN" altLang="en-US" baseline="0" dirty="0" smtClean="0"/>
              <a:t> </a:t>
            </a:r>
            <a:r>
              <a:rPr lang="en-US" altLang="zh-CN" baseline="0" dirty="0" smtClean="0"/>
              <a:t>a</a:t>
            </a:r>
            <a:r>
              <a:rPr lang="zh-CN" altLang="en-US" baseline="0" dirty="0" smtClean="0"/>
              <a:t> </a:t>
            </a:r>
            <a:r>
              <a:rPr lang="en-US" altLang="zh-CN" baseline="0" dirty="0" smtClean="0"/>
              <a:t>private</a:t>
            </a:r>
            <a:r>
              <a:rPr lang="zh-CN" altLang="en-US" baseline="0" dirty="0" smtClean="0"/>
              <a:t> </a:t>
            </a:r>
            <a:r>
              <a:rPr lang="en-US" altLang="zh-CN" baseline="0" dirty="0" smtClean="0"/>
              <a:t>key as a side channel attack or intentionally leak information when not allowed as a covert channel attack.</a:t>
            </a:r>
          </a:p>
          <a:p>
            <a:endParaRPr lang="en-US" dirty="0" smtClean="0"/>
          </a:p>
          <a:p>
            <a:r>
              <a:rPr lang="en-US" dirty="0" smtClean="0"/>
              <a:t>Timing</a:t>
            </a:r>
            <a:r>
              <a:rPr lang="zh-CN" altLang="en-US" dirty="0" smtClean="0"/>
              <a:t> </a:t>
            </a:r>
            <a:r>
              <a:rPr lang="en-US" altLang="zh-CN" dirty="0" smtClean="0"/>
              <a:t>channel</a:t>
            </a:r>
            <a:r>
              <a:rPr lang="zh-CN" altLang="en-US" dirty="0" smtClean="0"/>
              <a:t> </a:t>
            </a:r>
            <a:r>
              <a:rPr lang="en-US" altLang="zh-CN" dirty="0" smtClean="0"/>
              <a:t>attacks</a:t>
            </a:r>
            <a:r>
              <a:rPr lang="zh-CN" altLang="en-US" dirty="0" smtClean="0"/>
              <a:t> </a:t>
            </a:r>
            <a:r>
              <a:rPr lang="en-US" altLang="zh-CN" dirty="0" smtClean="0"/>
              <a:t>have</a:t>
            </a:r>
            <a:r>
              <a:rPr lang="zh-CN" altLang="en-US" dirty="0" smtClean="0"/>
              <a:t> </a:t>
            </a:r>
            <a:r>
              <a:rPr lang="en-US" altLang="zh-CN" dirty="0" smtClean="0"/>
              <a:t>become</a:t>
            </a:r>
            <a:r>
              <a:rPr lang="zh-CN" altLang="en-US" dirty="0" smtClean="0"/>
              <a:t> </a:t>
            </a:r>
            <a:r>
              <a:rPr lang="en-US" altLang="zh-CN" dirty="0" smtClean="0"/>
              <a:t>more</a:t>
            </a:r>
            <a:r>
              <a:rPr lang="zh-CN" altLang="en-US" dirty="0" smtClean="0"/>
              <a:t> </a:t>
            </a:r>
            <a:r>
              <a:rPr lang="en-US" altLang="zh-CN" dirty="0" smtClean="0"/>
              <a:t>and</a:t>
            </a:r>
            <a:r>
              <a:rPr lang="zh-CN" altLang="en-US" dirty="0" smtClean="0"/>
              <a:t> </a:t>
            </a:r>
            <a:r>
              <a:rPr lang="en-US" altLang="zh-CN" dirty="0" smtClean="0"/>
              <a:t>more</a:t>
            </a:r>
            <a:r>
              <a:rPr lang="zh-CN" altLang="en-US" dirty="0" smtClean="0"/>
              <a:t> </a:t>
            </a:r>
            <a:r>
              <a:rPr lang="en-US" altLang="zh-CN" dirty="0" smtClean="0"/>
              <a:t>problematic</a:t>
            </a:r>
            <a:r>
              <a:rPr lang="zh-CN" altLang="en-US" dirty="0" smtClean="0"/>
              <a:t> </a:t>
            </a:r>
            <a:r>
              <a:rPr lang="en-US" altLang="zh-CN" dirty="0" smtClean="0"/>
              <a:t>in</a:t>
            </a:r>
            <a:r>
              <a:rPr lang="zh-CN" altLang="en-US" dirty="0" smtClean="0"/>
              <a:t> </a:t>
            </a:r>
            <a:r>
              <a:rPr lang="en-US" altLang="zh-CN" dirty="0" smtClean="0"/>
              <a:t>modern</a:t>
            </a:r>
            <a:r>
              <a:rPr lang="zh-CN" altLang="en-US" dirty="0" smtClean="0"/>
              <a:t> </a:t>
            </a:r>
            <a:r>
              <a:rPr lang="en-US" altLang="zh-CN" dirty="0" smtClean="0"/>
              <a:t>computing</a:t>
            </a:r>
            <a:r>
              <a:rPr lang="zh-CN" altLang="en-US" dirty="0" smtClean="0"/>
              <a:t> </a:t>
            </a:r>
            <a:r>
              <a:rPr lang="en-US" altLang="zh-CN" dirty="0" smtClean="0"/>
              <a:t>systems.</a:t>
            </a:r>
            <a:r>
              <a:rPr lang="zh-CN" altLang="en-US" dirty="0" smtClean="0"/>
              <a:t> </a:t>
            </a:r>
            <a:r>
              <a:rPr lang="en-US" altLang="zh-CN" dirty="0" smtClean="0"/>
              <a:t>Why?</a:t>
            </a:r>
            <a:r>
              <a:rPr lang="zh-CN" altLang="en-US" dirty="0" smtClean="0"/>
              <a:t> </a:t>
            </a:r>
            <a:r>
              <a:rPr lang="en-US" altLang="zh-CN" dirty="0" smtClean="0"/>
              <a:t>Because</a:t>
            </a:r>
            <a:r>
              <a:rPr lang="zh-CN" altLang="en-US" dirty="0" smtClean="0"/>
              <a:t> </a:t>
            </a:r>
            <a:r>
              <a:rPr lang="en-US" altLang="zh-CN" dirty="0" smtClean="0"/>
              <a:t>we</a:t>
            </a:r>
            <a:r>
              <a:rPr lang="zh-CN" altLang="en-US" dirty="0" smtClean="0"/>
              <a:t> </a:t>
            </a:r>
            <a:r>
              <a:rPr lang="en-US" altLang="zh-CN" dirty="0" smtClean="0"/>
              <a:t>have</a:t>
            </a:r>
            <a:r>
              <a:rPr lang="zh-CN" altLang="en-US" dirty="0" smtClean="0"/>
              <a:t> </a:t>
            </a:r>
            <a:r>
              <a:rPr lang="en-US" altLang="zh-CN" dirty="0" smtClean="0"/>
              <a:t>more</a:t>
            </a:r>
            <a:r>
              <a:rPr lang="zh-CN" altLang="en-US" dirty="0" smtClean="0"/>
              <a:t> </a:t>
            </a:r>
            <a:r>
              <a:rPr lang="en-US" altLang="zh-CN" dirty="0" smtClean="0"/>
              <a:t>hardware</a:t>
            </a:r>
            <a:r>
              <a:rPr lang="zh-CN" altLang="en-US" dirty="0" smtClean="0"/>
              <a:t> </a:t>
            </a:r>
            <a:r>
              <a:rPr lang="en-US" altLang="zh-CN" dirty="0" smtClean="0"/>
              <a:t>resource</a:t>
            </a:r>
            <a:r>
              <a:rPr lang="zh-CN" altLang="en-US" dirty="0" smtClean="0"/>
              <a:t> </a:t>
            </a:r>
            <a:r>
              <a:rPr lang="en-US" altLang="zh-CN" dirty="0" smtClean="0"/>
              <a:t>sharing</a:t>
            </a:r>
            <a:r>
              <a:rPr lang="zh-CN" altLang="en-US" dirty="0" smtClean="0"/>
              <a:t> </a:t>
            </a:r>
            <a:r>
              <a:rPr lang="en-US" altLang="zh-CN" dirty="0" smtClean="0"/>
              <a:t>with</a:t>
            </a:r>
            <a:r>
              <a:rPr lang="zh-CN" altLang="en-US" dirty="0" smtClean="0"/>
              <a:t> </a:t>
            </a:r>
            <a:r>
              <a:rPr lang="en-US" altLang="zh-CN" dirty="0" smtClean="0"/>
              <a:t>the</a:t>
            </a:r>
            <a:r>
              <a:rPr lang="zh-CN" altLang="en-US" dirty="0" smtClean="0"/>
              <a:t> </a:t>
            </a:r>
            <a:r>
              <a:rPr lang="en-US" altLang="zh-CN" dirty="0" smtClean="0"/>
              <a:t>emergence</a:t>
            </a:r>
            <a:r>
              <a:rPr lang="zh-CN" altLang="en-US" dirty="0" smtClean="0"/>
              <a:t> </a:t>
            </a:r>
            <a:r>
              <a:rPr lang="en-US" altLang="zh-CN" dirty="0" smtClean="0"/>
              <a:t>of</a:t>
            </a:r>
            <a:r>
              <a:rPr lang="zh-CN" altLang="en-US" dirty="0" smtClean="0"/>
              <a:t> </a:t>
            </a:r>
            <a:r>
              <a:rPr lang="en-US" altLang="zh-CN" dirty="0" smtClean="0"/>
              <a:t>new</a:t>
            </a:r>
            <a:r>
              <a:rPr lang="zh-CN" altLang="en-US" dirty="0" smtClean="0"/>
              <a:t> </a:t>
            </a:r>
            <a:r>
              <a:rPr lang="en-US" altLang="zh-CN" dirty="0" smtClean="0"/>
              <a:t>computing</a:t>
            </a:r>
            <a:r>
              <a:rPr lang="zh-CN" altLang="en-US" dirty="0" smtClean="0"/>
              <a:t> </a:t>
            </a:r>
            <a:r>
              <a:rPr lang="en-US" altLang="zh-CN" dirty="0" smtClean="0"/>
              <a:t>platform,</a:t>
            </a:r>
            <a:r>
              <a:rPr lang="zh-CN" altLang="en-US" dirty="0" smtClean="0"/>
              <a:t> </a:t>
            </a:r>
            <a:r>
              <a:rPr lang="en-US" altLang="zh-CN" dirty="0" smtClean="0"/>
              <a:t>such</a:t>
            </a:r>
            <a:r>
              <a:rPr lang="zh-CN" altLang="en-US" dirty="0" smtClean="0"/>
              <a:t> </a:t>
            </a:r>
            <a:r>
              <a:rPr lang="en-US" altLang="zh-CN" dirty="0" smtClean="0"/>
              <a:t>as</a:t>
            </a:r>
            <a:r>
              <a:rPr lang="zh-CN" altLang="en-US" dirty="0" smtClean="0"/>
              <a:t> </a:t>
            </a:r>
            <a:r>
              <a:rPr lang="en-US" altLang="zh-CN" dirty="0" smtClean="0"/>
              <a:t>the</a:t>
            </a:r>
            <a:r>
              <a:rPr lang="zh-CN" altLang="en-US" dirty="0" smtClean="0"/>
              <a:t> </a:t>
            </a:r>
            <a:r>
              <a:rPr lang="en-US" altLang="zh-CN" dirty="0" smtClean="0"/>
              <a:t>cloud</a:t>
            </a:r>
            <a:r>
              <a:rPr lang="zh-CN" altLang="en-US" dirty="0" smtClean="0"/>
              <a:t> </a:t>
            </a:r>
            <a:r>
              <a:rPr lang="en-US" altLang="zh-CN" dirty="0" smtClean="0"/>
              <a:t>computing</a:t>
            </a:r>
            <a:r>
              <a:rPr lang="zh-CN" altLang="en-US" dirty="0" smtClean="0"/>
              <a:t> </a:t>
            </a:r>
            <a:r>
              <a:rPr lang="en-US" altLang="zh-CN" dirty="0" smtClean="0"/>
              <a:t>…</a:t>
            </a:r>
            <a:r>
              <a:rPr lang="zh-CN" altLang="en-US" dirty="0" smtClean="0"/>
              <a:t> </a:t>
            </a:r>
            <a:r>
              <a:rPr lang="en-US" altLang="zh-CN" dirty="0" smtClean="0"/>
              <a:t>Amazon…</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3</a:t>
            </a:fld>
            <a:endParaRPr lang="en-US" altLang="zh-CN"/>
          </a:p>
        </p:txBody>
      </p:sp>
    </p:spTree>
    <p:extLst>
      <p:ext uri="{BB962C8B-B14F-4D97-AF65-F5344CB8AC3E}">
        <p14:creationId xmlns:p14="http://schemas.microsoft.com/office/powerpoint/2010/main" val="2867750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Therefore</a:t>
            </a:r>
            <a:r>
              <a:rPr lang="en-US" altLang="zh-CN" dirty="0" smtClean="0"/>
              <a:t>,</a:t>
            </a:r>
            <a:r>
              <a:rPr lang="zh-CN" altLang="en-US" dirty="0" smtClean="0"/>
              <a:t> </a:t>
            </a:r>
            <a:r>
              <a:rPr lang="en-US" altLang="zh-CN" dirty="0" smtClean="0"/>
              <a:t>we</a:t>
            </a:r>
            <a:r>
              <a:rPr lang="zh-CN" altLang="en-US" dirty="0" smtClean="0"/>
              <a:t> </a:t>
            </a:r>
            <a:r>
              <a:rPr lang="en-US" altLang="zh-CN" dirty="0" smtClean="0"/>
              <a:t>need</a:t>
            </a:r>
            <a:r>
              <a:rPr lang="zh-CN" altLang="en-US" dirty="0" smtClean="0"/>
              <a:t> </a:t>
            </a:r>
            <a:r>
              <a:rPr lang="en-US" altLang="zh-CN" dirty="0" smtClean="0"/>
              <a:t>protection</a:t>
            </a:r>
            <a:r>
              <a:rPr lang="zh-CN" altLang="en-US" dirty="0" smtClean="0"/>
              <a:t> </a:t>
            </a:r>
            <a:r>
              <a:rPr lang="en-US" altLang="zh-CN" dirty="0" smtClean="0"/>
              <a:t>mechanisms</a:t>
            </a:r>
            <a:r>
              <a:rPr lang="zh-CN" altLang="en-US" dirty="0" smtClean="0"/>
              <a:t> </a:t>
            </a:r>
            <a:r>
              <a:rPr lang="en-US" altLang="zh-CN" dirty="0" smtClean="0"/>
              <a:t>against</a:t>
            </a:r>
            <a:r>
              <a:rPr lang="zh-CN" altLang="en-US" dirty="0" smtClean="0"/>
              <a:t> </a:t>
            </a:r>
            <a:r>
              <a:rPr lang="en-US" altLang="zh-CN" dirty="0" smtClean="0"/>
              <a:t>timing</a:t>
            </a:r>
            <a:r>
              <a:rPr lang="zh-CN" altLang="en-US" dirty="0" smtClean="0"/>
              <a:t> </a:t>
            </a:r>
            <a:r>
              <a:rPr lang="en-US" altLang="zh-CN" dirty="0" smtClean="0"/>
              <a:t>channels.</a:t>
            </a:r>
            <a:r>
              <a:rPr lang="zh-CN" altLang="en-US" dirty="0" smtClean="0"/>
              <a:t> </a:t>
            </a:r>
            <a:r>
              <a:rPr lang="en-US" altLang="zh-CN" dirty="0" smtClean="0"/>
              <a:t>We</a:t>
            </a:r>
            <a:r>
              <a:rPr lang="zh-CN" altLang="en-US" dirty="0" smtClean="0"/>
              <a:t> </a:t>
            </a:r>
            <a:r>
              <a:rPr lang="en-US" altLang="zh-CN" dirty="0" smtClean="0"/>
              <a:t>think</a:t>
            </a:r>
            <a:r>
              <a:rPr lang="zh-CN" altLang="en-US" dirty="0" smtClean="0"/>
              <a:t> </a:t>
            </a:r>
            <a:r>
              <a:rPr lang="en-US" altLang="zh-CN" dirty="0" smtClean="0"/>
              <a:t>these</a:t>
            </a:r>
            <a:r>
              <a:rPr lang="zh-CN" altLang="en-US" dirty="0" smtClean="0"/>
              <a:t> </a:t>
            </a:r>
            <a:r>
              <a:rPr lang="en-US" altLang="zh-CN" dirty="0" smtClean="0"/>
              <a:t>microarchitecture-level</a:t>
            </a:r>
            <a:r>
              <a:rPr lang="zh-CN" altLang="en-US" dirty="0" smtClean="0"/>
              <a:t> </a:t>
            </a:r>
            <a:r>
              <a:rPr lang="en-US" altLang="zh-CN" dirty="0" smtClean="0"/>
              <a:t>timing</a:t>
            </a:r>
            <a:r>
              <a:rPr lang="zh-CN" altLang="en-US" dirty="0" smtClean="0"/>
              <a:t> </a:t>
            </a:r>
            <a:r>
              <a:rPr lang="en-US" altLang="zh-CN" dirty="0" smtClean="0"/>
              <a:t>channels</a:t>
            </a:r>
            <a:r>
              <a:rPr lang="zh-CN" altLang="en-US" dirty="0" smtClean="0"/>
              <a:t> </a:t>
            </a:r>
            <a:r>
              <a:rPr lang="en-US" altLang="zh-CN" dirty="0" smtClean="0"/>
              <a:t>really</a:t>
            </a:r>
            <a:r>
              <a:rPr lang="zh-CN" altLang="en-US" dirty="0" smtClean="0"/>
              <a:t> </a:t>
            </a:r>
            <a:r>
              <a:rPr lang="en-US" altLang="zh-CN" dirty="0" smtClean="0"/>
              <a:t>needs</a:t>
            </a:r>
            <a:r>
              <a:rPr lang="zh-CN" altLang="en-US" dirty="0" smtClean="0"/>
              <a:t> </a:t>
            </a:r>
            <a:r>
              <a:rPr lang="en-US" altLang="zh-CN" dirty="0" smtClean="0"/>
              <a:t>some</a:t>
            </a:r>
            <a:r>
              <a:rPr lang="zh-CN" altLang="en-US" dirty="0" smtClean="0"/>
              <a:t> </a:t>
            </a:r>
            <a:r>
              <a:rPr lang="en-US" altLang="zh-CN" dirty="0" smtClean="0"/>
              <a:t>hardware-based</a:t>
            </a:r>
            <a:r>
              <a:rPr lang="zh-CN" altLang="en-US" dirty="0" smtClean="0"/>
              <a:t> </a:t>
            </a:r>
            <a:r>
              <a:rPr lang="en-US" altLang="zh-CN" dirty="0" smtClean="0"/>
              <a:t>techniques</a:t>
            </a:r>
            <a:r>
              <a:rPr lang="zh-CN" altLang="en-US" dirty="0" smtClean="0"/>
              <a:t> </a:t>
            </a:r>
            <a:r>
              <a:rPr lang="en-US" altLang="zh-CN" dirty="0" smtClean="0"/>
              <a:t>to</a:t>
            </a:r>
            <a:r>
              <a:rPr lang="zh-CN" altLang="en-US" dirty="0" smtClean="0"/>
              <a:t> </a:t>
            </a:r>
            <a:r>
              <a:rPr lang="en-US" altLang="zh-CN" dirty="0" smtClean="0"/>
              <a:t>deal</a:t>
            </a:r>
            <a:r>
              <a:rPr lang="zh-CN" altLang="en-US" dirty="0" smtClean="0"/>
              <a:t> </a:t>
            </a:r>
            <a:r>
              <a:rPr lang="en-US" altLang="zh-CN" dirty="0" smtClean="0"/>
              <a:t>with,</a:t>
            </a:r>
            <a:r>
              <a:rPr lang="zh-CN" altLang="en-US" dirty="0" smtClean="0"/>
              <a:t> </a:t>
            </a:r>
            <a:r>
              <a:rPr lang="en-US" altLang="zh-CN" dirty="0" smtClean="0"/>
              <a:t>since</a:t>
            </a:r>
            <a:r>
              <a:rPr lang="zh-CN" altLang="en-US" dirty="0" smtClean="0"/>
              <a:t> </a:t>
            </a:r>
            <a:r>
              <a:rPr lang="en-US" altLang="zh-CN" dirty="0" smtClean="0"/>
              <a:t>the</a:t>
            </a:r>
            <a:r>
              <a:rPr lang="zh-CN" altLang="en-US" dirty="0" smtClean="0"/>
              <a:t> </a:t>
            </a:r>
            <a:r>
              <a:rPr lang="en-US" altLang="zh-CN" dirty="0" smtClean="0"/>
              <a:t>timing</a:t>
            </a:r>
            <a:r>
              <a:rPr lang="zh-CN" altLang="en-US" dirty="0" smtClean="0"/>
              <a:t> </a:t>
            </a:r>
            <a:r>
              <a:rPr lang="en-US" altLang="zh-CN" dirty="0" smtClean="0"/>
              <a:t>behaviors</a:t>
            </a:r>
            <a:r>
              <a:rPr lang="zh-CN" altLang="en-US" dirty="0" smtClean="0"/>
              <a:t> </a:t>
            </a:r>
            <a:r>
              <a:rPr lang="en-US" altLang="zh-CN" dirty="0" smtClean="0"/>
              <a:t>are</a:t>
            </a:r>
            <a:r>
              <a:rPr lang="zh-CN" altLang="en-US" dirty="0" smtClean="0"/>
              <a:t> </a:t>
            </a:r>
            <a:r>
              <a:rPr lang="en-US" altLang="zh-CN" dirty="0" smtClean="0"/>
              <a:t>hard</a:t>
            </a:r>
            <a:r>
              <a:rPr lang="zh-CN" altLang="en-US" dirty="0" smtClean="0"/>
              <a:t> </a:t>
            </a:r>
            <a:r>
              <a:rPr lang="en-US" altLang="zh-CN" dirty="0" smtClean="0"/>
              <a:t>to</a:t>
            </a:r>
            <a:r>
              <a:rPr lang="zh-CN" altLang="en-US" dirty="0" smtClean="0"/>
              <a:t> </a:t>
            </a:r>
            <a:r>
              <a:rPr lang="en-US" altLang="zh-CN" dirty="0" smtClean="0"/>
              <a:t>control</a:t>
            </a:r>
            <a:r>
              <a:rPr lang="zh-CN" altLang="en-US" dirty="0" smtClean="0"/>
              <a:t> </a:t>
            </a:r>
            <a:r>
              <a:rPr lang="en-US" altLang="zh-CN" dirty="0" smtClean="0"/>
              <a:t>in</a:t>
            </a:r>
            <a:r>
              <a:rPr lang="zh-CN" altLang="en-US" dirty="0" smtClean="0"/>
              <a:t> </a:t>
            </a:r>
            <a:r>
              <a:rPr lang="en-US" altLang="zh-CN" dirty="0" smtClean="0"/>
              <a:t>software</a:t>
            </a:r>
            <a:r>
              <a:rPr lang="zh-CN" altLang="en-US" dirty="0" smtClean="0"/>
              <a:t> </a:t>
            </a:r>
            <a:r>
              <a:rPr lang="en-US" altLang="zh-CN" dirty="0" smtClean="0"/>
              <a:t>layers.</a:t>
            </a:r>
            <a:r>
              <a:rPr lang="zh-CN" altLang="en-US" dirty="0" smtClean="0"/>
              <a:t> </a:t>
            </a:r>
            <a:r>
              <a:rPr lang="en-US" altLang="zh-CN" dirty="0" smtClean="0"/>
              <a:t>In</a:t>
            </a:r>
            <a:r>
              <a:rPr lang="zh-CN" altLang="en-US" dirty="0" smtClean="0"/>
              <a:t> </a:t>
            </a:r>
            <a:r>
              <a:rPr lang="en-US" altLang="zh-CN" dirty="0" smtClean="0"/>
              <a:t>fact,</a:t>
            </a:r>
            <a:r>
              <a:rPr lang="zh-CN" altLang="en-US" dirty="0" smtClean="0"/>
              <a:t> </a:t>
            </a:r>
            <a:r>
              <a:rPr lang="en-US" altLang="zh-CN" dirty="0" smtClean="0"/>
              <a:t>there</a:t>
            </a:r>
            <a:r>
              <a:rPr lang="zh-CN" altLang="en-US" dirty="0" smtClean="0"/>
              <a:t> </a:t>
            </a:r>
            <a:r>
              <a:rPr lang="en-US" altLang="zh-CN" dirty="0" smtClean="0"/>
              <a:t>have</a:t>
            </a:r>
            <a:r>
              <a:rPr lang="zh-CN" altLang="en-US" dirty="0" smtClean="0"/>
              <a:t> </a:t>
            </a:r>
            <a:r>
              <a:rPr lang="en-US" altLang="zh-CN" dirty="0" smtClean="0"/>
              <a:t>already</a:t>
            </a:r>
            <a:r>
              <a:rPr lang="zh-CN" altLang="en-US" dirty="0" smtClean="0"/>
              <a:t> </a:t>
            </a:r>
            <a:r>
              <a:rPr lang="en-US" altLang="zh-CN" dirty="0" smtClean="0"/>
              <a:t>been</a:t>
            </a:r>
            <a:r>
              <a:rPr lang="zh-CN" altLang="en-US" dirty="0" smtClean="0"/>
              <a:t> </a:t>
            </a:r>
            <a:r>
              <a:rPr lang="en-US" altLang="zh-CN" dirty="0" smtClean="0"/>
              <a:t>plenty</a:t>
            </a:r>
            <a:r>
              <a:rPr lang="zh-CN" altLang="en-US" dirty="0" smtClean="0"/>
              <a:t> </a:t>
            </a:r>
            <a:r>
              <a:rPr lang="en-US" altLang="zh-CN" dirty="0" smtClean="0"/>
              <a:t>of</a:t>
            </a:r>
            <a:r>
              <a:rPr lang="zh-CN" altLang="en-US" dirty="0" smtClean="0"/>
              <a:t> </a:t>
            </a:r>
            <a:r>
              <a:rPr lang="en-US" altLang="zh-CN" dirty="0" smtClean="0"/>
              <a:t>work</a:t>
            </a:r>
            <a:r>
              <a:rPr lang="zh-CN" altLang="en-US" dirty="0" smtClean="0"/>
              <a:t> </a:t>
            </a:r>
            <a:r>
              <a:rPr lang="en-US" altLang="zh-CN" dirty="0" smtClean="0"/>
              <a:t>that</a:t>
            </a:r>
            <a:r>
              <a:rPr lang="zh-CN" altLang="en-US" dirty="0" smtClean="0"/>
              <a:t> </a:t>
            </a:r>
            <a:r>
              <a:rPr lang="en-US" altLang="zh-CN" dirty="0" smtClean="0"/>
              <a:t>provides</a:t>
            </a:r>
            <a:r>
              <a:rPr lang="zh-CN" altLang="en-US" dirty="0" smtClean="0"/>
              <a:t> </a:t>
            </a:r>
            <a:r>
              <a:rPr lang="en-US" altLang="zh-CN" dirty="0" smtClean="0"/>
              <a:t>timing</a:t>
            </a:r>
            <a:r>
              <a:rPr lang="zh-CN" altLang="en-US" dirty="0" smtClean="0"/>
              <a:t> </a:t>
            </a:r>
            <a:r>
              <a:rPr lang="en-US" altLang="zh-CN" dirty="0" smtClean="0"/>
              <a:t>channel</a:t>
            </a:r>
            <a:r>
              <a:rPr lang="zh-CN" altLang="en-US" dirty="0" smtClean="0"/>
              <a:t> </a:t>
            </a:r>
            <a:r>
              <a:rPr lang="en-US" altLang="zh-CN" dirty="0" smtClean="0"/>
              <a:t>protection</a:t>
            </a:r>
            <a:r>
              <a:rPr lang="zh-CN" altLang="en-US" dirty="0" smtClean="0"/>
              <a:t> </a:t>
            </a:r>
            <a:r>
              <a:rPr lang="en-US" altLang="zh-CN" dirty="0" smtClean="0"/>
              <a:t>for</a:t>
            </a:r>
            <a:r>
              <a:rPr lang="zh-CN" altLang="en-US" dirty="0" smtClean="0"/>
              <a:t> </a:t>
            </a:r>
            <a:r>
              <a:rPr lang="en-US" altLang="zh-CN" dirty="0" smtClean="0"/>
              <a:t>some</a:t>
            </a:r>
            <a:r>
              <a:rPr lang="zh-CN" altLang="en-US" dirty="0" smtClean="0"/>
              <a:t> </a:t>
            </a:r>
            <a:r>
              <a:rPr lang="en-US" altLang="zh-CN" dirty="0" smtClean="0"/>
              <a:t>hardware</a:t>
            </a:r>
            <a:r>
              <a:rPr lang="zh-CN" altLang="en-US" dirty="0" smtClean="0"/>
              <a:t> </a:t>
            </a:r>
            <a:r>
              <a:rPr lang="en-US" altLang="zh-CN" dirty="0" smtClean="0"/>
              <a:t>resources</a:t>
            </a:r>
            <a:r>
              <a:rPr lang="zh-CN" altLang="en-US" dirty="0" smtClean="0"/>
              <a:t> </a:t>
            </a:r>
            <a:r>
              <a:rPr lang="en-US" altLang="zh-CN" dirty="0" smtClean="0"/>
              <a:t>such</a:t>
            </a:r>
            <a:r>
              <a:rPr lang="zh-CN" altLang="en-US" dirty="0" smtClean="0"/>
              <a:t> </a:t>
            </a:r>
            <a:r>
              <a:rPr lang="en-US" altLang="zh-CN" dirty="0" smtClean="0"/>
              <a:t>as</a:t>
            </a:r>
            <a:r>
              <a:rPr lang="zh-CN" altLang="en-US" dirty="0" smtClean="0"/>
              <a:t> </a:t>
            </a:r>
            <a:r>
              <a:rPr lang="en-US" altLang="zh-CN" dirty="0" smtClean="0"/>
              <a:t>the</a:t>
            </a:r>
            <a:r>
              <a:rPr lang="zh-CN" altLang="en-US" dirty="0" smtClean="0"/>
              <a:t> </a:t>
            </a:r>
            <a:r>
              <a:rPr lang="en-US" altLang="zh-CN" dirty="0" smtClean="0"/>
              <a:t>cache</a:t>
            </a:r>
            <a:r>
              <a:rPr lang="zh-CN" altLang="en-US" dirty="0" smtClean="0"/>
              <a:t> </a:t>
            </a:r>
            <a:r>
              <a:rPr lang="en-US" altLang="zh-CN" dirty="0" smtClean="0"/>
              <a:t>and</a:t>
            </a:r>
            <a:r>
              <a:rPr lang="zh-CN" altLang="en-US" dirty="0" smtClean="0"/>
              <a:t> </a:t>
            </a:r>
            <a:r>
              <a:rPr lang="en-US" altLang="zh-CN" dirty="0" smtClean="0"/>
              <a:t>on-chip</a:t>
            </a:r>
            <a:r>
              <a:rPr lang="zh-CN" altLang="en-US" dirty="0" smtClean="0"/>
              <a:t> </a:t>
            </a:r>
            <a:r>
              <a:rPr lang="en-US" altLang="zh-CN" dirty="0" smtClean="0"/>
              <a:t>network.</a:t>
            </a:r>
            <a:r>
              <a:rPr lang="zh-CN" altLang="en-US" dirty="0" smtClean="0"/>
              <a:t> </a:t>
            </a:r>
            <a:r>
              <a:rPr lang="en-US" altLang="zh-CN" dirty="0" smtClean="0"/>
              <a:t>However,</a:t>
            </a:r>
            <a:r>
              <a:rPr lang="zh-CN" altLang="en-US" dirty="0" smtClean="0"/>
              <a:t> </a:t>
            </a:r>
            <a:r>
              <a:rPr lang="en-US" altLang="zh-CN" dirty="0" smtClean="0"/>
              <a:t>protection</a:t>
            </a:r>
            <a:r>
              <a:rPr lang="zh-CN" altLang="en-US" dirty="0" smtClean="0"/>
              <a:t> </a:t>
            </a:r>
            <a:r>
              <a:rPr lang="en-US" altLang="zh-CN" dirty="0" smtClean="0"/>
              <a:t>mechanisms</a:t>
            </a:r>
            <a:r>
              <a:rPr lang="zh-CN" altLang="en-US" dirty="0" smtClean="0"/>
              <a:t> </a:t>
            </a:r>
            <a:r>
              <a:rPr lang="en-US" altLang="zh-CN" dirty="0" smtClean="0"/>
              <a:t>are</a:t>
            </a:r>
            <a:r>
              <a:rPr lang="zh-CN" altLang="en-US" dirty="0" smtClean="0"/>
              <a:t> </a:t>
            </a:r>
            <a:r>
              <a:rPr lang="en-US" altLang="zh-CN" dirty="0" smtClean="0"/>
              <a:t>still</a:t>
            </a:r>
            <a:r>
              <a:rPr lang="zh-CN" altLang="en-US" dirty="0" smtClean="0"/>
              <a:t> </a:t>
            </a:r>
            <a:r>
              <a:rPr lang="en-US" altLang="zh-CN" dirty="0" smtClean="0"/>
              <a:t>lacking</a:t>
            </a:r>
            <a:r>
              <a:rPr lang="zh-CN" altLang="en-US" dirty="0" smtClean="0"/>
              <a:t> </a:t>
            </a:r>
            <a:r>
              <a:rPr lang="en-US" altLang="zh-CN" dirty="0" smtClean="0"/>
              <a:t>for</a:t>
            </a:r>
            <a:r>
              <a:rPr lang="zh-CN" altLang="en-US" dirty="0" smtClean="0"/>
              <a:t> </a:t>
            </a:r>
            <a:r>
              <a:rPr lang="en-US" altLang="zh-CN" dirty="0" smtClean="0"/>
              <a:t>other</a:t>
            </a:r>
            <a:r>
              <a:rPr lang="zh-CN" altLang="en-US" dirty="0" smtClean="0"/>
              <a:t> </a:t>
            </a:r>
            <a:r>
              <a:rPr lang="en-US" altLang="zh-CN" dirty="0" smtClean="0"/>
              <a:t>resources</a:t>
            </a:r>
            <a:r>
              <a:rPr lang="zh-CN" altLang="en-US" dirty="0" smtClean="0"/>
              <a:t>. </a:t>
            </a:r>
            <a:r>
              <a:rPr lang="en-US" altLang="zh-CN" dirty="0" smtClean="0"/>
              <a:t>And</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work,</a:t>
            </a:r>
            <a:r>
              <a:rPr lang="zh-CN" altLang="en-US" dirty="0" smtClean="0"/>
              <a:t> </a:t>
            </a:r>
            <a:r>
              <a:rPr lang="en-US" altLang="zh-CN" dirty="0" smtClean="0"/>
              <a:t>we</a:t>
            </a:r>
            <a:r>
              <a:rPr lang="zh-CN" altLang="en-US" dirty="0" smtClean="0"/>
              <a:t> </a:t>
            </a:r>
            <a:r>
              <a:rPr lang="en-US" altLang="zh-CN" dirty="0" smtClean="0"/>
              <a:t>focus</a:t>
            </a:r>
            <a:r>
              <a:rPr lang="zh-CN" altLang="en-US" dirty="0" smtClean="0"/>
              <a:t> </a:t>
            </a:r>
            <a:r>
              <a:rPr lang="en-US" altLang="zh-CN" dirty="0" smtClean="0"/>
              <a:t>on</a:t>
            </a:r>
            <a:r>
              <a:rPr lang="zh-CN" altLang="en-US" dirty="0" smtClean="0"/>
              <a:t> </a:t>
            </a:r>
            <a:r>
              <a:rPr lang="en-US" altLang="zh-CN" dirty="0" smtClean="0"/>
              <a:t>timing</a:t>
            </a:r>
            <a:r>
              <a:rPr lang="zh-CN" altLang="en-US" dirty="0" smtClean="0"/>
              <a:t> </a:t>
            </a:r>
            <a:r>
              <a:rPr lang="en-US" altLang="zh-CN" dirty="0" smtClean="0"/>
              <a:t>channel</a:t>
            </a:r>
            <a:r>
              <a:rPr lang="zh-CN" altLang="en-US" dirty="0" smtClean="0"/>
              <a:t> </a:t>
            </a:r>
            <a:r>
              <a:rPr lang="en-US" altLang="zh-CN" dirty="0" smtClean="0"/>
              <a:t>protection</a:t>
            </a:r>
            <a:r>
              <a:rPr lang="zh-CN" altLang="en-US" dirty="0" smtClean="0"/>
              <a:t> </a:t>
            </a:r>
            <a:r>
              <a:rPr lang="en-US" altLang="zh-CN" dirty="0" smtClean="0"/>
              <a:t>for</a:t>
            </a:r>
            <a:r>
              <a:rPr lang="zh-CN" altLang="en-US" dirty="0" smtClean="0"/>
              <a:t> </a:t>
            </a:r>
            <a:r>
              <a:rPr lang="en-US" altLang="zh-CN" dirty="0" smtClean="0"/>
              <a:t>memory</a:t>
            </a:r>
            <a:r>
              <a:rPr lang="zh-CN" altLang="en-US" dirty="0" smtClean="0"/>
              <a:t> </a:t>
            </a:r>
            <a:r>
              <a:rPr lang="en-US" altLang="zh-CN" dirty="0" smtClean="0"/>
              <a:t>controller.</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4</a:t>
            </a:fld>
            <a:endParaRPr lang="en-US" altLang="zh-CN"/>
          </a:p>
        </p:txBody>
      </p:sp>
    </p:spTree>
    <p:extLst>
      <p:ext uri="{BB962C8B-B14F-4D97-AF65-F5344CB8AC3E}">
        <p14:creationId xmlns:p14="http://schemas.microsoft.com/office/powerpoint/2010/main" val="389049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So</a:t>
            </a:r>
            <a:r>
              <a:rPr lang="zh-CN" altLang="en-US" dirty="0" smtClean="0"/>
              <a:t> </a:t>
            </a:r>
            <a:r>
              <a:rPr lang="en-US" altLang="zh-CN" dirty="0" smtClean="0"/>
              <a:t>why</a:t>
            </a:r>
            <a:r>
              <a:rPr lang="zh-CN" altLang="en-US" dirty="0" smtClean="0"/>
              <a:t> </a:t>
            </a:r>
            <a:r>
              <a:rPr lang="en-US" altLang="zh-CN" dirty="0" smtClean="0"/>
              <a:t>is</a:t>
            </a:r>
            <a:r>
              <a:rPr lang="zh-CN" altLang="en-US" dirty="0" smtClean="0"/>
              <a:t> </a:t>
            </a:r>
            <a:r>
              <a:rPr lang="en-US" altLang="zh-CN" dirty="0" smtClean="0"/>
              <a:t>timing</a:t>
            </a:r>
            <a:r>
              <a:rPr lang="zh-CN" altLang="en-US" dirty="0" smtClean="0"/>
              <a:t> </a:t>
            </a:r>
            <a:r>
              <a:rPr lang="en-US" altLang="zh-CN" dirty="0" smtClean="0"/>
              <a:t>channel</a:t>
            </a:r>
            <a:r>
              <a:rPr lang="zh-CN" altLang="en-US" dirty="0" smtClean="0"/>
              <a:t> </a:t>
            </a:r>
            <a:r>
              <a:rPr lang="en-US" altLang="zh-CN" dirty="0" smtClean="0"/>
              <a:t>a</a:t>
            </a:r>
            <a:r>
              <a:rPr lang="zh-CN" altLang="en-US" dirty="0" smtClean="0"/>
              <a:t> </a:t>
            </a:r>
            <a:r>
              <a:rPr lang="en-US" altLang="zh-CN" dirty="0" smtClean="0"/>
              <a:t>problem</a:t>
            </a:r>
            <a:r>
              <a:rPr lang="zh-CN" altLang="en-US" dirty="0" smtClean="0"/>
              <a:t> </a:t>
            </a:r>
            <a:r>
              <a:rPr lang="en-US" altLang="zh-CN" dirty="0" smtClean="0"/>
              <a:t>for</a:t>
            </a:r>
            <a:r>
              <a:rPr lang="zh-CN" altLang="en-US" dirty="0" smtClean="0"/>
              <a:t> </a:t>
            </a:r>
            <a:r>
              <a:rPr lang="en-US" altLang="zh-CN" dirty="0" smtClean="0"/>
              <a:t>memory</a:t>
            </a:r>
            <a:r>
              <a:rPr lang="zh-CN" altLang="en-US" dirty="0" smtClean="0"/>
              <a:t> </a:t>
            </a:r>
            <a:r>
              <a:rPr lang="en-US" altLang="zh-CN" dirty="0" smtClean="0"/>
              <a:t>controller.</a:t>
            </a:r>
            <a:r>
              <a:rPr lang="zh-CN" altLang="en-US" dirty="0" smtClean="0"/>
              <a:t> </a:t>
            </a:r>
            <a:r>
              <a:rPr lang="en-US" altLang="zh-CN" dirty="0" smtClean="0"/>
              <a:t>The</a:t>
            </a:r>
            <a:r>
              <a:rPr lang="zh-CN" altLang="en-US" dirty="0" smtClean="0"/>
              <a:t> </a:t>
            </a:r>
            <a:r>
              <a:rPr lang="en-US" altLang="zh-CN" dirty="0" smtClean="0"/>
              <a:t>fundamental</a:t>
            </a:r>
            <a:r>
              <a:rPr lang="zh-CN" altLang="en-US" dirty="0" smtClean="0"/>
              <a:t> </a:t>
            </a:r>
            <a:r>
              <a:rPr lang="en-US" altLang="zh-CN" dirty="0" smtClean="0"/>
              <a:t>reason</a:t>
            </a:r>
            <a:r>
              <a:rPr lang="zh-CN" altLang="en-US" dirty="0" smtClean="0"/>
              <a:t> </a:t>
            </a:r>
            <a:r>
              <a:rPr lang="en-US" altLang="zh-CN" dirty="0" smtClean="0"/>
              <a:t>is</a:t>
            </a:r>
            <a:r>
              <a:rPr lang="zh-CN" altLang="en-US" dirty="0" smtClean="0"/>
              <a:t> </a:t>
            </a:r>
            <a:r>
              <a:rPr lang="en-US" altLang="zh-CN" dirty="0" smtClean="0"/>
              <a:t>that</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is</a:t>
            </a:r>
            <a:r>
              <a:rPr lang="zh-CN" altLang="en-US" dirty="0" smtClean="0"/>
              <a:t> </a:t>
            </a:r>
            <a:r>
              <a:rPr lang="en-US" altLang="zh-CN" dirty="0" smtClean="0"/>
              <a:t>shared,</a:t>
            </a:r>
            <a:r>
              <a:rPr lang="zh-CN" altLang="en-US" dirty="0" smtClean="0"/>
              <a:t> </a:t>
            </a:r>
            <a:r>
              <a:rPr lang="en-US" altLang="zh-CN" dirty="0" smtClean="0"/>
              <a:t>so</a:t>
            </a:r>
            <a:r>
              <a:rPr lang="zh-CN" altLang="en-US" dirty="0" smtClean="0"/>
              <a:t> </a:t>
            </a:r>
            <a:r>
              <a:rPr lang="en-US" altLang="zh-CN" dirty="0" smtClean="0"/>
              <a:t>one</a:t>
            </a:r>
            <a:r>
              <a:rPr lang="zh-CN" altLang="en-US" dirty="0" smtClean="0"/>
              <a:t> </a:t>
            </a:r>
            <a:r>
              <a:rPr lang="en-US" altLang="zh-CN" dirty="0" smtClean="0"/>
              <a:t>program</a:t>
            </a:r>
            <a:r>
              <a:rPr lang="zh-CN" altLang="en-US" dirty="0" smtClean="0"/>
              <a:t> </a:t>
            </a:r>
            <a:r>
              <a:rPr lang="en-US" altLang="zh-CN" dirty="0" smtClean="0"/>
              <a:t>can</a:t>
            </a:r>
            <a:r>
              <a:rPr lang="zh-CN" altLang="en-US" dirty="0" smtClean="0"/>
              <a:t> </a:t>
            </a:r>
            <a:r>
              <a:rPr lang="en-US" altLang="zh-CN" dirty="0" smtClean="0"/>
              <a:t>affect</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latency</a:t>
            </a:r>
            <a:r>
              <a:rPr lang="zh-CN" altLang="en-US" dirty="0" smtClean="0"/>
              <a:t> </a:t>
            </a:r>
            <a:r>
              <a:rPr lang="en-US" altLang="zh-CN" dirty="0" smtClean="0"/>
              <a:t>of</a:t>
            </a:r>
            <a:r>
              <a:rPr lang="zh-CN" altLang="en-US" dirty="0" smtClean="0"/>
              <a:t> </a:t>
            </a:r>
            <a:r>
              <a:rPr lang="en-US" altLang="zh-CN" dirty="0" smtClean="0"/>
              <a:t>another</a:t>
            </a:r>
            <a:r>
              <a:rPr lang="zh-CN" altLang="en-US" dirty="0" smtClean="0"/>
              <a:t> </a:t>
            </a:r>
            <a:r>
              <a:rPr lang="en-US" altLang="zh-CN" dirty="0" smtClean="0"/>
              <a:t>program.</a:t>
            </a:r>
            <a:r>
              <a:rPr lang="zh-CN" altLang="en-US" dirty="0" smtClean="0"/>
              <a:t> </a:t>
            </a:r>
            <a:r>
              <a:rPr lang="en-US" altLang="zh-CN" dirty="0" smtClean="0"/>
              <a:t>This</a:t>
            </a:r>
            <a:r>
              <a:rPr lang="zh-CN" altLang="en-US" dirty="0" smtClean="0"/>
              <a:t> </a:t>
            </a:r>
            <a:r>
              <a:rPr lang="en-US" altLang="zh-CN" dirty="0" smtClean="0"/>
              <a:t>can</a:t>
            </a:r>
            <a:r>
              <a:rPr lang="zh-CN" altLang="en-US" dirty="0" smtClean="0"/>
              <a:t> </a:t>
            </a:r>
            <a:r>
              <a:rPr lang="en-US" altLang="zh-CN" dirty="0" smtClean="0"/>
              <a:t>be</a:t>
            </a:r>
            <a:r>
              <a:rPr lang="zh-CN" altLang="en-US" dirty="0" smtClean="0"/>
              <a:t> </a:t>
            </a:r>
            <a:r>
              <a:rPr lang="en-US" altLang="zh-CN" dirty="0" smtClean="0"/>
              <a:t>exploited</a:t>
            </a:r>
            <a:r>
              <a:rPr lang="zh-CN" altLang="en-US" dirty="0" smtClean="0"/>
              <a:t> </a:t>
            </a:r>
            <a:r>
              <a:rPr lang="en-US" altLang="zh-CN" dirty="0" smtClean="0"/>
              <a:t>to</a:t>
            </a:r>
            <a:r>
              <a:rPr lang="zh-CN" altLang="en-US" dirty="0" smtClean="0"/>
              <a:t> </a:t>
            </a:r>
            <a:r>
              <a:rPr lang="en-US" altLang="zh-CN" dirty="0" smtClean="0"/>
              <a:t>carry</a:t>
            </a:r>
            <a:r>
              <a:rPr lang="zh-CN" altLang="en-US" dirty="0" smtClean="0"/>
              <a:t> </a:t>
            </a:r>
            <a:r>
              <a:rPr lang="en-US" altLang="zh-CN" dirty="0" smtClean="0"/>
              <a:t>out</a:t>
            </a:r>
            <a:r>
              <a:rPr lang="zh-CN" altLang="en-US" dirty="0" smtClean="0"/>
              <a:t> </a:t>
            </a:r>
            <a:r>
              <a:rPr lang="en-US" altLang="zh-CN" dirty="0" smtClean="0"/>
              <a:t>a</a:t>
            </a:r>
            <a:r>
              <a:rPr lang="zh-CN" altLang="en-US" dirty="0" smtClean="0"/>
              <a:t> </a:t>
            </a:r>
            <a:r>
              <a:rPr lang="en-US" altLang="zh-CN" dirty="0" smtClean="0"/>
              <a:t>covert</a:t>
            </a:r>
            <a:r>
              <a:rPr lang="zh-CN" altLang="en-US" dirty="0" smtClean="0"/>
              <a:t> </a:t>
            </a:r>
            <a:r>
              <a:rPr lang="en-US" altLang="zh-CN" dirty="0" smtClean="0"/>
              <a:t>channel</a:t>
            </a:r>
            <a:r>
              <a:rPr lang="zh-CN" altLang="en-US" dirty="0" smtClean="0"/>
              <a:t> </a:t>
            </a:r>
            <a:r>
              <a:rPr lang="en-US" altLang="zh-CN" dirty="0" smtClean="0"/>
              <a:t>attack.</a:t>
            </a:r>
            <a:r>
              <a:rPr lang="zh-CN" altLang="en-US" dirty="0" smtClean="0"/>
              <a:t> </a:t>
            </a:r>
            <a:r>
              <a:rPr lang="en-US" altLang="zh-CN" dirty="0" smtClean="0"/>
              <a:t>A</a:t>
            </a:r>
            <a:r>
              <a:rPr lang="zh-CN" altLang="en-US" dirty="0" smtClean="0"/>
              <a:t> </a:t>
            </a:r>
            <a:r>
              <a:rPr lang="en-US" altLang="zh-CN" dirty="0" smtClean="0"/>
              <a:t>covert</a:t>
            </a:r>
            <a:r>
              <a:rPr lang="zh-CN" altLang="en-US" dirty="0" smtClean="0"/>
              <a:t> </a:t>
            </a:r>
            <a:r>
              <a:rPr lang="en-US" altLang="zh-CN" dirty="0" smtClean="0"/>
              <a:t>channel</a:t>
            </a:r>
            <a:r>
              <a:rPr lang="zh-CN" altLang="en-US" dirty="0" smtClean="0"/>
              <a:t> </a:t>
            </a:r>
            <a:r>
              <a:rPr lang="en-US" altLang="zh-CN" dirty="0" smtClean="0"/>
              <a:t>attack</a:t>
            </a:r>
            <a:r>
              <a:rPr lang="zh-CN" altLang="en-US" dirty="0" smtClean="0"/>
              <a:t> </a:t>
            </a:r>
            <a:r>
              <a:rPr lang="en-US" altLang="zh-CN" dirty="0" smtClean="0"/>
              <a:t>is</a:t>
            </a:r>
            <a:r>
              <a:rPr lang="zh-CN" altLang="en-US" dirty="0" smtClean="0"/>
              <a:t> </a:t>
            </a:r>
            <a:r>
              <a:rPr lang="en-US" altLang="zh-CN" dirty="0" smtClean="0"/>
              <a:t>the</a:t>
            </a:r>
            <a:r>
              <a:rPr lang="zh-CN" altLang="en-US" dirty="0" smtClean="0"/>
              <a:t> </a:t>
            </a:r>
            <a:r>
              <a:rPr lang="en-US" altLang="zh-CN" dirty="0" smtClean="0"/>
              <a:t>information</a:t>
            </a:r>
            <a:r>
              <a:rPr lang="zh-CN" altLang="en-US" dirty="0" smtClean="0"/>
              <a:t> </a:t>
            </a:r>
            <a:r>
              <a:rPr lang="en-US" altLang="zh-CN" dirty="0" smtClean="0"/>
              <a:t>leakage</a:t>
            </a:r>
            <a:r>
              <a:rPr lang="zh-CN" altLang="en-US" dirty="0" smtClean="0"/>
              <a:t> </a:t>
            </a:r>
            <a:r>
              <a:rPr lang="en-US" altLang="zh-CN" dirty="0" smtClean="0"/>
              <a:t>between</a:t>
            </a:r>
            <a:r>
              <a:rPr lang="zh-CN" altLang="en-US" dirty="0" smtClean="0"/>
              <a:t> </a:t>
            </a:r>
            <a:r>
              <a:rPr lang="en-US" altLang="zh-CN" dirty="0" smtClean="0"/>
              <a:t>two</a:t>
            </a:r>
            <a:r>
              <a:rPr lang="zh-CN" altLang="en-US" dirty="0" smtClean="0"/>
              <a:t> </a:t>
            </a:r>
            <a:r>
              <a:rPr lang="en-US" altLang="zh-CN" dirty="0" smtClean="0"/>
              <a:t>parties</a:t>
            </a:r>
            <a:r>
              <a:rPr lang="zh-CN" altLang="en-US" dirty="0" smtClean="0"/>
              <a:t> </a:t>
            </a:r>
            <a:r>
              <a:rPr lang="en-US" altLang="zh-CN" dirty="0" smtClean="0"/>
              <a:t>who</a:t>
            </a:r>
            <a:r>
              <a:rPr lang="zh-CN" altLang="en-US" dirty="0" smtClean="0"/>
              <a:t> </a:t>
            </a:r>
            <a:r>
              <a:rPr lang="en-US" altLang="zh-CN" dirty="0" smtClean="0"/>
              <a:t>are</a:t>
            </a:r>
            <a:r>
              <a:rPr lang="zh-CN" altLang="en-US" dirty="0" smtClean="0"/>
              <a:t> </a:t>
            </a:r>
            <a:r>
              <a:rPr lang="en-US" altLang="zh-CN" dirty="0" smtClean="0"/>
              <a:t>not</a:t>
            </a:r>
            <a:r>
              <a:rPr lang="zh-CN" altLang="en-US" dirty="0" smtClean="0"/>
              <a:t> </a:t>
            </a:r>
            <a:r>
              <a:rPr lang="en-US" altLang="zh-CN" dirty="0" smtClean="0"/>
              <a:t>allowed</a:t>
            </a:r>
            <a:r>
              <a:rPr lang="zh-CN" altLang="en-US" dirty="0" smtClean="0"/>
              <a:t> </a:t>
            </a:r>
            <a:r>
              <a:rPr lang="en-US" altLang="zh-CN" dirty="0" smtClean="0"/>
              <a:t>to</a:t>
            </a:r>
            <a:r>
              <a:rPr lang="zh-CN" altLang="en-US" dirty="0" smtClean="0"/>
              <a:t> </a:t>
            </a:r>
            <a:r>
              <a:rPr lang="en-US" altLang="zh-CN" dirty="0" smtClean="0"/>
              <a:t>communicate</a:t>
            </a:r>
            <a:r>
              <a:rPr lang="zh-CN" altLang="en-US" dirty="0" smtClean="0"/>
              <a:t> </a:t>
            </a:r>
            <a:r>
              <a:rPr lang="en-US" altLang="zh-CN" dirty="0" smtClean="0"/>
              <a:t>directly.</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example,</a:t>
            </a:r>
            <a:r>
              <a:rPr lang="zh-CN" altLang="en-US" dirty="0" smtClean="0"/>
              <a:t> </a:t>
            </a:r>
            <a:r>
              <a:rPr lang="en-US" altLang="zh-CN" dirty="0" smtClean="0"/>
              <a:t>two</a:t>
            </a:r>
            <a:r>
              <a:rPr lang="zh-CN" altLang="en-US" dirty="0" smtClean="0"/>
              <a:t> </a:t>
            </a:r>
            <a:r>
              <a:rPr lang="en-US" altLang="zh-CN" dirty="0" smtClean="0"/>
              <a:t>security</a:t>
            </a:r>
            <a:r>
              <a:rPr lang="zh-CN" altLang="en-US" dirty="0" smtClean="0"/>
              <a:t> </a:t>
            </a:r>
            <a:r>
              <a:rPr lang="en-US" altLang="zh-CN" dirty="0" smtClean="0"/>
              <a:t>domains</a:t>
            </a:r>
            <a:r>
              <a:rPr lang="zh-CN" altLang="en-US" dirty="0" smtClean="0"/>
              <a:t> </a:t>
            </a:r>
            <a:r>
              <a:rPr lang="en-US" altLang="zh-CN" dirty="0" smtClean="0"/>
              <a:t>are</a:t>
            </a:r>
            <a:r>
              <a:rPr lang="zh-CN" altLang="en-US" dirty="0" smtClean="0"/>
              <a:t> </a:t>
            </a:r>
            <a:r>
              <a:rPr lang="en-US" altLang="zh-CN" dirty="0" smtClean="0"/>
              <a:t>running</a:t>
            </a:r>
            <a:r>
              <a:rPr lang="zh-CN" altLang="en-US" dirty="0" smtClean="0"/>
              <a:t> </a:t>
            </a:r>
            <a:r>
              <a:rPr lang="en-US" altLang="zh-CN" dirty="0" smtClean="0"/>
              <a:t>on</a:t>
            </a:r>
            <a:r>
              <a:rPr lang="zh-CN" altLang="en-US" dirty="0" smtClean="0"/>
              <a:t> </a:t>
            </a:r>
            <a:r>
              <a:rPr lang="en-US" altLang="zh-CN" dirty="0" smtClean="0"/>
              <a:t>two</a:t>
            </a:r>
            <a:r>
              <a:rPr lang="zh-CN" altLang="en-US" dirty="0" smtClean="0"/>
              <a:t> </a:t>
            </a:r>
            <a:r>
              <a:rPr lang="en-US" altLang="zh-CN" dirty="0" smtClean="0"/>
              <a:t>cores</a:t>
            </a:r>
            <a:r>
              <a:rPr lang="zh-CN" altLang="en-US" dirty="0" smtClean="0"/>
              <a:t> </a:t>
            </a:r>
            <a:r>
              <a:rPr lang="en-US" altLang="zh-CN" dirty="0" smtClean="0"/>
              <a:t>and</a:t>
            </a:r>
            <a:r>
              <a:rPr lang="zh-CN" altLang="en-US" dirty="0" smtClean="0"/>
              <a:t> </a:t>
            </a:r>
            <a:r>
              <a:rPr lang="en-US" altLang="zh-CN" dirty="0" smtClean="0"/>
              <a:t>they</a:t>
            </a:r>
            <a:r>
              <a:rPr lang="zh-CN" altLang="en-US" dirty="0" smtClean="0"/>
              <a:t> </a:t>
            </a:r>
            <a:r>
              <a:rPr lang="en-US" altLang="zh-CN" dirty="0" smtClean="0"/>
              <a:t>share</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They</a:t>
            </a:r>
            <a:r>
              <a:rPr lang="zh-CN" altLang="en-US" dirty="0" smtClean="0"/>
              <a:t> </a:t>
            </a:r>
            <a:r>
              <a:rPr lang="en-US" altLang="zh-CN" dirty="0" smtClean="0"/>
              <a:t>are</a:t>
            </a:r>
            <a:r>
              <a:rPr lang="zh-CN" altLang="en-US" dirty="0" smtClean="0"/>
              <a:t> </a:t>
            </a:r>
            <a:r>
              <a:rPr lang="en-US" altLang="zh-CN" dirty="0" smtClean="0"/>
              <a:t>not</a:t>
            </a:r>
            <a:r>
              <a:rPr lang="zh-CN" altLang="en-US" dirty="0" smtClean="0"/>
              <a:t> </a:t>
            </a:r>
            <a:r>
              <a:rPr lang="en-US" altLang="zh-CN" dirty="0" smtClean="0"/>
              <a:t>allowed</a:t>
            </a:r>
            <a:r>
              <a:rPr lang="zh-CN" altLang="en-US" dirty="0" smtClean="0"/>
              <a:t> </a:t>
            </a:r>
            <a:r>
              <a:rPr lang="en-US" altLang="zh-CN" dirty="0" smtClean="0"/>
              <a:t>to</a:t>
            </a:r>
            <a:r>
              <a:rPr lang="zh-CN" altLang="en-US" dirty="0" smtClean="0"/>
              <a:t> </a:t>
            </a:r>
            <a:r>
              <a:rPr lang="en-US" altLang="zh-CN" dirty="0" smtClean="0"/>
              <a:t>talk</a:t>
            </a:r>
            <a:r>
              <a:rPr lang="zh-CN" altLang="en-US" dirty="0" smtClean="0"/>
              <a:t> </a:t>
            </a:r>
            <a:r>
              <a:rPr lang="en-US" altLang="zh-CN" dirty="0" smtClean="0"/>
              <a:t>to</a:t>
            </a:r>
            <a:r>
              <a:rPr lang="zh-CN" altLang="en-US" dirty="0" smtClean="0"/>
              <a:t> </a:t>
            </a:r>
            <a:r>
              <a:rPr lang="en-US" altLang="zh-CN" dirty="0" smtClean="0"/>
              <a:t>each</a:t>
            </a:r>
            <a:r>
              <a:rPr lang="zh-CN" altLang="en-US" dirty="0" smtClean="0"/>
              <a:t> </a:t>
            </a:r>
            <a:r>
              <a:rPr lang="en-US" altLang="zh-CN" dirty="0" smtClean="0"/>
              <a:t>other</a:t>
            </a:r>
            <a:r>
              <a:rPr lang="zh-CN" altLang="en-US" dirty="0" smtClean="0"/>
              <a:t> </a:t>
            </a:r>
            <a:r>
              <a:rPr lang="en-US" altLang="zh-CN" dirty="0" smtClean="0"/>
              <a:t>directly.</a:t>
            </a:r>
            <a:r>
              <a:rPr lang="zh-CN" altLang="en-US" dirty="0" smtClean="0"/>
              <a:t> </a:t>
            </a:r>
            <a:r>
              <a:rPr lang="en-US" altLang="zh-CN" dirty="0" smtClean="0"/>
              <a:t>However,</a:t>
            </a:r>
            <a:r>
              <a:rPr lang="zh-CN" altLang="en-US" dirty="0" smtClean="0"/>
              <a:t> </a:t>
            </a:r>
            <a:r>
              <a:rPr lang="en-US" altLang="zh-CN" dirty="0" smtClean="0"/>
              <a:t>SD</a:t>
            </a:r>
            <a:r>
              <a:rPr lang="zh-CN" altLang="en-US" dirty="0" smtClean="0"/>
              <a:t> </a:t>
            </a:r>
            <a:r>
              <a:rPr lang="en-US" altLang="zh-CN" dirty="0" smtClean="0"/>
              <a:t>0</a:t>
            </a:r>
            <a:r>
              <a:rPr lang="zh-CN" altLang="en-US" dirty="0" smtClean="0"/>
              <a:t> </a:t>
            </a:r>
            <a:r>
              <a:rPr lang="en-US" altLang="zh-CN" dirty="0" smtClean="0"/>
              <a:t>control</a:t>
            </a:r>
            <a:r>
              <a:rPr lang="zh-CN" altLang="en-US" dirty="0" smtClean="0"/>
              <a:t> </a:t>
            </a:r>
            <a:r>
              <a:rPr lang="en-US" altLang="zh-CN" dirty="0" smtClean="0"/>
              <a:t>its</a:t>
            </a:r>
            <a:r>
              <a:rPr lang="zh-CN" altLang="en-US" dirty="0" smtClean="0"/>
              <a:t> </a:t>
            </a:r>
            <a:r>
              <a:rPr lang="en-US" altLang="zh-CN" dirty="0" smtClean="0"/>
              <a:t>memory</a:t>
            </a:r>
            <a:r>
              <a:rPr lang="zh-CN" altLang="en-US" dirty="0" smtClean="0"/>
              <a:t> </a:t>
            </a:r>
            <a:r>
              <a:rPr lang="en-US" altLang="zh-CN" dirty="0" smtClean="0"/>
              <a:t>intensity</a:t>
            </a:r>
            <a:r>
              <a:rPr lang="zh-CN" altLang="en-US" dirty="0" smtClean="0"/>
              <a:t> </a:t>
            </a:r>
            <a:r>
              <a:rPr lang="en-US" altLang="zh-CN" dirty="0" smtClean="0"/>
              <a:t>over</a:t>
            </a:r>
            <a:r>
              <a:rPr lang="zh-CN" altLang="en-US" dirty="0" smtClean="0"/>
              <a:t> </a:t>
            </a:r>
            <a:r>
              <a:rPr lang="en-US" altLang="zh-CN" dirty="0" smtClean="0"/>
              <a:t>time,</a:t>
            </a:r>
            <a:r>
              <a:rPr lang="zh-CN" altLang="en-US" dirty="0" smtClean="0"/>
              <a:t> </a:t>
            </a:r>
            <a:r>
              <a:rPr lang="en-US" altLang="zh-CN" dirty="0" smtClean="0"/>
              <a:t>and</a:t>
            </a:r>
            <a:r>
              <a:rPr lang="zh-CN" altLang="en-US" dirty="0" smtClean="0"/>
              <a:t> </a:t>
            </a:r>
            <a:r>
              <a:rPr lang="en-US" altLang="zh-CN" dirty="0" smtClean="0"/>
              <a:t>SD</a:t>
            </a:r>
            <a:r>
              <a:rPr lang="zh-CN" altLang="en-US" dirty="0" smtClean="0"/>
              <a:t> </a:t>
            </a:r>
            <a:r>
              <a:rPr lang="en-US" altLang="zh-CN" dirty="0" smtClean="0"/>
              <a:t>1</a:t>
            </a:r>
            <a:r>
              <a:rPr lang="zh-CN" altLang="en-US" dirty="0" smtClean="0"/>
              <a:t> </a:t>
            </a:r>
            <a:r>
              <a:rPr lang="en-US" altLang="zh-CN" dirty="0" smtClean="0"/>
              <a:t>simply</a:t>
            </a:r>
            <a:r>
              <a:rPr lang="zh-CN" altLang="en-US" dirty="0" smtClean="0"/>
              <a:t> </a:t>
            </a:r>
            <a:r>
              <a:rPr lang="en-US" altLang="zh-CN" dirty="0" smtClean="0"/>
              <a:t>measure</a:t>
            </a:r>
            <a:r>
              <a:rPr lang="zh-CN" altLang="en-US" dirty="0" smtClean="0"/>
              <a:t> </a:t>
            </a:r>
            <a:r>
              <a:rPr lang="en-US" altLang="zh-CN" dirty="0" smtClean="0"/>
              <a:t>its</a:t>
            </a:r>
            <a:r>
              <a:rPr lang="zh-CN" altLang="en-US" dirty="0" smtClean="0"/>
              <a:t> </a:t>
            </a:r>
            <a:r>
              <a:rPr lang="en-US" altLang="zh-CN" dirty="0" smtClean="0"/>
              <a:t>memory</a:t>
            </a:r>
            <a:r>
              <a:rPr lang="zh-CN" altLang="en-US" dirty="0" smtClean="0"/>
              <a:t> </a:t>
            </a:r>
            <a:r>
              <a:rPr lang="en-US" altLang="zh-CN" smtClean="0"/>
              <a:t>bandwidth</a:t>
            </a:r>
            <a:r>
              <a:rPr lang="zh-CN" altLang="en-US" smtClean="0"/>
              <a:t> </a:t>
            </a:r>
            <a:r>
              <a:rPr lang="en-US" altLang="zh-CN" dirty="0" smtClean="0"/>
              <a:t>over</a:t>
            </a:r>
            <a:r>
              <a:rPr lang="zh-CN" altLang="en-US" dirty="0" smtClean="0"/>
              <a:t> </a:t>
            </a:r>
            <a:r>
              <a:rPr lang="en-US" altLang="zh-CN" dirty="0" smtClean="0"/>
              <a:t>time,</a:t>
            </a:r>
            <a:r>
              <a:rPr lang="zh-CN" altLang="en-US" dirty="0" smtClean="0"/>
              <a:t> </a:t>
            </a:r>
            <a:r>
              <a:rPr lang="en-US" altLang="zh-CN" dirty="0" smtClean="0"/>
              <a:t>as</a:t>
            </a:r>
            <a:r>
              <a:rPr lang="zh-CN" altLang="en-US" dirty="0" smtClean="0"/>
              <a:t> </a:t>
            </a:r>
            <a:r>
              <a:rPr lang="en-US" altLang="zh-CN" dirty="0" smtClean="0"/>
              <a:t>shown</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figure.</a:t>
            </a:r>
            <a:r>
              <a:rPr lang="zh-CN" altLang="en-US" dirty="0" smtClean="0"/>
              <a:t> </a:t>
            </a:r>
            <a:r>
              <a:rPr lang="en-US" altLang="zh-CN" dirty="0" smtClean="0"/>
              <a:t>Explain</a:t>
            </a:r>
            <a:r>
              <a:rPr lang="zh-CN" altLang="en-US" dirty="0" smtClean="0"/>
              <a:t> </a:t>
            </a:r>
            <a:r>
              <a:rPr lang="en-US" altLang="zh-CN" dirty="0" smtClean="0"/>
              <a:t>the</a:t>
            </a:r>
            <a:r>
              <a:rPr lang="zh-CN" altLang="en-US" dirty="0" smtClean="0"/>
              <a:t> </a:t>
            </a:r>
            <a:r>
              <a:rPr lang="en-US" altLang="zh-CN" dirty="0" smtClean="0"/>
              <a:t>graph…</a:t>
            </a:r>
            <a:r>
              <a:rPr lang="zh-CN" altLang="en-US" dirty="0" smtClean="0"/>
              <a:t> </a:t>
            </a:r>
            <a:endParaRPr lang="en-US" dirty="0" smtClean="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5</a:t>
            </a:fld>
            <a:endParaRPr lang="en-US" altLang="zh-CN"/>
          </a:p>
        </p:txBody>
      </p:sp>
    </p:spTree>
    <p:extLst>
      <p:ext uri="{BB962C8B-B14F-4D97-AF65-F5344CB8AC3E}">
        <p14:creationId xmlns:p14="http://schemas.microsoft.com/office/powerpoint/2010/main" val="403296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zh-CN" altLang="en-US" dirty="0" smtClean="0"/>
              <a:t> </a:t>
            </a:r>
            <a:r>
              <a:rPr lang="en-US" altLang="zh-CN" dirty="0" smtClean="0"/>
              <a:t>objective</a:t>
            </a:r>
            <a:r>
              <a:rPr lang="zh-CN" altLang="en-US" dirty="0" smtClean="0"/>
              <a:t> </a:t>
            </a:r>
            <a:r>
              <a:rPr lang="en-US" altLang="zh-CN" dirty="0" smtClean="0"/>
              <a:t>in</a:t>
            </a:r>
            <a:r>
              <a:rPr lang="zh-CN" altLang="en-US" dirty="0" smtClean="0"/>
              <a:t> </a:t>
            </a:r>
            <a:r>
              <a:rPr lang="en-US" altLang="zh-CN" dirty="0" smtClean="0"/>
              <a:t>this</a:t>
            </a:r>
            <a:r>
              <a:rPr lang="zh-CN" altLang="en-US" dirty="0" smtClean="0"/>
              <a:t> </a:t>
            </a:r>
            <a:r>
              <a:rPr lang="en-US" altLang="zh-CN" dirty="0" smtClean="0"/>
              <a:t>work</a:t>
            </a:r>
            <a:r>
              <a:rPr lang="zh-CN" altLang="en-US" dirty="0" smtClean="0"/>
              <a:t> </a:t>
            </a:r>
            <a:r>
              <a:rPr lang="en-US" altLang="zh-CN" dirty="0" smtClean="0"/>
              <a:t>is</a:t>
            </a:r>
            <a:r>
              <a:rPr lang="zh-CN" altLang="en-US" dirty="0" smtClean="0"/>
              <a:t> </a:t>
            </a:r>
            <a:r>
              <a:rPr lang="en-US" altLang="zh-CN" dirty="0" smtClean="0"/>
              <a:t>to</a:t>
            </a:r>
            <a:r>
              <a:rPr lang="zh-CN" altLang="en-US" dirty="0" smtClean="0"/>
              <a:t> </a:t>
            </a:r>
            <a:r>
              <a:rPr lang="en-US" altLang="zh-CN" dirty="0" smtClean="0"/>
              <a:t>design</a:t>
            </a:r>
            <a:r>
              <a:rPr lang="zh-CN" altLang="en-US" dirty="0" smtClean="0"/>
              <a:t> </a:t>
            </a:r>
            <a:r>
              <a:rPr lang="en-US" altLang="zh-CN" dirty="0" smtClean="0"/>
              <a:t>a</a:t>
            </a:r>
            <a:r>
              <a:rPr lang="zh-CN" altLang="en-US" dirty="0" smtClean="0"/>
              <a:t> </a:t>
            </a:r>
            <a:r>
              <a:rPr lang="en-US" altLang="zh-CN" dirty="0" smtClean="0"/>
              <a:t>new</a:t>
            </a:r>
            <a:r>
              <a:rPr lang="zh-CN" altLang="en-US" dirty="0" smtClean="0"/>
              <a:t> </a:t>
            </a:r>
            <a:r>
              <a:rPr lang="en-US" altLang="zh-CN" dirty="0" smtClean="0"/>
              <a:t>memory</a:t>
            </a:r>
            <a:r>
              <a:rPr lang="zh-CN" altLang="en-US" dirty="0" smtClean="0"/>
              <a:t> </a:t>
            </a:r>
            <a:r>
              <a:rPr lang="en-US" altLang="zh-CN" dirty="0" smtClean="0"/>
              <a:t>controller</a:t>
            </a:r>
            <a:r>
              <a:rPr lang="zh-CN" altLang="en-US" dirty="0" smtClean="0"/>
              <a:t> </a:t>
            </a:r>
            <a:r>
              <a:rPr lang="en-US" altLang="zh-CN" dirty="0" smtClean="0"/>
              <a:t>that</a:t>
            </a:r>
            <a:r>
              <a:rPr lang="zh-CN" altLang="en-US" dirty="0" smtClean="0"/>
              <a:t> </a:t>
            </a:r>
            <a:r>
              <a:rPr lang="en-US" altLang="zh-CN" dirty="0" smtClean="0"/>
              <a:t>can</a:t>
            </a:r>
            <a:r>
              <a:rPr lang="zh-CN" altLang="en-US" dirty="0" smtClean="0"/>
              <a:t> </a:t>
            </a:r>
            <a:r>
              <a:rPr lang="en-US" altLang="zh-CN" dirty="0" smtClean="0"/>
              <a:t>completely</a:t>
            </a:r>
            <a:r>
              <a:rPr lang="zh-CN" altLang="en-US" dirty="0" smtClean="0"/>
              <a:t> </a:t>
            </a:r>
            <a:r>
              <a:rPr lang="en-US" altLang="zh-CN" dirty="0" smtClean="0"/>
              <a:t>eliminate</a:t>
            </a:r>
            <a:r>
              <a:rPr lang="zh-CN" altLang="en-US" dirty="0" smtClean="0"/>
              <a:t> </a:t>
            </a:r>
            <a:r>
              <a:rPr lang="en-US" altLang="zh-CN" dirty="0" smtClean="0"/>
              <a:t>the</a:t>
            </a:r>
            <a:r>
              <a:rPr lang="zh-CN" altLang="en-US" dirty="0" smtClean="0"/>
              <a:t> </a:t>
            </a:r>
            <a:r>
              <a:rPr lang="en-US" altLang="zh-CN" dirty="0" smtClean="0"/>
              <a:t>memory</a:t>
            </a:r>
            <a:r>
              <a:rPr lang="zh-CN" altLang="en-US" dirty="0" smtClean="0"/>
              <a:t> </a:t>
            </a:r>
            <a:r>
              <a:rPr lang="en-US" altLang="zh-CN" dirty="0" smtClean="0"/>
              <a:t>timing</a:t>
            </a:r>
            <a:r>
              <a:rPr lang="zh-CN" altLang="en-US" dirty="0" smtClean="0"/>
              <a:t> </a:t>
            </a:r>
            <a:r>
              <a:rPr lang="en-US" altLang="zh-CN" dirty="0" smtClean="0"/>
              <a:t>channels,</a:t>
            </a:r>
            <a:r>
              <a:rPr lang="zh-CN" altLang="en-US" dirty="0" smtClean="0"/>
              <a:t> </a:t>
            </a:r>
            <a:r>
              <a:rPr lang="en-US" altLang="zh-CN" dirty="0" smtClean="0"/>
              <a:t>also</a:t>
            </a:r>
            <a:r>
              <a:rPr lang="zh-CN" altLang="en-US" dirty="0" smtClean="0"/>
              <a:t> </a:t>
            </a:r>
            <a:r>
              <a:rPr lang="en-US" altLang="zh-CN" dirty="0" smtClean="0"/>
              <a:t>easy</a:t>
            </a:r>
            <a:r>
              <a:rPr lang="zh-CN" altLang="en-US" dirty="0" smtClean="0"/>
              <a:t> </a:t>
            </a:r>
            <a:r>
              <a:rPr lang="en-US" altLang="zh-CN" dirty="0" smtClean="0"/>
              <a:t>to</a:t>
            </a:r>
            <a:r>
              <a:rPr lang="zh-CN" altLang="en-US" dirty="0" smtClean="0"/>
              <a:t> </a:t>
            </a:r>
            <a:r>
              <a:rPr lang="en-US" altLang="zh-CN" dirty="0" smtClean="0"/>
              <a:t>implement</a:t>
            </a:r>
            <a:r>
              <a:rPr lang="zh-CN" altLang="en-US" dirty="0" smtClean="0"/>
              <a:t> </a:t>
            </a:r>
            <a:r>
              <a:rPr lang="en-US" altLang="zh-CN" dirty="0" smtClean="0"/>
              <a:t>while</a:t>
            </a:r>
            <a:r>
              <a:rPr lang="zh-CN" altLang="en-US" dirty="0" smtClean="0"/>
              <a:t> </a:t>
            </a:r>
            <a:r>
              <a:rPr lang="en-US" altLang="zh-CN" dirty="0" smtClean="0"/>
              <a:t>minimizing</a:t>
            </a:r>
            <a:r>
              <a:rPr lang="zh-CN" altLang="en-US" dirty="0" smtClean="0"/>
              <a:t> </a:t>
            </a:r>
            <a:r>
              <a:rPr lang="en-US" altLang="zh-CN" dirty="0" smtClean="0"/>
              <a:t>the</a:t>
            </a:r>
            <a:r>
              <a:rPr lang="zh-CN" altLang="en-US" dirty="0" smtClean="0"/>
              <a:t> </a:t>
            </a:r>
            <a:r>
              <a:rPr lang="en-US" altLang="zh-CN" dirty="0" smtClean="0"/>
              <a:t>performance</a:t>
            </a:r>
            <a:r>
              <a:rPr lang="zh-CN" altLang="en-US" dirty="0" smtClean="0"/>
              <a:t> </a:t>
            </a:r>
            <a:r>
              <a:rPr lang="en-US" altLang="zh-CN" dirty="0" smtClean="0"/>
              <a:t>overhead.</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6</a:t>
            </a:fld>
            <a:endParaRPr lang="en-US" altLang="zh-CN"/>
          </a:p>
        </p:txBody>
      </p:sp>
    </p:spTree>
    <p:extLst>
      <p:ext uri="{BB962C8B-B14F-4D97-AF65-F5344CB8AC3E}">
        <p14:creationId xmlns:p14="http://schemas.microsoft.com/office/powerpoint/2010/main" val="505219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zh-CN" altLang="en-US" dirty="0" smtClean="0"/>
              <a:t> </a:t>
            </a:r>
            <a:r>
              <a:rPr lang="en-US" altLang="zh-CN" dirty="0" smtClean="0"/>
              <a:t>is</a:t>
            </a:r>
            <a:r>
              <a:rPr lang="zh-CN" altLang="en-US" dirty="0" smtClean="0"/>
              <a:t> </a:t>
            </a:r>
            <a:r>
              <a:rPr lang="en-US" altLang="zh-CN" dirty="0" smtClean="0"/>
              <a:t>a</a:t>
            </a:r>
            <a:r>
              <a:rPr lang="zh-CN" altLang="en-US" dirty="0" smtClean="0"/>
              <a:t> </a:t>
            </a:r>
            <a:r>
              <a:rPr lang="en-US" altLang="zh-CN" dirty="0" smtClean="0"/>
              <a:t>high</a:t>
            </a:r>
            <a:r>
              <a:rPr lang="zh-CN" altLang="en-US" dirty="0" smtClean="0"/>
              <a:t> </a:t>
            </a:r>
            <a:r>
              <a:rPr lang="en-US" altLang="zh-CN" dirty="0" smtClean="0"/>
              <a:t>level</a:t>
            </a:r>
            <a:r>
              <a:rPr lang="zh-CN" altLang="en-US" dirty="0" smtClean="0"/>
              <a:t> </a:t>
            </a:r>
            <a:r>
              <a:rPr lang="en-US" altLang="zh-CN" dirty="0" smtClean="0"/>
              <a:t>view</a:t>
            </a:r>
            <a:r>
              <a:rPr lang="zh-CN" altLang="en-US" dirty="0" smtClean="0"/>
              <a:t> </a:t>
            </a:r>
            <a:r>
              <a:rPr lang="en-US" altLang="zh-CN" dirty="0" smtClean="0"/>
              <a:t>of</a:t>
            </a:r>
            <a:r>
              <a:rPr lang="zh-CN" altLang="en-US" dirty="0" smtClean="0"/>
              <a:t> </a:t>
            </a:r>
            <a:r>
              <a:rPr lang="en-US" altLang="zh-CN" dirty="0" smtClean="0"/>
              <a:t>our</a:t>
            </a:r>
            <a:r>
              <a:rPr lang="zh-CN" altLang="en-US" dirty="0" smtClean="0"/>
              <a:t> </a:t>
            </a:r>
            <a:r>
              <a:rPr lang="en-US" altLang="zh-CN" dirty="0" smtClean="0"/>
              <a:t>baseline</a:t>
            </a:r>
            <a:r>
              <a:rPr lang="zh-CN" altLang="en-US" dirty="0" smtClean="0"/>
              <a:t> </a:t>
            </a:r>
            <a:r>
              <a:rPr lang="en-US" altLang="zh-CN" dirty="0" smtClean="0"/>
              <a:t>memory</a:t>
            </a:r>
            <a:r>
              <a:rPr lang="zh-CN" altLang="en-US" dirty="0" smtClean="0"/>
              <a:t> </a:t>
            </a:r>
            <a:r>
              <a:rPr lang="en-US" altLang="zh-CN" dirty="0" smtClean="0"/>
              <a:t>controller.</a:t>
            </a:r>
            <a:r>
              <a:rPr lang="zh-CN" altLang="en-US" dirty="0" smtClean="0"/>
              <a:t> </a:t>
            </a:r>
            <a:r>
              <a:rPr lang="en-US" altLang="zh-CN" dirty="0" smtClean="0"/>
              <a:t>Explain</a:t>
            </a:r>
            <a:r>
              <a:rPr lang="zh-CN" altLang="en-US" dirty="0" smtClean="0"/>
              <a:t> </a:t>
            </a:r>
            <a:r>
              <a:rPr lang="en-US" altLang="zh-CN" dirty="0" smtClean="0"/>
              <a:t>the</a:t>
            </a:r>
            <a:r>
              <a:rPr lang="zh-CN" altLang="en-US" dirty="0" smtClean="0"/>
              <a:t> </a:t>
            </a:r>
            <a:r>
              <a:rPr lang="en-US" altLang="zh-CN" dirty="0" smtClean="0"/>
              <a:t>three</a:t>
            </a:r>
            <a:r>
              <a:rPr lang="zh-CN" altLang="en-US" dirty="0" smtClean="0"/>
              <a:t> </a:t>
            </a:r>
            <a:r>
              <a:rPr lang="en-US" altLang="zh-CN" dirty="0" smtClean="0"/>
              <a:t>steps…</a:t>
            </a:r>
            <a:r>
              <a:rPr lang="zh-CN" altLang="en-US" dirty="0" smtClean="0"/>
              <a:t> </a:t>
            </a:r>
            <a:r>
              <a:rPr lang="en-US" altLang="zh-CN" dirty="0" smtClean="0"/>
              <a:t>Where</a:t>
            </a:r>
            <a:r>
              <a:rPr lang="zh-CN" altLang="en-US" dirty="0" smtClean="0"/>
              <a:t> </a:t>
            </a:r>
            <a:r>
              <a:rPr lang="en-US" altLang="zh-CN" dirty="0" smtClean="0"/>
              <a:t>are</a:t>
            </a:r>
            <a:r>
              <a:rPr lang="zh-CN" altLang="en-US" dirty="0" smtClean="0"/>
              <a:t> </a:t>
            </a:r>
            <a:r>
              <a:rPr lang="en-US" altLang="zh-CN" dirty="0" smtClean="0"/>
              <a:t>the</a:t>
            </a:r>
            <a:r>
              <a:rPr lang="zh-CN" altLang="en-US" dirty="0" smtClean="0"/>
              <a:t> </a:t>
            </a:r>
            <a:r>
              <a:rPr lang="en-US" altLang="zh-CN" dirty="0" smtClean="0"/>
              <a:t>interference</a:t>
            </a:r>
            <a:r>
              <a:rPr lang="zh-CN" altLang="en-US" dirty="0" smtClean="0"/>
              <a:t> </a:t>
            </a:r>
            <a:r>
              <a:rPr lang="en-US" altLang="zh-CN" dirty="0" smtClean="0"/>
              <a:t>coming</a:t>
            </a:r>
            <a:r>
              <a:rPr lang="zh-CN" altLang="en-US" dirty="0" smtClean="0"/>
              <a:t> </a:t>
            </a:r>
            <a:r>
              <a:rPr lang="en-US" altLang="zh-CN" dirty="0" smtClean="0"/>
              <a:t>from?</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7</a:t>
            </a:fld>
            <a:endParaRPr lang="en-US" altLang="zh-CN"/>
          </a:p>
        </p:txBody>
      </p:sp>
    </p:spTree>
    <p:extLst>
      <p:ext uri="{BB962C8B-B14F-4D97-AF65-F5344CB8AC3E}">
        <p14:creationId xmlns:p14="http://schemas.microsoft.com/office/powerpoint/2010/main" val="110100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a:t>
            </a:r>
            <a:r>
              <a:rPr lang="zh-CN" altLang="en-US" dirty="0" smtClean="0"/>
              <a:t> </a:t>
            </a:r>
            <a:r>
              <a:rPr lang="en-US" altLang="zh-CN" dirty="0" smtClean="0"/>
              <a:t>as</a:t>
            </a:r>
            <a:r>
              <a:rPr lang="zh-CN" altLang="en-US" dirty="0" smtClean="0"/>
              <a:t> </a:t>
            </a:r>
            <a:r>
              <a:rPr lang="en-US" altLang="zh-CN" dirty="0" smtClean="0"/>
              <a:t>red</a:t>
            </a:r>
            <a:r>
              <a:rPr lang="zh-CN" altLang="en-US" dirty="0" smtClean="0"/>
              <a:t> </a:t>
            </a:r>
            <a:r>
              <a:rPr lang="en-US" altLang="zh-CN" dirty="0" smtClean="0"/>
              <a:t>request</a:t>
            </a:r>
            <a:r>
              <a:rPr lang="zh-CN" altLang="en-US" dirty="0" smtClean="0"/>
              <a:t> </a:t>
            </a:r>
            <a:r>
              <a:rPr lang="en-US" altLang="zh-CN" dirty="0" smtClean="0"/>
              <a:t>and</a:t>
            </a:r>
            <a:r>
              <a:rPr lang="zh-CN" altLang="en-US" dirty="0" smtClean="0"/>
              <a:t> </a:t>
            </a:r>
            <a:r>
              <a:rPr lang="en-US" altLang="zh-CN" dirty="0" smtClean="0"/>
              <a:t>blue</a:t>
            </a:r>
            <a:r>
              <a:rPr lang="zh-CN" altLang="en-US" dirty="0" smtClean="0"/>
              <a:t> </a:t>
            </a:r>
            <a:r>
              <a:rPr lang="en-US" altLang="zh-CN" dirty="0" smtClean="0"/>
              <a:t>request</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8</a:t>
            </a:fld>
            <a:endParaRPr lang="en-US" altLang="zh-CN"/>
          </a:p>
        </p:txBody>
      </p:sp>
    </p:spTree>
    <p:extLst>
      <p:ext uri="{BB962C8B-B14F-4D97-AF65-F5344CB8AC3E}">
        <p14:creationId xmlns:p14="http://schemas.microsoft.com/office/powerpoint/2010/main" val="548241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zh-CN" altLang="en-US" dirty="0" smtClean="0"/>
              <a:t> </a:t>
            </a:r>
            <a:r>
              <a:rPr lang="en-US" altLang="zh-CN" dirty="0" smtClean="0"/>
              <a:t>of</a:t>
            </a:r>
            <a:r>
              <a:rPr lang="zh-CN" altLang="en-US" dirty="0" smtClean="0"/>
              <a:t> </a:t>
            </a:r>
            <a:r>
              <a:rPr lang="en-US" altLang="zh-CN" dirty="0" smtClean="0"/>
              <a:t>all,</a:t>
            </a:r>
            <a:r>
              <a:rPr lang="zh-CN" altLang="en-US" dirty="0" smtClean="0"/>
              <a:t> </a:t>
            </a:r>
            <a:r>
              <a:rPr lang="en-US" altLang="zh-CN" dirty="0" smtClean="0"/>
              <a:t>we</a:t>
            </a:r>
            <a:r>
              <a:rPr lang="zh-CN" altLang="en-US" dirty="0" smtClean="0"/>
              <a:t> </a:t>
            </a:r>
            <a:r>
              <a:rPr lang="en-US" altLang="zh-CN" dirty="0" smtClean="0"/>
              <a:t>changed</a:t>
            </a:r>
            <a:r>
              <a:rPr lang="zh-CN" altLang="en-US" dirty="0" smtClean="0"/>
              <a:t> </a:t>
            </a:r>
            <a:r>
              <a:rPr lang="en-US" altLang="zh-CN" dirty="0" smtClean="0"/>
              <a:t>the</a:t>
            </a:r>
            <a:r>
              <a:rPr lang="zh-CN" altLang="en-US" dirty="0" smtClean="0"/>
              <a:t> </a:t>
            </a:r>
            <a:r>
              <a:rPr lang="en-US" altLang="zh-CN" dirty="0" err="1" smtClean="0"/>
              <a:t>queueing</a:t>
            </a:r>
            <a:r>
              <a:rPr lang="zh-CN" altLang="en-US" dirty="0" smtClean="0"/>
              <a:t> </a:t>
            </a:r>
            <a:r>
              <a:rPr lang="en-US" altLang="zh-CN" dirty="0" smtClean="0"/>
              <a:t>structure</a:t>
            </a:r>
            <a:r>
              <a:rPr lang="zh-CN" altLang="en-US" dirty="0" smtClean="0"/>
              <a:t>. </a:t>
            </a:r>
            <a:r>
              <a:rPr lang="en-US" altLang="zh-CN" dirty="0" smtClean="0"/>
              <a:t>What</a:t>
            </a:r>
            <a:r>
              <a:rPr lang="zh-CN" altLang="en-US" dirty="0" smtClean="0"/>
              <a:t> </a:t>
            </a:r>
            <a:r>
              <a:rPr lang="en-US" altLang="zh-CN" dirty="0" smtClean="0"/>
              <a:t>used</a:t>
            </a:r>
            <a:r>
              <a:rPr lang="zh-CN" altLang="en-US" dirty="0" smtClean="0"/>
              <a:t> </a:t>
            </a:r>
            <a:r>
              <a:rPr lang="en-US" altLang="zh-CN" dirty="0" smtClean="0"/>
              <a:t>to</a:t>
            </a:r>
            <a:r>
              <a:rPr lang="zh-CN" altLang="en-US" dirty="0" smtClean="0"/>
              <a:t> </a:t>
            </a:r>
            <a:r>
              <a:rPr lang="en-US" altLang="zh-CN" dirty="0" smtClean="0"/>
              <a:t>be</a:t>
            </a:r>
            <a:r>
              <a:rPr lang="zh-CN" altLang="en-US" dirty="0" smtClean="0"/>
              <a:t> </a:t>
            </a:r>
            <a:r>
              <a:rPr lang="en-US" altLang="zh-CN" dirty="0" smtClean="0"/>
              <a:t>the</a:t>
            </a:r>
            <a:r>
              <a:rPr lang="zh-CN" altLang="en-US" dirty="0" smtClean="0"/>
              <a:t> </a:t>
            </a:r>
            <a:r>
              <a:rPr lang="en-US" altLang="zh-CN" dirty="0" smtClean="0"/>
              <a:t>per-bank</a:t>
            </a:r>
            <a:r>
              <a:rPr lang="zh-CN" altLang="en-US" dirty="0" smtClean="0"/>
              <a:t> </a:t>
            </a:r>
            <a:r>
              <a:rPr lang="en-US" altLang="zh-CN" dirty="0" smtClean="0"/>
              <a:t>based</a:t>
            </a:r>
            <a:r>
              <a:rPr lang="zh-CN" altLang="en-US" dirty="0" smtClean="0"/>
              <a:t> </a:t>
            </a:r>
            <a:r>
              <a:rPr lang="en-US" altLang="zh-CN" dirty="0" smtClean="0"/>
              <a:t>queue</a:t>
            </a:r>
            <a:r>
              <a:rPr lang="zh-CN" altLang="en-US" dirty="0" smtClean="0"/>
              <a:t> </a:t>
            </a:r>
            <a:r>
              <a:rPr lang="en-US" altLang="zh-CN" dirty="0" smtClean="0"/>
              <a:t>now</a:t>
            </a:r>
            <a:r>
              <a:rPr lang="zh-CN" altLang="en-US" dirty="0" smtClean="0"/>
              <a:t> </a:t>
            </a:r>
            <a:r>
              <a:rPr lang="en-US" altLang="zh-CN" dirty="0" smtClean="0"/>
              <a:t>becomes</a:t>
            </a:r>
            <a:r>
              <a:rPr lang="zh-CN" altLang="en-US" dirty="0" smtClean="0"/>
              <a:t> </a:t>
            </a:r>
            <a:r>
              <a:rPr lang="en-US" altLang="zh-CN" dirty="0" smtClean="0"/>
              <a:t>per</a:t>
            </a:r>
            <a:r>
              <a:rPr lang="zh-CN" altLang="en-US" dirty="0" smtClean="0"/>
              <a:t> </a:t>
            </a:r>
            <a:r>
              <a:rPr lang="en-US" altLang="zh-CN" dirty="0" smtClean="0"/>
              <a:t>security</a:t>
            </a:r>
            <a:r>
              <a:rPr lang="zh-CN" altLang="en-US" dirty="0" smtClean="0"/>
              <a:t> </a:t>
            </a:r>
            <a:r>
              <a:rPr lang="en-US" altLang="zh-CN" dirty="0" smtClean="0"/>
              <a:t>domain</a:t>
            </a:r>
            <a:r>
              <a:rPr lang="zh-CN" altLang="en-US" dirty="0" smtClean="0"/>
              <a:t> </a:t>
            </a:r>
            <a:r>
              <a:rPr lang="en-US" altLang="zh-CN" dirty="0" smtClean="0"/>
              <a:t>based</a:t>
            </a:r>
            <a:r>
              <a:rPr lang="zh-CN" altLang="en-US" dirty="0" smtClean="0"/>
              <a:t> </a:t>
            </a:r>
            <a:r>
              <a:rPr lang="en-US" altLang="zh-CN" dirty="0" smtClean="0"/>
              <a:t>queue.</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requests</a:t>
            </a:r>
            <a:r>
              <a:rPr lang="zh-CN" altLang="en-US" dirty="0" smtClean="0"/>
              <a:t> </a:t>
            </a:r>
            <a:r>
              <a:rPr lang="en-US" altLang="zh-CN" dirty="0" smtClean="0"/>
              <a:t>from</a:t>
            </a:r>
            <a:r>
              <a:rPr lang="zh-CN" altLang="en-US" dirty="0" smtClean="0"/>
              <a:t> </a:t>
            </a:r>
            <a:r>
              <a:rPr lang="en-US" altLang="zh-CN" dirty="0" smtClean="0"/>
              <a:t>the</a:t>
            </a:r>
            <a:r>
              <a:rPr lang="zh-CN" altLang="en-US" dirty="0" smtClean="0"/>
              <a:t> </a:t>
            </a:r>
            <a:r>
              <a:rPr lang="en-US" altLang="zh-CN" dirty="0" smtClean="0"/>
              <a:t>same</a:t>
            </a:r>
            <a:r>
              <a:rPr lang="zh-CN" altLang="en-US" dirty="0" smtClean="0"/>
              <a:t> </a:t>
            </a:r>
            <a:r>
              <a:rPr lang="en-US" altLang="zh-CN" dirty="0" smtClean="0"/>
              <a:t>security</a:t>
            </a:r>
            <a:r>
              <a:rPr lang="zh-CN" altLang="en-US" dirty="0" smtClean="0"/>
              <a:t> </a:t>
            </a:r>
            <a:r>
              <a:rPr lang="en-US" altLang="zh-CN" dirty="0" smtClean="0"/>
              <a:t>domain</a:t>
            </a:r>
            <a:r>
              <a:rPr lang="zh-CN" altLang="en-US" dirty="0" smtClean="0"/>
              <a:t> </a:t>
            </a:r>
            <a:r>
              <a:rPr lang="en-US" altLang="zh-CN" dirty="0" smtClean="0"/>
              <a:t>are</a:t>
            </a:r>
            <a:r>
              <a:rPr lang="zh-CN" altLang="en-US" dirty="0" smtClean="0"/>
              <a:t> </a:t>
            </a:r>
            <a:r>
              <a:rPr lang="en-US" altLang="zh-CN" dirty="0" smtClean="0"/>
              <a:t>put</a:t>
            </a:r>
            <a:r>
              <a:rPr lang="zh-CN" altLang="en-US" dirty="0" smtClean="0"/>
              <a:t> </a:t>
            </a:r>
            <a:r>
              <a:rPr lang="en-US" altLang="zh-CN" dirty="0" smtClean="0"/>
              <a:t>into</a:t>
            </a:r>
            <a:r>
              <a:rPr lang="zh-CN" altLang="en-US" dirty="0" smtClean="0"/>
              <a:t> </a:t>
            </a:r>
            <a:r>
              <a:rPr lang="en-US" altLang="zh-CN" dirty="0" smtClean="0"/>
              <a:t>the</a:t>
            </a:r>
            <a:r>
              <a:rPr lang="zh-CN" altLang="en-US" dirty="0" smtClean="0"/>
              <a:t> </a:t>
            </a:r>
            <a:r>
              <a:rPr lang="en-US" altLang="zh-CN" dirty="0" smtClean="0"/>
              <a:t>same</a:t>
            </a:r>
            <a:r>
              <a:rPr lang="zh-CN" altLang="en-US" dirty="0" smtClean="0"/>
              <a:t> </a:t>
            </a:r>
            <a:r>
              <a:rPr lang="en-US" altLang="zh-CN" dirty="0" smtClean="0"/>
              <a:t>queue.</a:t>
            </a:r>
            <a:r>
              <a:rPr lang="zh-CN" altLang="en-US" dirty="0" smtClean="0"/>
              <a:t> </a:t>
            </a:r>
            <a:r>
              <a:rPr lang="en-US" altLang="zh-CN" dirty="0" smtClean="0"/>
              <a:t>Even</a:t>
            </a:r>
            <a:r>
              <a:rPr lang="zh-CN" altLang="en-US" dirty="0" smtClean="0"/>
              <a:t> </a:t>
            </a:r>
            <a:r>
              <a:rPr lang="en-US" altLang="zh-CN" dirty="0" smtClean="0"/>
              <a:t>though</a:t>
            </a:r>
            <a:r>
              <a:rPr lang="zh-CN" altLang="en-US" dirty="0" smtClean="0"/>
              <a:t> </a:t>
            </a:r>
            <a:r>
              <a:rPr lang="en-US" altLang="zh-CN" dirty="0" smtClean="0"/>
              <a:t>there</a:t>
            </a:r>
            <a:r>
              <a:rPr lang="zh-CN" altLang="en-US" dirty="0" smtClean="0"/>
              <a:t> </a:t>
            </a:r>
            <a:r>
              <a:rPr lang="en-US" altLang="zh-CN" dirty="0" smtClean="0"/>
              <a:t>is</a:t>
            </a:r>
            <a:r>
              <a:rPr lang="zh-CN" altLang="en-US" dirty="0" smtClean="0"/>
              <a:t> </a:t>
            </a:r>
            <a:r>
              <a:rPr lang="en-US" altLang="zh-CN" dirty="0" smtClean="0"/>
              <a:t>still</a:t>
            </a:r>
            <a:r>
              <a:rPr lang="zh-CN" altLang="en-US" dirty="0" smtClean="0"/>
              <a:t> </a:t>
            </a:r>
            <a:r>
              <a:rPr lang="en-US" altLang="zh-CN" dirty="0" smtClean="0"/>
              <a:t>interference</a:t>
            </a:r>
            <a:r>
              <a:rPr lang="zh-CN" altLang="en-US" dirty="0" smtClean="0"/>
              <a:t> </a:t>
            </a:r>
            <a:r>
              <a:rPr lang="en-US" altLang="zh-CN" dirty="0" smtClean="0"/>
              <a:t>in</a:t>
            </a:r>
            <a:r>
              <a:rPr lang="zh-CN" altLang="en-US" dirty="0" smtClean="0"/>
              <a:t> </a:t>
            </a:r>
            <a:r>
              <a:rPr lang="en-US" altLang="zh-CN" dirty="0" smtClean="0"/>
              <a:t>each</a:t>
            </a:r>
            <a:r>
              <a:rPr lang="zh-CN" altLang="en-US" dirty="0" smtClean="0"/>
              <a:t> </a:t>
            </a:r>
            <a:r>
              <a:rPr lang="en-US" altLang="zh-CN" dirty="0" smtClean="0"/>
              <a:t>queue,</a:t>
            </a:r>
            <a:r>
              <a:rPr lang="zh-CN" altLang="en-US" dirty="0" smtClean="0"/>
              <a:t> </a:t>
            </a:r>
            <a:r>
              <a:rPr lang="en-US" altLang="zh-CN" dirty="0" smtClean="0"/>
              <a:t>the</a:t>
            </a:r>
            <a:r>
              <a:rPr lang="zh-CN" altLang="en-US" dirty="0" smtClean="0"/>
              <a:t> </a:t>
            </a:r>
            <a:r>
              <a:rPr lang="en-US" altLang="zh-CN" dirty="0" smtClean="0"/>
              <a:t>interference</a:t>
            </a:r>
            <a:r>
              <a:rPr lang="zh-CN" altLang="en-US" dirty="0" smtClean="0"/>
              <a:t> </a:t>
            </a:r>
            <a:r>
              <a:rPr lang="en-US" altLang="zh-CN" dirty="0" smtClean="0"/>
              <a:t>is</a:t>
            </a:r>
            <a:r>
              <a:rPr lang="zh-CN" altLang="en-US" dirty="0" smtClean="0"/>
              <a:t> </a:t>
            </a:r>
            <a:r>
              <a:rPr lang="en-US" altLang="zh-CN" dirty="0" smtClean="0"/>
              <a:t>benign</a:t>
            </a:r>
            <a:r>
              <a:rPr lang="zh-CN" altLang="en-US" dirty="0" smtClean="0"/>
              <a:t> </a:t>
            </a:r>
            <a:r>
              <a:rPr lang="en-US" altLang="zh-CN" dirty="0" smtClean="0"/>
              <a:t>since</a:t>
            </a:r>
            <a:r>
              <a:rPr lang="zh-CN" altLang="en-US" dirty="0" smtClean="0"/>
              <a:t> </a:t>
            </a:r>
            <a:r>
              <a:rPr lang="en-US" altLang="zh-CN" dirty="0" smtClean="0"/>
              <a:t>all</a:t>
            </a:r>
            <a:r>
              <a:rPr lang="zh-CN" altLang="en-US" dirty="0" smtClean="0"/>
              <a:t> </a:t>
            </a:r>
            <a:r>
              <a:rPr lang="en-US" altLang="zh-CN" dirty="0" smtClean="0"/>
              <a:t>the</a:t>
            </a:r>
            <a:r>
              <a:rPr lang="zh-CN" altLang="en-US" dirty="0" smtClean="0"/>
              <a:t> </a:t>
            </a:r>
            <a:r>
              <a:rPr lang="en-US" altLang="zh-CN" dirty="0" smtClean="0"/>
              <a:t>requests</a:t>
            </a:r>
            <a:r>
              <a:rPr lang="zh-CN" altLang="en-US" dirty="0" smtClean="0"/>
              <a:t> </a:t>
            </a:r>
            <a:r>
              <a:rPr lang="en-US" altLang="zh-CN" dirty="0" smtClean="0"/>
              <a:t>belong</a:t>
            </a:r>
            <a:r>
              <a:rPr lang="zh-CN" altLang="en-US" dirty="0" smtClean="0"/>
              <a:t> </a:t>
            </a:r>
            <a:r>
              <a:rPr lang="en-US" altLang="zh-CN" dirty="0" smtClean="0"/>
              <a:t>to</a:t>
            </a:r>
            <a:r>
              <a:rPr lang="zh-CN" altLang="en-US" dirty="0" smtClean="0"/>
              <a:t> </a:t>
            </a:r>
            <a:r>
              <a:rPr lang="en-US" altLang="zh-CN" dirty="0" smtClean="0"/>
              <a:t>the</a:t>
            </a:r>
            <a:r>
              <a:rPr lang="zh-CN" altLang="en-US" dirty="0" smtClean="0"/>
              <a:t> </a:t>
            </a:r>
            <a:r>
              <a:rPr lang="en-US" altLang="zh-CN" dirty="0" smtClean="0"/>
              <a:t>same</a:t>
            </a:r>
            <a:r>
              <a:rPr lang="zh-CN" altLang="en-US" dirty="0" smtClean="0"/>
              <a:t> </a:t>
            </a:r>
            <a:r>
              <a:rPr lang="en-US" altLang="zh-CN" dirty="0" smtClean="0"/>
              <a:t>security</a:t>
            </a:r>
            <a:r>
              <a:rPr lang="zh-CN" altLang="en-US" dirty="0" smtClean="0"/>
              <a:t> </a:t>
            </a:r>
            <a:r>
              <a:rPr lang="en-US" altLang="zh-CN" dirty="0" smtClean="0"/>
              <a:t>domain.</a:t>
            </a:r>
            <a:r>
              <a:rPr lang="zh-CN" altLang="en-US" dirty="0" smtClean="0"/>
              <a:t> </a:t>
            </a:r>
            <a:r>
              <a:rPr lang="en-US" altLang="zh-CN" dirty="0" smtClean="0"/>
              <a:t>The</a:t>
            </a:r>
            <a:r>
              <a:rPr lang="zh-CN" altLang="en-US" dirty="0" smtClean="0"/>
              <a:t> </a:t>
            </a:r>
            <a:r>
              <a:rPr lang="en-US" altLang="zh-CN" dirty="0" smtClean="0"/>
              <a:t>new</a:t>
            </a:r>
            <a:r>
              <a:rPr lang="zh-CN" altLang="en-US" dirty="0" smtClean="0"/>
              <a:t> </a:t>
            </a:r>
            <a:r>
              <a:rPr lang="en-US" altLang="zh-CN" dirty="0" err="1" smtClean="0"/>
              <a:t>queueing</a:t>
            </a:r>
            <a:r>
              <a:rPr lang="zh-CN" altLang="en-US" dirty="0" smtClean="0"/>
              <a:t> </a:t>
            </a:r>
            <a:r>
              <a:rPr lang="en-US" altLang="zh-CN" dirty="0" smtClean="0"/>
              <a:t>structure</a:t>
            </a:r>
            <a:r>
              <a:rPr lang="zh-CN" altLang="en-US" dirty="0" smtClean="0"/>
              <a:t> </a:t>
            </a:r>
            <a:r>
              <a:rPr lang="en-US" altLang="zh-CN" dirty="0" smtClean="0"/>
              <a:t>eliminates</a:t>
            </a:r>
            <a:r>
              <a:rPr lang="zh-CN" altLang="en-US" dirty="0" smtClean="0"/>
              <a:t> </a:t>
            </a:r>
            <a:r>
              <a:rPr lang="en-US" altLang="zh-CN" dirty="0" smtClean="0"/>
              <a:t>the</a:t>
            </a:r>
            <a:r>
              <a:rPr lang="zh-CN" altLang="en-US" dirty="0" smtClean="0"/>
              <a:t> </a:t>
            </a:r>
            <a:r>
              <a:rPr lang="en-US" altLang="zh-CN" dirty="0" smtClean="0"/>
              <a:t>bank</a:t>
            </a:r>
            <a:r>
              <a:rPr lang="zh-CN" altLang="en-US" dirty="0" smtClean="0"/>
              <a:t> </a:t>
            </a:r>
            <a:r>
              <a:rPr lang="en-US" altLang="zh-CN" dirty="0" smtClean="0"/>
              <a:t>arbitration</a:t>
            </a:r>
            <a:r>
              <a:rPr lang="zh-CN" altLang="en-US" dirty="0" smtClean="0"/>
              <a:t> </a:t>
            </a:r>
            <a:r>
              <a:rPr lang="en-US" altLang="zh-CN" dirty="0" smtClean="0"/>
              <a:t>interference.</a:t>
            </a:r>
            <a:endParaRPr lang="en-US" dirty="0"/>
          </a:p>
        </p:txBody>
      </p:sp>
      <p:sp>
        <p:nvSpPr>
          <p:cNvPr id="4" name="Slide Number Placeholder 3"/>
          <p:cNvSpPr>
            <a:spLocks noGrp="1"/>
          </p:cNvSpPr>
          <p:nvPr>
            <p:ph type="sldNum" sz="quarter" idx="10"/>
          </p:nvPr>
        </p:nvSpPr>
        <p:spPr/>
        <p:txBody>
          <a:bodyPr/>
          <a:lstStyle/>
          <a:p>
            <a:fld id="{A22030CF-E31E-4ECA-96ED-4ADE92DD87AA}" type="slidenum">
              <a:rPr lang="en-US" altLang="zh-CN" smtClean="0"/>
              <a:pPr/>
              <a:t>11</a:t>
            </a:fld>
            <a:endParaRPr lang="en-US" altLang="zh-CN"/>
          </a:p>
        </p:txBody>
      </p:sp>
    </p:spTree>
    <p:extLst>
      <p:ext uri="{BB962C8B-B14F-4D97-AF65-F5344CB8AC3E}">
        <p14:creationId xmlns:p14="http://schemas.microsoft.com/office/powerpoint/2010/main" val="2568596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ltLang="zh-CN"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en-US" dirty="0"/>
          </a:p>
        </p:txBody>
      </p:sp>
      <p:sp>
        <p:nvSpPr>
          <p:cNvPr id="4" name="Slide Number Placeholder 5"/>
          <p:cNvSpPr>
            <a:spLocks noGrp="1"/>
          </p:cNvSpPr>
          <p:nvPr>
            <p:ph type="sldNum" sz="quarter" idx="10"/>
          </p:nvPr>
        </p:nvSpPr>
        <p:spPr/>
        <p:txBody>
          <a:bodyPr/>
          <a:lstStyle>
            <a:lvl1pPr>
              <a:defRPr/>
            </a:lvl1pPr>
          </a:lstStyle>
          <a:p>
            <a:pPr>
              <a:defRPr/>
            </a:pPr>
            <a:r>
              <a:rPr lang="en-US" dirty="0"/>
              <a:t>Page </a:t>
            </a:r>
            <a:fld id="{5C450551-1273-47A1-A393-464CFB06A022}"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88380776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5" name="Slide Number Placeholder 5"/>
          <p:cNvSpPr>
            <a:spLocks noGrp="1"/>
          </p:cNvSpPr>
          <p:nvPr>
            <p:ph type="sldNum" sz="quarter" idx="11"/>
          </p:nvPr>
        </p:nvSpPr>
        <p:spPr/>
        <p:txBody>
          <a:bodyPr/>
          <a:lstStyle>
            <a:lvl1pPr>
              <a:defRPr/>
            </a:lvl1pPr>
          </a:lstStyle>
          <a:p>
            <a:pPr>
              <a:defRPr/>
            </a:pPr>
            <a:r>
              <a:rPr lang="en-US" dirty="0"/>
              <a:t>Page </a:t>
            </a:r>
            <a:fld id="{7822A45E-C284-46C1-9FB5-7AB5428A493E}"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3760616303"/>
      </p:ext>
    </p:extLst>
  </p:cSld>
  <p:clrMapOvr>
    <a:masterClrMapping/>
  </p:clrMapOvr>
  <p:transition xmlns:p14="http://schemas.microsoft.com/office/powerpoint/2010/mai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838200"/>
            <a:ext cx="2057400" cy="5105401"/>
          </a:xfrm>
        </p:spPr>
        <p:txBody>
          <a:bodyPr vert="eaVert"/>
          <a:lstStyle/>
          <a:p>
            <a:r>
              <a:rPr lang="en-US" altLang="zh-CN" smtClean="0"/>
              <a:t>Click to edit Master title style</a:t>
            </a:r>
            <a:endParaRPr lang="en-US"/>
          </a:p>
        </p:txBody>
      </p:sp>
      <p:sp>
        <p:nvSpPr>
          <p:cNvPr id="3" name="Vertical Text Placeholder 2"/>
          <p:cNvSpPr>
            <a:spLocks noGrp="1"/>
          </p:cNvSpPr>
          <p:nvPr>
            <p:ph type="body" orient="vert" idx="1"/>
          </p:nvPr>
        </p:nvSpPr>
        <p:spPr>
          <a:xfrm>
            <a:off x="152400" y="838199"/>
            <a:ext cx="6629400" cy="5105401"/>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5" name="Slide Number Placeholder 5"/>
          <p:cNvSpPr>
            <a:spLocks noGrp="1"/>
          </p:cNvSpPr>
          <p:nvPr>
            <p:ph type="sldNum" sz="quarter" idx="11"/>
          </p:nvPr>
        </p:nvSpPr>
        <p:spPr/>
        <p:txBody>
          <a:bodyPr/>
          <a:lstStyle>
            <a:lvl1pPr>
              <a:defRPr/>
            </a:lvl1pPr>
          </a:lstStyle>
          <a:p>
            <a:pPr>
              <a:defRPr/>
            </a:pPr>
            <a:r>
              <a:rPr lang="en-US" dirty="0"/>
              <a:t>Page </a:t>
            </a:r>
            <a:fld id="{3E899981-A449-48AE-8B1B-FE01DE994008}"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427149220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Click to edit Master title style</a:t>
            </a:r>
            <a:endParaRPr lang="en-US" dirty="0"/>
          </a:p>
        </p:txBody>
      </p:sp>
      <p:sp>
        <p:nvSpPr>
          <p:cNvPr id="3" name="Content Placeholder 2"/>
          <p:cNvSpPr>
            <a:spLocks noGrp="1"/>
          </p:cNvSpPr>
          <p:nvPr>
            <p:ph idx="1"/>
          </p:nvPr>
        </p:nvSpPr>
        <p:spPr/>
        <p:txBody>
          <a:bodyPr/>
          <a:lstStyle>
            <a:lvl2pPr>
              <a:defRPr>
                <a:solidFill>
                  <a:schemeClr val="tx1"/>
                </a:solidFill>
              </a:defRPr>
            </a:lvl2pPr>
            <a:lvl3pPr>
              <a:defRPr sz="800"/>
            </a:lvl3p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r>
              <a:rPr lang="en-US" altLang="zh-CN" dirty="0" smtClean="0"/>
              <a:t>Timing Channel Protection for a Shared Memory Controller</a:t>
            </a:r>
            <a:endParaRPr lang="zh-CN" altLang="zh-CN" dirty="0" smtClean="0"/>
          </a:p>
        </p:txBody>
      </p:sp>
      <p:sp>
        <p:nvSpPr>
          <p:cNvPr id="5" name="Slide Number Placeholder 5"/>
          <p:cNvSpPr>
            <a:spLocks noGrp="1"/>
          </p:cNvSpPr>
          <p:nvPr>
            <p:ph type="sldNum" sz="quarter" idx="11"/>
          </p:nvPr>
        </p:nvSpPr>
        <p:spPr/>
        <p:txBody>
          <a:bodyPr/>
          <a:lstStyle>
            <a:lvl1pPr>
              <a:defRPr/>
            </a:lvl1pPr>
          </a:lstStyle>
          <a:p>
            <a:pPr>
              <a:defRPr/>
            </a:pPr>
            <a:r>
              <a:rPr lang="en-US" dirty="0"/>
              <a:t>Page </a:t>
            </a:r>
            <a:fld id="{51122A02-9243-4A5C-BB9D-A995037351FA}"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269132306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638175"/>
            <a:ext cx="530225" cy="5419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5" name="Rectangle 4"/>
          <p:cNvSpPr/>
          <p:nvPr/>
        </p:nvSpPr>
        <p:spPr>
          <a:xfrm>
            <a:off x="533400" y="5534025"/>
            <a:ext cx="8077200" cy="528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6" name="Rectangle 5"/>
          <p:cNvSpPr/>
          <p:nvPr/>
        </p:nvSpPr>
        <p:spPr>
          <a:xfrm>
            <a:off x="8613775" y="638175"/>
            <a:ext cx="530225" cy="5419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a:t>
            </a:r>
          </a:p>
        </p:txBody>
      </p:sp>
      <p:sp>
        <p:nvSpPr>
          <p:cNvPr id="7" name="Rectangle 6"/>
          <p:cNvSpPr/>
          <p:nvPr/>
        </p:nvSpPr>
        <p:spPr>
          <a:xfrm rot="5400000">
            <a:off x="-1891506" y="3061494"/>
            <a:ext cx="4892675" cy="46037"/>
          </a:xfrm>
          <a:prstGeom prst="rect">
            <a:avLst/>
          </a:prstGeom>
          <a:solidFill>
            <a:srgbClr val="DD95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8" name="Rectangle 7"/>
          <p:cNvSpPr/>
          <p:nvPr/>
        </p:nvSpPr>
        <p:spPr>
          <a:xfrm rot="5400000">
            <a:off x="6143625" y="3062288"/>
            <a:ext cx="4891087" cy="46038"/>
          </a:xfrm>
          <a:prstGeom prst="rect">
            <a:avLst/>
          </a:prstGeom>
          <a:solidFill>
            <a:srgbClr val="DD95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9" name="Rectangle 8"/>
          <p:cNvSpPr/>
          <p:nvPr/>
        </p:nvSpPr>
        <p:spPr>
          <a:xfrm>
            <a:off x="530225" y="5487988"/>
            <a:ext cx="8074025" cy="46037"/>
          </a:xfrm>
          <a:prstGeom prst="rect">
            <a:avLst/>
          </a:prstGeom>
          <a:solidFill>
            <a:srgbClr val="DD95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2" name="Title 1"/>
          <p:cNvSpPr>
            <a:spLocks noGrp="1"/>
          </p:cNvSpPr>
          <p:nvPr>
            <p:ph type="title"/>
          </p:nvPr>
        </p:nvSpPr>
        <p:spPr>
          <a:xfrm>
            <a:off x="698500" y="685800"/>
            <a:ext cx="7772400" cy="4800600"/>
          </a:xfrm>
        </p:spPr>
        <p:txBody>
          <a:bodyPr anchorCtr="1"/>
          <a:lstStyle>
            <a:lvl1pPr algn="ctr">
              <a:defRPr sz="4000" b="1" cap="all"/>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698500" y="4572000"/>
            <a:ext cx="7772400" cy="8255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10"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11" name="Slide Number Placeholder 5"/>
          <p:cNvSpPr>
            <a:spLocks noGrp="1"/>
          </p:cNvSpPr>
          <p:nvPr>
            <p:ph type="sldNum" sz="quarter" idx="11"/>
          </p:nvPr>
        </p:nvSpPr>
        <p:spPr/>
        <p:txBody>
          <a:bodyPr/>
          <a:lstStyle>
            <a:lvl1pPr>
              <a:defRPr/>
            </a:lvl1pPr>
          </a:lstStyle>
          <a:p>
            <a:pPr>
              <a:defRPr/>
            </a:pPr>
            <a:r>
              <a:rPr lang="en-US" dirty="0"/>
              <a:t>Page </a:t>
            </a:r>
            <a:fld id="{CE3F4C45-8CC0-4CF6-A6CF-357C739722A3}"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137587711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Content Placeholder 2"/>
          <p:cNvSpPr>
            <a:spLocks noGrp="1"/>
          </p:cNvSpPr>
          <p:nvPr>
            <p:ph sz="half" idx="1"/>
          </p:nvPr>
        </p:nvSpPr>
        <p:spPr>
          <a:xfrm>
            <a:off x="152400" y="838200"/>
            <a:ext cx="4343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Content Placeholder 3"/>
          <p:cNvSpPr>
            <a:spLocks noGrp="1"/>
          </p:cNvSpPr>
          <p:nvPr>
            <p:ph sz="half" idx="2"/>
          </p:nvPr>
        </p:nvSpPr>
        <p:spPr>
          <a:xfrm>
            <a:off x="4648200" y="838200"/>
            <a:ext cx="4343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6" name="Slide Number Placeholder 5"/>
          <p:cNvSpPr>
            <a:spLocks noGrp="1"/>
          </p:cNvSpPr>
          <p:nvPr>
            <p:ph type="sldNum" sz="quarter" idx="11"/>
          </p:nvPr>
        </p:nvSpPr>
        <p:spPr/>
        <p:txBody>
          <a:bodyPr/>
          <a:lstStyle>
            <a:lvl1pPr>
              <a:defRPr/>
            </a:lvl1pPr>
          </a:lstStyle>
          <a:p>
            <a:pPr>
              <a:defRPr/>
            </a:pPr>
            <a:r>
              <a:rPr lang="en-US" dirty="0"/>
              <a:t>Page </a:t>
            </a:r>
            <a:fld id="{6325952D-354B-4555-BC50-7E02F6EA7FA9}"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1022200727"/>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en-US"/>
          </a:p>
        </p:txBody>
      </p:sp>
      <p:sp>
        <p:nvSpPr>
          <p:cNvPr id="3" name="Text Placeholder 2"/>
          <p:cNvSpPr>
            <a:spLocks noGrp="1"/>
          </p:cNvSpPr>
          <p:nvPr>
            <p:ph type="body" idx="1"/>
          </p:nvPr>
        </p:nvSpPr>
        <p:spPr>
          <a:xfrm>
            <a:off x="152400" y="838200"/>
            <a:ext cx="4344988"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152400" y="1524000"/>
            <a:ext cx="4344988" cy="4419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4645025" y="838200"/>
            <a:ext cx="4346575" cy="6858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1524000"/>
            <a:ext cx="4346575" cy="4419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7"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8" name="Slide Number Placeholder 5"/>
          <p:cNvSpPr>
            <a:spLocks noGrp="1"/>
          </p:cNvSpPr>
          <p:nvPr>
            <p:ph type="sldNum" sz="quarter" idx="11"/>
          </p:nvPr>
        </p:nvSpPr>
        <p:spPr/>
        <p:txBody>
          <a:bodyPr/>
          <a:lstStyle>
            <a:lvl1pPr>
              <a:defRPr/>
            </a:lvl1pPr>
          </a:lstStyle>
          <a:p>
            <a:pPr>
              <a:defRPr/>
            </a:pPr>
            <a:r>
              <a:rPr lang="en-US" dirty="0"/>
              <a:t>Page </a:t>
            </a:r>
            <a:fld id="{77228B5B-5A2C-4138-BBE7-18F919FB7F03}"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3764902625"/>
      </p:ext>
    </p:extLst>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4" name="Slide Number Placeholder 5"/>
          <p:cNvSpPr>
            <a:spLocks noGrp="1"/>
          </p:cNvSpPr>
          <p:nvPr>
            <p:ph type="sldNum" sz="quarter" idx="11"/>
          </p:nvPr>
        </p:nvSpPr>
        <p:spPr/>
        <p:txBody>
          <a:bodyPr/>
          <a:lstStyle>
            <a:lvl1pPr>
              <a:defRPr/>
            </a:lvl1pPr>
          </a:lstStyle>
          <a:p>
            <a:pPr>
              <a:defRPr/>
            </a:pPr>
            <a:r>
              <a:rPr lang="en-US" dirty="0"/>
              <a:t>Page </a:t>
            </a:r>
            <a:fld id="{6F883C6E-7CA7-4B89-A5D9-CC9C319F8A76}"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4293868990"/>
      </p:ext>
    </p:extLst>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3" name="Slide Number Placeholder 5"/>
          <p:cNvSpPr>
            <a:spLocks noGrp="1"/>
          </p:cNvSpPr>
          <p:nvPr>
            <p:ph type="sldNum" sz="quarter" idx="11"/>
          </p:nvPr>
        </p:nvSpPr>
        <p:spPr/>
        <p:txBody>
          <a:bodyPr/>
          <a:lstStyle>
            <a:lvl1pPr>
              <a:defRPr/>
            </a:lvl1pPr>
          </a:lstStyle>
          <a:p>
            <a:pPr>
              <a:defRPr/>
            </a:pPr>
            <a:r>
              <a:rPr lang="en-US" dirty="0"/>
              <a:t>Page </a:t>
            </a:r>
            <a:fld id="{D17CFC99-6421-4847-83F4-67BA023C6478}"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243781020"/>
      </p:ext>
    </p:extLst>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 y="838200"/>
            <a:ext cx="3313113" cy="1143000"/>
          </a:xfrm>
        </p:spPr>
        <p:txBody>
          <a:bodyPr anchor="b"/>
          <a:lstStyle>
            <a:lvl1pPr algn="l">
              <a:defRPr sz="2000" b="1"/>
            </a:lvl1pPr>
          </a:lstStyle>
          <a:p>
            <a:r>
              <a:rPr lang="en-US" altLang="zh-CN" smtClean="0"/>
              <a:t>Click to edit Master title style</a:t>
            </a:r>
            <a:endParaRPr lang="en-US" dirty="0"/>
          </a:p>
        </p:txBody>
      </p:sp>
      <p:sp>
        <p:nvSpPr>
          <p:cNvPr id="3" name="Content Placeholder 2"/>
          <p:cNvSpPr>
            <a:spLocks noGrp="1"/>
          </p:cNvSpPr>
          <p:nvPr>
            <p:ph idx="1"/>
          </p:nvPr>
        </p:nvSpPr>
        <p:spPr>
          <a:xfrm>
            <a:off x="3575050" y="838199"/>
            <a:ext cx="5416550" cy="51054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4" name="Text Placeholder 3"/>
          <p:cNvSpPr>
            <a:spLocks noGrp="1"/>
          </p:cNvSpPr>
          <p:nvPr>
            <p:ph type="body" sz="half" idx="2"/>
          </p:nvPr>
        </p:nvSpPr>
        <p:spPr>
          <a:xfrm>
            <a:off x="152400" y="1981200"/>
            <a:ext cx="3313113" cy="3962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6" name="Slide Number Placeholder 5"/>
          <p:cNvSpPr>
            <a:spLocks noGrp="1"/>
          </p:cNvSpPr>
          <p:nvPr>
            <p:ph type="sldNum" sz="quarter" idx="11"/>
          </p:nvPr>
        </p:nvSpPr>
        <p:spPr/>
        <p:txBody>
          <a:bodyPr/>
          <a:lstStyle>
            <a:lvl1pPr>
              <a:defRPr/>
            </a:lvl1pPr>
          </a:lstStyle>
          <a:p>
            <a:pPr>
              <a:defRPr/>
            </a:pPr>
            <a:r>
              <a:rPr lang="en-US" dirty="0"/>
              <a:t>Page </a:t>
            </a:r>
            <a:fld id="{688E5070-F14E-451C-B81D-853E12D2FBA9}"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801444597"/>
      </p:ext>
    </p:extLst>
  </p:cSld>
  <p:clrMapOvr>
    <a:masterClrMapping/>
  </p:clrMapOvr>
  <p:transition xmlns:p14="http://schemas.microsoft.com/office/powerpoint/2010/mai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72000"/>
            <a:ext cx="5486400" cy="566738"/>
          </a:xfrm>
        </p:spPr>
        <p:txBody>
          <a:bodyPr anchor="b"/>
          <a:lstStyle>
            <a:lvl1pPr algn="l">
              <a:defRPr sz="2000" b="1"/>
            </a:lvl1pPr>
          </a:lstStyle>
          <a:p>
            <a:r>
              <a:rPr lang="en-US" altLang="zh-CN" smtClean="0"/>
              <a:t>Click to edit Master title style</a:t>
            </a:r>
            <a:endParaRPr lang="en-US"/>
          </a:p>
        </p:txBody>
      </p:sp>
      <p:sp>
        <p:nvSpPr>
          <p:cNvPr id="3" name="Picture Placeholder 2"/>
          <p:cNvSpPr>
            <a:spLocks noGrp="1"/>
          </p:cNvSpPr>
          <p:nvPr>
            <p:ph type="pic" idx="1"/>
          </p:nvPr>
        </p:nvSpPr>
        <p:spPr>
          <a:xfrm>
            <a:off x="1792288" y="761999"/>
            <a:ext cx="5486400" cy="381000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en-US" noProof="0" smtClean="0"/>
          </a:p>
        </p:txBody>
      </p:sp>
      <p:sp>
        <p:nvSpPr>
          <p:cNvPr id="4" name="Text Placeholder 3"/>
          <p:cNvSpPr>
            <a:spLocks noGrp="1"/>
          </p:cNvSpPr>
          <p:nvPr>
            <p:ph type="body" sz="half" idx="2"/>
          </p:nvPr>
        </p:nvSpPr>
        <p:spPr>
          <a:xfrm>
            <a:off x="1792288" y="51387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altLang="zh-CN" smtClean="0"/>
              <a:t>Timing Channel Protection for a Shared Memory Controller</a:t>
            </a:r>
            <a:endParaRPr lang="zh-CN" altLang="zh-CN"/>
          </a:p>
        </p:txBody>
      </p:sp>
      <p:sp>
        <p:nvSpPr>
          <p:cNvPr id="6" name="Slide Number Placeholder 5"/>
          <p:cNvSpPr>
            <a:spLocks noGrp="1"/>
          </p:cNvSpPr>
          <p:nvPr>
            <p:ph type="sldNum" sz="quarter" idx="11"/>
          </p:nvPr>
        </p:nvSpPr>
        <p:spPr/>
        <p:txBody>
          <a:bodyPr/>
          <a:lstStyle>
            <a:lvl1pPr>
              <a:defRPr/>
            </a:lvl1pPr>
          </a:lstStyle>
          <a:p>
            <a:pPr>
              <a:defRPr/>
            </a:pPr>
            <a:r>
              <a:rPr lang="en-US" dirty="0"/>
              <a:t>Page </a:t>
            </a:r>
            <a:fld id="{D8DD0125-BEE9-4AC1-B7B3-DFA646737081}" type="slidenum">
              <a:rPr lang="en-US"/>
              <a:pPr>
                <a:defRPr/>
              </a:pPr>
              <a:t>‹#›</a:t>
            </a:fld>
            <a:r>
              <a:rPr lang="en-US" dirty="0"/>
              <a:t> </a:t>
            </a:r>
            <a:r>
              <a:rPr lang="en-US" dirty="0" smtClean="0"/>
              <a:t>of 23</a:t>
            </a:r>
            <a:endParaRPr lang="en-US" dirty="0"/>
          </a:p>
        </p:txBody>
      </p:sp>
    </p:spTree>
    <p:extLst>
      <p:ext uri="{BB962C8B-B14F-4D97-AF65-F5344CB8AC3E}">
        <p14:creationId xmlns:p14="http://schemas.microsoft.com/office/powerpoint/2010/main" val="1918679826"/>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85800"/>
            <a:ext cx="9144000" cy="5410200"/>
          </a:xfrm>
          <a:prstGeom prst="rect">
            <a:avLst/>
          </a:prstGeom>
          <a:solidFill>
            <a:srgbClr val="F2F2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pic>
        <p:nvPicPr>
          <p:cNvPr id="1027" name="Picture 14" descr="PresentationFooter2010Print.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6064250"/>
            <a:ext cx="91440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0"/>
            <a:ext cx="9144000" cy="109538"/>
          </a:xfrm>
          <a:prstGeom prst="rect">
            <a:avLst/>
          </a:prstGeom>
          <a:solidFill>
            <a:srgbClr val="B31B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9" name="Rectangle 8"/>
          <p:cNvSpPr/>
          <p:nvPr/>
        </p:nvSpPr>
        <p:spPr>
          <a:xfrm>
            <a:off x="0" y="639763"/>
            <a:ext cx="9144000" cy="46037"/>
          </a:xfrm>
          <a:prstGeom prst="rect">
            <a:avLst/>
          </a:prstGeom>
          <a:solidFill>
            <a:srgbClr val="DD959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sp>
        <p:nvSpPr>
          <p:cNvPr id="2" name="Title Placeholder 1"/>
          <p:cNvSpPr>
            <a:spLocks noGrp="1"/>
          </p:cNvSpPr>
          <p:nvPr>
            <p:ph type="title"/>
          </p:nvPr>
        </p:nvSpPr>
        <p:spPr>
          <a:xfrm>
            <a:off x="0" y="182563"/>
            <a:ext cx="8001000" cy="381000"/>
          </a:xfrm>
          <a:prstGeom prst="rect">
            <a:avLst/>
          </a:prstGeom>
        </p:spPr>
        <p:txBody>
          <a:bodyPr vert="horz" lIns="45720" tIns="0" rIns="45720" bIns="45720" rtlCol="0" anchor="ctr">
            <a:noAutofit/>
          </a:bodyPr>
          <a:lstStyle/>
          <a:p>
            <a:r>
              <a:rPr lang="en-US" altLang="zh-CN" dirty="0" smtClean="0"/>
              <a:t>Click to edit Master title style</a:t>
            </a:r>
            <a:endParaRPr lang="en-US" dirty="0"/>
          </a:p>
        </p:txBody>
      </p:sp>
      <p:sp>
        <p:nvSpPr>
          <p:cNvPr id="1031" name="Text Placeholder 2"/>
          <p:cNvSpPr>
            <a:spLocks noGrp="1"/>
          </p:cNvSpPr>
          <p:nvPr>
            <p:ph type="body" idx="1"/>
          </p:nvPr>
        </p:nvSpPr>
        <p:spPr bwMode="auto">
          <a:xfrm>
            <a:off x="152400" y="8382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5" name="Footer Placeholder 4"/>
          <p:cNvSpPr>
            <a:spLocks noGrp="1"/>
          </p:cNvSpPr>
          <p:nvPr>
            <p:ph type="ftr" sz="quarter" idx="3"/>
          </p:nvPr>
        </p:nvSpPr>
        <p:spPr>
          <a:xfrm>
            <a:off x="2971800" y="6096000"/>
            <a:ext cx="6172200" cy="228600"/>
          </a:xfrm>
          <a:prstGeom prst="rect">
            <a:avLst/>
          </a:prstGeom>
        </p:spPr>
        <p:txBody>
          <a:bodyPr vert="horz" wrap="square" lIns="45720" tIns="0" rIns="45720" bIns="0" numCol="1" anchor="ctr" anchorCtr="0" compatLnSpc="1">
            <a:prstTxWarp prst="textNoShape">
              <a:avLst/>
            </a:prstTxWarp>
          </a:bodyPr>
          <a:lstStyle>
            <a:lvl1pPr algn="r">
              <a:defRPr sz="1400">
                <a:solidFill>
                  <a:srgbClr val="ECC4C6"/>
                </a:solidFill>
                <a:latin typeface="Gotham Black" pitchFamily="50" charset="0"/>
                <a:ea typeface="Gotham Black" pitchFamily="50" charset="0"/>
                <a:cs typeface="Gotham Black" pitchFamily="50" charset="0"/>
              </a:defRPr>
            </a:lvl1pPr>
          </a:lstStyle>
          <a:p>
            <a:r>
              <a:rPr lang="en-US" altLang="zh-CN" dirty="0" smtClean="0"/>
              <a:t>Timing Channel Protection for a Shared Memory Controller</a:t>
            </a:r>
            <a:endParaRPr lang="zh-CN" altLang="zh-CN" dirty="0"/>
          </a:p>
        </p:txBody>
      </p:sp>
      <p:sp>
        <p:nvSpPr>
          <p:cNvPr id="6" name="Slide Number Placeholder 5"/>
          <p:cNvSpPr>
            <a:spLocks noGrp="1"/>
          </p:cNvSpPr>
          <p:nvPr>
            <p:ph type="sldNum" sz="quarter" idx="4"/>
          </p:nvPr>
        </p:nvSpPr>
        <p:spPr>
          <a:xfrm>
            <a:off x="7772400" y="6629400"/>
            <a:ext cx="1371600" cy="228600"/>
          </a:xfrm>
          <a:prstGeom prst="rect">
            <a:avLst/>
          </a:prstGeom>
        </p:spPr>
        <p:txBody>
          <a:bodyPr vert="horz" lIns="45720" tIns="0" rIns="45720" bIns="0" rtlCol="0" anchor="ctr"/>
          <a:lstStyle>
            <a:lvl1pPr algn="r" fontAlgn="auto">
              <a:spcBef>
                <a:spcPts val="0"/>
              </a:spcBef>
              <a:spcAft>
                <a:spcPts val="0"/>
              </a:spcAft>
              <a:defRPr sz="1050">
                <a:solidFill>
                  <a:srgbClr val="E09EA1"/>
                </a:solidFill>
                <a:latin typeface="Gotham Black" pitchFamily="50" charset="0"/>
                <a:cs typeface="Gotham Black" pitchFamily="50" charset="0"/>
              </a:defRPr>
            </a:lvl1pPr>
          </a:lstStyle>
          <a:p>
            <a:pPr>
              <a:defRPr/>
            </a:pPr>
            <a:r>
              <a:rPr lang="en-US" dirty="0"/>
              <a:t>Page </a:t>
            </a:r>
            <a:fld id="{AD9762A3-C44C-4E59-B5B5-DCB26D01BCA3}" type="slidenum">
              <a:rPr lang="en-US"/>
              <a:pPr>
                <a:defRPr/>
              </a:pPr>
              <a:t>‹#›</a:t>
            </a:fld>
            <a:r>
              <a:rPr lang="en-US" dirty="0"/>
              <a:t> </a:t>
            </a:r>
            <a:r>
              <a:rPr lang="en-US" dirty="0" smtClean="0"/>
              <a:t>of 23</a:t>
            </a:r>
          </a:p>
        </p:txBody>
      </p:sp>
      <p:pic>
        <p:nvPicPr>
          <p:cNvPr id="1034" name="Picture 11" descr="csllogo_black_red_100.pn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83563" y="201613"/>
            <a:ext cx="887412"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5" r:id="rId1"/>
    <p:sldLayoutId id="2147483946" r:id="rId2"/>
    <p:sldLayoutId id="214748395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Lst>
  <p:transition xmlns:p14="http://schemas.microsoft.com/office/powerpoint/2010/main">
    <p:fade/>
  </p:transition>
  <p:timing>
    <p:tnLst>
      <p:par>
        <p:cTn xmlns:p14="http://schemas.microsoft.com/office/powerpoint/2010/main" id="1" dur="indefinite" restart="never" nodeType="tmRoot"/>
      </p:par>
    </p:tnLst>
  </p:timing>
  <p:hf hdr="0" dt="0"/>
  <p:txStyles>
    <p:titleStyle>
      <a:lvl1pPr algn="l" rtl="0" eaLnBrk="1" fontAlgn="base" hangingPunct="1">
        <a:spcBef>
          <a:spcPct val="0"/>
        </a:spcBef>
        <a:spcAft>
          <a:spcPct val="0"/>
        </a:spcAft>
        <a:defRPr lang="en-US" altLang="zh-CN" sz="3200" b="1" i="0" kern="1200" cap="none" baseline="0" dirty="0" smtClean="0">
          <a:solidFill>
            <a:schemeClr val="tx1"/>
          </a:solidFill>
          <a:latin typeface="Whitney-Bold" pitchFamily="2" charset="0"/>
          <a:ea typeface="+mj-ea"/>
          <a:cs typeface="+mj-cs"/>
        </a:defRPr>
      </a:lvl1pPr>
      <a:lvl2pPr algn="l" rtl="0" eaLnBrk="1" fontAlgn="base" hangingPunct="1">
        <a:spcBef>
          <a:spcPct val="0"/>
        </a:spcBef>
        <a:spcAft>
          <a:spcPct val="0"/>
        </a:spcAft>
        <a:defRPr sz="3200" b="1">
          <a:solidFill>
            <a:schemeClr val="tx1"/>
          </a:solidFill>
          <a:latin typeface="Whitney-Bold" pitchFamily="2" charset="0"/>
        </a:defRPr>
      </a:lvl2pPr>
      <a:lvl3pPr algn="l" rtl="0" eaLnBrk="1" fontAlgn="base" hangingPunct="1">
        <a:spcBef>
          <a:spcPct val="0"/>
        </a:spcBef>
        <a:spcAft>
          <a:spcPct val="0"/>
        </a:spcAft>
        <a:defRPr sz="3200" b="1">
          <a:solidFill>
            <a:schemeClr val="tx1"/>
          </a:solidFill>
          <a:latin typeface="Whitney-Bold" pitchFamily="2" charset="0"/>
        </a:defRPr>
      </a:lvl3pPr>
      <a:lvl4pPr algn="l" rtl="0" eaLnBrk="1" fontAlgn="base" hangingPunct="1">
        <a:spcBef>
          <a:spcPct val="0"/>
        </a:spcBef>
        <a:spcAft>
          <a:spcPct val="0"/>
        </a:spcAft>
        <a:defRPr sz="3200" b="1">
          <a:solidFill>
            <a:schemeClr val="tx1"/>
          </a:solidFill>
          <a:latin typeface="Whitney-Bold" pitchFamily="2" charset="0"/>
        </a:defRPr>
      </a:lvl4pPr>
      <a:lvl5pPr algn="l" rtl="0" eaLnBrk="1" fontAlgn="base" hangingPunct="1">
        <a:spcBef>
          <a:spcPct val="0"/>
        </a:spcBef>
        <a:spcAft>
          <a:spcPct val="0"/>
        </a:spcAft>
        <a:defRPr sz="3200" b="1">
          <a:solidFill>
            <a:schemeClr val="tx1"/>
          </a:solidFill>
          <a:latin typeface="Whitney-Bold" pitchFamily="2" charset="0"/>
        </a:defRPr>
      </a:lvl5pPr>
      <a:lvl6pPr marL="457200" algn="l" rtl="0" eaLnBrk="1" fontAlgn="base" hangingPunct="1">
        <a:spcBef>
          <a:spcPct val="0"/>
        </a:spcBef>
        <a:spcAft>
          <a:spcPct val="0"/>
        </a:spcAft>
        <a:defRPr sz="4000" b="1">
          <a:solidFill>
            <a:schemeClr val="tx1"/>
          </a:solidFill>
          <a:latin typeface="Whitney-Bold" pitchFamily="2" charset="0"/>
        </a:defRPr>
      </a:lvl6pPr>
      <a:lvl7pPr marL="914400" algn="l" rtl="0" eaLnBrk="1" fontAlgn="base" hangingPunct="1">
        <a:spcBef>
          <a:spcPct val="0"/>
        </a:spcBef>
        <a:spcAft>
          <a:spcPct val="0"/>
        </a:spcAft>
        <a:defRPr sz="4000" b="1">
          <a:solidFill>
            <a:schemeClr val="tx1"/>
          </a:solidFill>
          <a:latin typeface="Whitney-Bold" pitchFamily="2" charset="0"/>
        </a:defRPr>
      </a:lvl7pPr>
      <a:lvl8pPr marL="1371600" algn="l" rtl="0" eaLnBrk="1" fontAlgn="base" hangingPunct="1">
        <a:spcBef>
          <a:spcPct val="0"/>
        </a:spcBef>
        <a:spcAft>
          <a:spcPct val="0"/>
        </a:spcAft>
        <a:defRPr sz="4000" b="1">
          <a:solidFill>
            <a:schemeClr val="tx1"/>
          </a:solidFill>
          <a:latin typeface="Whitney-Bold" pitchFamily="2" charset="0"/>
        </a:defRPr>
      </a:lvl8pPr>
      <a:lvl9pPr marL="1828800" algn="l" rtl="0" eaLnBrk="1" fontAlgn="base" hangingPunct="1">
        <a:spcBef>
          <a:spcPct val="0"/>
        </a:spcBef>
        <a:spcAft>
          <a:spcPct val="0"/>
        </a:spcAft>
        <a:defRPr sz="4000" b="1">
          <a:solidFill>
            <a:schemeClr val="tx1"/>
          </a:solidFill>
          <a:latin typeface="Whitney-Bold" pitchFamily="2" charset="0"/>
        </a:defRPr>
      </a:lvl9pPr>
    </p:titleStyle>
    <p:bodyStyle>
      <a:lvl1pPr marL="273050" indent="-273050" algn="l" rtl="0" eaLnBrk="1" fontAlgn="base" hangingPunct="1">
        <a:spcBef>
          <a:spcPts val="600"/>
        </a:spcBef>
        <a:spcAft>
          <a:spcPct val="0"/>
        </a:spcAft>
        <a:buClr>
          <a:schemeClr val="accent6">
            <a:lumMod val="75000"/>
          </a:schemeClr>
        </a:buClr>
        <a:buFont typeface="Wingdings" pitchFamily="2" charset="2"/>
        <a:buChar char="§"/>
        <a:defRPr sz="2400" b="0" kern="1200">
          <a:solidFill>
            <a:schemeClr val="tx1"/>
          </a:solidFill>
          <a:latin typeface="Tahoma" panose="020B0604030504040204" pitchFamily="34" charset="0"/>
          <a:ea typeface="+mn-ea"/>
          <a:cs typeface="Tahoma" panose="020B0604030504040204" pitchFamily="34" charset="0"/>
        </a:defRPr>
      </a:lvl1pPr>
      <a:lvl2pPr marL="639763" indent="-228600" algn="l" rtl="0" eaLnBrk="1" fontAlgn="base" hangingPunct="1">
        <a:spcBef>
          <a:spcPts val="400"/>
        </a:spcBef>
        <a:spcAft>
          <a:spcPct val="0"/>
        </a:spcAft>
        <a:buFont typeface="Arial" charset="0"/>
        <a:buChar char="•"/>
        <a:defRPr sz="2200" kern="1200">
          <a:solidFill>
            <a:srgbClr val="5F5F5F"/>
          </a:solidFill>
          <a:latin typeface="Tahoma" panose="020B0604030504040204" pitchFamily="34" charset="0"/>
          <a:ea typeface="+mn-ea"/>
          <a:cs typeface="Tahoma" panose="020B0604030504040204" pitchFamily="34" charset="0"/>
        </a:defRPr>
      </a:lvl2pPr>
      <a:lvl3pPr marL="1143000" indent="-228600" algn="l" rtl="0" eaLnBrk="1" fontAlgn="base" hangingPunct="1">
        <a:spcBef>
          <a:spcPts val="300"/>
        </a:spcBef>
        <a:spcAft>
          <a:spcPct val="0"/>
        </a:spcAft>
        <a:buFont typeface="Palatino Linotype" pitchFamily="18" charset="0"/>
        <a:buChar char="»"/>
        <a:defRPr sz="2000" kern="1200">
          <a:solidFill>
            <a:srgbClr val="5F5F5F"/>
          </a:solidFill>
          <a:latin typeface="Tahoma" panose="020B0604030504040204" pitchFamily="34" charset="0"/>
          <a:ea typeface="+mn-ea"/>
          <a:cs typeface="Tahoma" panose="020B0604030504040204" pitchFamily="34" charset="0"/>
        </a:defRPr>
      </a:lvl3pPr>
      <a:lvl4pPr marL="1600200" indent="-228600" algn="l" rtl="0" eaLnBrk="1" fontAlgn="base" hangingPunct="1">
        <a:spcBef>
          <a:spcPct val="20000"/>
        </a:spcBef>
        <a:spcAft>
          <a:spcPct val="0"/>
        </a:spcAft>
        <a:buFont typeface="Arial" charset="0"/>
        <a:buChar char="–"/>
        <a:defRPr sz="1800" kern="1200">
          <a:solidFill>
            <a:srgbClr val="5F5F5F"/>
          </a:solidFill>
          <a:latin typeface="Tahoma" panose="020B0604030504040204" pitchFamily="34" charset="0"/>
          <a:ea typeface="+mn-ea"/>
          <a:cs typeface="Tahoma" panose="020B0604030504040204" pitchFamily="34" charset="0"/>
        </a:defRPr>
      </a:lvl4pPr>
      <a:lvl5pPr marL="2057400" indent="-228600" algn="l" rtl="0" eaLnBrk="1" fontAlgn="base" hangingPunct="1">
        <a:spcBef>
          <a:spcPct val="20000"/>
        </a:spcBef>
        <a:spcAft>
          <a:spcPct val="0"/>
        </a:spcAft>
        <a:buFont typeface="Wingdings" pitchFamily="2" charset="2"/>
        <a:buChar char="Ø"/>
        <a:defRPr sz="1600" kern="1200">
          <a:solidFill>
            <a:srgbClr val="5F5F5F"/>
          </a:solidFill>
          <a:latin typeface="Tahoma" panose="020B0604030504040204" pitchFamily="34" charset="0"/>
          <a:ea typeface="+mn-ea"/>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image" Target="../media/image7.png"/><Relationship Id="rId5" Type="http://schemas.openxmlformats.org/officeDocument/2006/relationships/oleObject" Target="../embeddings/oleObject1.bin"/><Relationship Id="rId6"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hart" Target="../charts/char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chart" Target="../charts/char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chart" Target="../charts/char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2" descr="PresentationTitle2010Print.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solidFill>
            <a:srgbClr val="FF0000"/>
          </a:solidFill>
          <a:ln>
            <a:solidFill>
              <a:srgbClr val="4F81BD"/>
            </a:solidFill>
          </a:ln>
          <a:extLst/>
        </p:spPr>
      </p:pic>
      <p:sp>
        <p:nvSpPr>
          <p:cNvPr id="8" name="Title 7"/>
          <p:cNvSpPr>
            <a:spLocks noGrp="1"/>
          </p:cNvSpPr>
          <p:nvPr>
            <p:ph type="ctrTitle"/>
          </p:nvPr>
        </p:nvSpPr>
        <p:spPr>
          <a:xfrm>
            <a:off x="457200" y="2130425"/>
            <a:ext cx="8229600" cy="2060575"/>
          </a:xfrm>
        </p:spPr>
        <p:txBody>
          <a:bodyPr wrap="square" numCol="1" anchorCtr="0" compatLnSpc="1">
            <a:prstTxWarp prst="textNoShape">
              <a:avLst/>
            </a:prstTxWarp>
          </a:bodyPr>
          <a:lstStyle/>
          <a:p>
            <a:pPr eaLnBrk="1" hangingPunct="1"/>
            <a:r>
              <a:rPr lang="en-US" altLang="zh-CN" cap="none" dirty="0" smtClean="0">
                <a:solidFill>
                  <a:srgbClr val="F2F2F2"/>
                </a:solidFill>
              </a:rPr>
              <a:t>Timing Channel Protection for a Shared Memory Controller</a:t>
            </a:r>
            <a:endParaRPr lang="zh-CN" altLang="zh-CN" cap="none" dirty="0" smtClean="0">
              <a:solidFill>
                <a:srgbClr val="F2F2F2"/>
              </a:solidFill>
            </a:endParaRPr>
          </a:p>
        </p:txBody>
      </p:sp>
      <p:sp>
        <p:nvSpPr>
          <p:cNvPr id="13316" name="Subtitle 8"/>
          <p:cNvSpPr>
            <a:spLocks noGrp="1"/>
          </p:cNvSpPr>
          <p:nvPr>
            <p:ph type="subTitle" idx="1"/>
          </p:nvPr>
        </p:nvSpPr>
        <p:spPr>
          <a:xfrm>
            <a:off x="457200" y="4419600"/>
            <a:ext cx="8229600" cy="1752600"/>
          </a:xfrm>
        </p:spPr>
        <p:txBody>
          <a:bodyPr anchor="ctr"/>
          <a:lstStyle/>
          <a:p>
            <a:pPr eaLnBrk="1" hangingPunct="1"/>
            <a:r>
              <a:rPr lang="en-US" altLang="zh-CN" dirty="0" smtClean="0">
                <a:solidFill>
                  <a:srgbClr val="F2F2F2"/>
                </a:solidFill>
              </a:rPr>
              <a:t>Yao Wang, Andrew </a:t>
            </a:r>
            <a:r>
              <a:rPr lang="en-US" altLang="zh-CN" dirty="0" err="1" smtClean="0">
                <a:solidFill>
                  <a:srgbClr val="F2F2F2"/>
                </a:solidFill>
              </a:rPr>
              <a:t>Ferraiuolo</a:t>
            </a:r>
            <a:r>
              <a:rPr lang="en-US" altLang="zh-CN" dirty="0" smtClean="0">
                <a:solidFill>
                  <a:srgbClr val="F2F2F2"/>
                </a:solidFill>
              </a:rPr>
              <a:t>, G. Edward </a:t>
            </a:r>
            <a:r>
              <a:rPr lang="en-US" altLang="zh-CN" dirty="0" err="1" smtClean="0">
                <a:solidFill>
                  <a:srgbClr val="F2F2F2"/>
                </a:solidFill>
              </a:rPr>
              <a:t>Suh</a:t>
            </a:r>
            <a:endParaRPr lang="en-US" altLang="zh-CN" dirty="0" smtClean="0">
              <a:solidFill>
                <a:srgbClr val="F2F2F2"/>
              </a:solidFill>
            </a:endParaRPr>
          </a:p>
          <a:p>
            <a:pPr eaLnBrk="1" hangingPunct="1"/>
            <a:endParaRPr lang="en-US" altLang="zh-CN" dirty="0">
              <a:solidFill>
                <a:srgbClr val="F2F2F2"/>
              </a:solidFill>
            </a:endParaRPr>
          </a:p>
          <a:p>
            <a:pPr eaLnBrk="1" hangingPunct="1"/>
            <a:r>
              <a:rPr lang="en-US" altLang="zh-CN" dirty="0" smtClean="0">
                <a:solidFill>
                  <a:srgbClr val="F2F2F2"/>
                </a:solidFill>
              </a:rPr>
              <a:t>Feb 17</a:t>
            </a:r>
            <a:r>
              <a:rPr lang="en-US" altLang="zh-CN" baseline="30000" dirty="0" smtClean="0">
                <a:solidFill>
                  <a:srgbClr val="F2F2F2"/>
                </a:solidFill>
              </a:rPr>
              <a:t>th</a:t>
            </a:r>
            <a:r>
              <a:rPr lang="en-US" altLang="zh-CN" dirty="0" smtClean="0">
                <a:solidFill>
                  <a:srgbClr val="F2F2F2"/>
                </a:solidFill>
              </a:rPr>
              <a:t> 2014</a:t>
            </a:r>
            <a:endParaRPr lang="zh-CN" altLang="zh-CN" dirty="0" smtClean="0">
              <a:solidFill>
                <a:srgbClr val="F2F2F2"/>
              </a:solidFill>
            </a:endParaRPr>
          </a:p>
        </p:txBody>
      </p:sp>
      <p:sp>
        <p:nvSpPr>
          <p:cNvPr id="10" name="Rounded Rectangle 9"/>
          <p:cNvSpPr/>
          <p:nvPr/>
        </p:nvSpPr>
        <p:spPr>
          <a:xfrm>
            <a:off x="3619500" y="838200"/>
            <a:ext cx="1905000" cy="1066800"/>
          </a:xfrm>
          <a:prstGeom prst="roundRect">
            <a:avLst>
              <a:gd name="adj" fmla="val 146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pic>
        <p:nvPicPr>
          <p:cNvPr id="4103" name="Picture 6" descr="csllogoAIbig.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16350" y="1069975"/>
            <a:ext cx="15113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380142" y="3858346"/>
            <a:ext cx="3225354"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Oval 47"/>
          <p:cNvSpPr/>
          <p:nvPr/>
        </p:nvSpPr>
        <p:spPr>
          <a:xfrm>
            <a:off x="5266587" y="3805154"/>
            <a:ext cx="3447960" cy="430231"/>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ltLang="zh-CN" dirty="0" smtClean="0"/>
              <a:t>Sources of Interference</a:t>
            </a:r>
            <a:endParaRPr lang="zh-CN" altLang="en-US" dirty="0"/>
          </a:p>
        </p:txBody>
      </p:sp>
      <p:sp>
        <p:nvSpPr>
          <p:cNvPr id="3" name="Content Placeholder 2"/>
          <p:cNvSpPr>
            <a:spLocks noGrp="1"/>
          </p:cNvSpPr>
          <p:nvPr>
            <p:ph idx="1"/>
          </p:nvPr>
        </p:nvSpPr>
        <p:spPr>
          <a:xfrm>
            <a:off x="152400" y="838200"/>
            <a:ext cx="4948106" cy="5105400"/>
          </a:xfrm>
        </p:spPr>
        <p:txBody>
          <a:bodyPr/>
          <a:lstStyle/>
          <a:p>
            <a:r>
              <a:rPr lang="en-US" altLang="zh-CN" dirty="0" smtClean="0"/>
              <a:t>Bank arbitration </a:t>
            </a:r>
          </a:p>
          <a:p>
            <a:pPr lvl="1"/>
            <a:r>
              <a:rPr lang="en-US" altLang="zh-CN" dirty="0" smtClean="0"/>
              <a:t>One domain delays another domain at a queue</a:t>
            </a:r>
          </a:p>
          <a:p>
            <a:pPr lvl="2"/>
            <a:endParaRPr lang="en-US" altLang="zh-CN" dirty="0"/>
          </a:p>
          <a:p>
            <a:r>
              <a:rPr lang="en-US" altLang="zh-CN" dirty="0" smtClean="0"/>
              <a:t>Scheduler arbitration</a:t>
            </a:r>
          </a:p>
          <a:p>
            <a:pPr lvl="1"/>
            <a:r>
              <a:rPr lang="en-US" altLang="zh-CN" dirty="0" smtClean="0"/>
              <a:t>One domain delays another domain in transaction scheduling</a:t>
            </a: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9</a:t>
            </a:fld>
            <a:r>
              <a:rPr lang="en-US" dirty="0" smtClean="0"/>
              <a:t> of 23</a:t>
            </a:r>
            <a:endParaRPr lang="en-US" dirty="0"/>
          </a:p>
        </p:txBody>
      </p:sp>
      <p:sp>
        <p:nvSpPr>
          <p:cNvPr id="7" name="Rectangle 6"/>
          <p:cNvSpPr/>
          <p:nvPr/>
        </p:nvSpPr>
        <p:spPr>
          <a:xfrm>
            <a:off x="7911418" y="1708557"/>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6470734" y="1688328"/>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Rectangle 8"/>
          <p:cNvSpPr/>
          <p:nvPr/>
        </p:nvSpPr>
        <p:spPr>
          <a:xfrm>
            <a:off x="5591213" y="1688332"/>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Rectangle 9"/>
          <p:cNvSpPr/>
          <p:nvPr/>
        </p:nvSpPr>
        <p:spPr>
          <a:xfrm>
            <a:off x="5487362" y="324469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Straight Arrow Connector 14"/>
          <p:cNvCxnSpPr>
            <a:stCxn id="9" idx="2"/>
            <a:endCxn id="10" idx="0"/>
          </p:cNvCxnSpPr>
          <p:nvPr/>
        </p:nvCxnSpPr>
        <p:spPr>
          <a:xfrm>
            <a:off x="5812732" y="307206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820583" y="368571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6358494" y="3244695"/>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Straight Arrow Connector 21"/>
          <p:cNvCxnSpPr>
            <a:stCxn id="8" idx="2"/>
            <a:endCxn id="19" idx="0"/>
          </p:cNvCxnSpPr>
          <p:nvPr/>
        </p:nvCxnSpPr>
        <p:spPr>
          <a:xfrm flipH="1">
            <a:off x="6685549" y="3072065"/>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6691715" y="3685711"/>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7799178" y="3264924"/>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Straight Arrow Connector 27"/>
          <p:cNvCxnSpPr>
            <a:stCxn id="7" idx="2"/>
            <a:endCxn id="25" idx="0"/>
          </p:cNvCxnSpPr>
          <p:nvPr/>
        </p:nvCxnSpPr>
        <p:spPr>
          <a:xfrm flipH="1">
            <a:off x="8126233" y="3092294"/>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8132399" y="3705940"/>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0" name="Oval 29"/>
          <p:cNvSpPr/>
          <p:nvPr/>
        </p:nvSpPr>
        <p:spPr>
          <a:xfrm>
            <a:off x="71570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Oval 30"/>
          <p:cNvSpPr/>
          <p:nvPr/>
        </p:nvSpPr>
        <p:spPr>
          <a:xfrm>
            <a:off x="73544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Oval 31"/>
          <p:cNvSpPr/>
          <p:nvPr/>
        </p:nvSpPr>
        <p:spPr>
          <a:xfrm>
            <a:off x="7544091" y="2310564"/>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Straight Arrow Connector 32"/>
          <p:cNvCxnSpPr/>
          <p:nvPr/>
        </p:nvCxnSpPr>
        <p:spPr>
          <a:xfrm>
            <a:off x="7046980" y="4159621"/>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54" name="Rectangle 53"/>
          <p:cNvSpPr/>
          <p:nvPr/>
        </p:nvSpPr>
        <p:spPr>
          <a:xfrm>
            <a:off x="6496021" y="3724820"/>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Rectangle 55"/>
          <p:cNvSpPr/>
          <p:nvPr/>
        </p:nvSpPr>
        <p:spPr>
          <a:xfrm>
            <a:off x="6308877" y="4454356"/>
            <a:ext cx="1456196"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DRAM</a:t>
            </a:r>
            <a:endParaRPr lang="zh-CN" altLang="en-US" sz="1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5" name="Rectangle 44"/>
          <p:cNvSpPr/>
          <p:nvPr/>
        </p:nvSpPr>
        <p:spPr>
          <a:xfrm>
            <a:off x="6489316" y="3716863"/>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Rectangle 38"/>
          <p:cNvSpPr/>
          <p:nvPr/>
        </p:nvSpPr>
        <p:spPr>
          <a:xfrm>
            <a:off x="5208695" y="1417340"/>
            <a:ext cx="3526274" cy="2805147"/>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Oval 46"/>
          <p:cNvSpPr/>
          <p:nvPr/>
        </p:nvSpPr>
        <p:spPr>
          <a:xfrm>
            <a:off x="5373941" y="1680969"/>
            <a:ext cx="877582" cy="2063469"/>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627337" y="3714329"/>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41" name="TextBox 40"/>
          <p:cNvSpPr txBox="1"/>
          <p:nvPr/>
        </p:nvSpPr>
        <p:spPr>
          <a:xfrm>
            <a:off x="5443379" y="3200945"/>
            <a:ext cx="743613" cy="523220"/>
          </a:xfrm>
          <a:prstGeom prst="rect">
            <a:avLst/>
          </a:prstGeom>
          <a:noFill/>
        </p:spPr>
        <p:txBody>
          <a:bodyPr wrap="none" rtlCol="0">
            <a:spAutoFit/>
          </a:bodyPr>
          <a:lstStyle/>
          <a:p>
            <a:r>
              <a:rPr lang="en-US" altLang="zh-CN" sz="1400" dirty="0" smtClean="0"/>
              <a:t>Bank 0</a:t>
            </a:r>
          </a:p>
          <a:p>
            <a:r>
              <a:rPr lang="en-US" altLang="zh-CN" sz="1400" dirty="0" smtClean="0"/>
              <a:t>Arbiter</a:t>
            </a:r>
            <a:endParaRPr lang="zh-CN" altLang="en-US" sz="1400" dirty="0"/>
          </a:p>
        </p:txBody>
      </p:sp>
      <p:sp>
        <p:nvSpPr>
          <p:cNvPr id="42" name="TextBox 41"/>
          <p:cNvSpPr txBox="1"/>
          <p:nvPr/>
        </p:nvSpPr>
        <p:spPr>
          <a:xfrm>
            <a:off x="5995342" y="3863740"/>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43" name="TextBox 42"/>
          <p:cNvSpPr txBox="1"/>
          <p:nvPr/>
        </p:nvSpPr>
        <p:spPr>
          <a:xfrm>
            <a:off x="5450207" y="1374480"/>
            <a:ext cx="743613" cy="307777"/>
          </a:xfrm>
          <a:prstGeom prst="rect">
            <a:avLst/>
          </a:prstGeom>
          <a:noFill/>
        </p:spPr>
        <p:txBody>
          <a:bodyPr wrap="none" rtlCol="0">
            <a:spAutoFit/>
          </a:bodyPr>
          <a:lstStyle/>
          <a:p>
            <a:r>
              <a:rPr lang="en-US" altLang="zh-CN" sz="1400" dirty="0" smtClean="0"/>
              <a:t>Bank 0</a:t>
            </a:r>
          </a:p>
        </p:txBody>
      </p:sp>
      <p:sp>
        <p:nvSpPr>
          <p:cNvPr id="44" name="TextBox 43"/>
          <p:cNvSpPr txBox="1"/>
          <p:nvPr/>
        </p:nvSpPr>
        <p:spPr>
          <a:xfrm>
            <a:off x="6314510" y="3200941"/>
            <a:ext cx="743613" cy="523220"/>
          </a:xfrm>
          <a:prstGeom prst="rect">
            <a:avLst/>
          </a:prstGeom>
          <a:noFill/>
        </p:spPr>
        <p:txBody>
          <a:bodyPr wrap="none" rtlCol="0">
            <a:spAutoFit/>
          </a:bodyPr>
          <a:lstStyle/>
          <a:p>
            <a:r>
              <a:rPr lang="en-US" altLang="zh-CN" sz="1400" dirty="0" smtClean="0"/>
              <a:t>Bank 1</a:t>
            </a:r>
          </a:p>
          <a:p>
            <a:r>
              <a:rPr lang="en-US" altLang="zh-CN" sz="1400" dirty="0" smtClean="0"/>
              <a:t>Arbiter</a:t>
            </a:r>
            <a:endParaRPr lang="zh-CN" altLang="en-US" sz="1400" dirty="0"/>
          </a:p>
        </p:txBody>
      </p:sp>
      <p:sp>
        <p:nvSpPr>
          <p:cNvPr id="46" name="TextBox 45"/>
          <p:cNvSpPr txBox="1"/>
          <p:nvPr/>
        </p:nvSpPr>
        <p:spPr>
          <a:xfrm>
            <a:off x="6321340" y="1374476"/>
            <a:ext cx="743613" cy="307777"/>
          </a:xfrm>
          <a:prstGeom prst="rect">
            <a:avLst/>
          </a:prstGeom>
          <a:noFill/>
        </p:spPr>
        <p:txBody>
          <a:bodyPr wrap="none" rtlCol="0">
            <a:spAutoFit/>
          </a:bodyPr>
          <a:lstStyle/>
          <a:p>
            <a:r>
              <a:rPr lang="en-US" altLang="zh-CN" sz="1400" dirty="0" smtClean="0"/>
              <a:t>Bank 1</a:t>
            </a:r>
          </a:p>
        </p:txBody>
      </p:sp>
      <p:sp>
        <p:nvSpPr>
          <p:cNvPr id="49" name="TextBox 48"/>
          <p:cNvSpPr txBox="1"/>
          <p:nvPr/>
        </p:nvSpPr>
        <p:spPr>
          <a:xfrm>
            <a:off x="7744700" y="3221170"/>
            <a:ext cx="773419" cy="523220"/>
          </a:xfrm>
          <a:prstGeom prst="rect">
            <a:avLst/>
          </a:prstGeom>
          <a:noFill/>
        </p:spPr>
        <p:txBody>
          <a:bodyPr wrap="none" rtlCol="0">
            <a:spAutoFit/>
          </a:bodyPr>
          <a:lstStyle/>
          <a:p>
            <a:r>
              <a:rPr lang="en-US" altLang="zh-CN" sz="1400" dirty="0" smtClean="0"/>
              <a:t>Bank N</a:t>
            </a:r>
          </a:p>
          <a:p>
            <a:r>
              <a:rPr lang="en-US" altLang="zh-CN" sz="1400" dirty="0" smtClean="0"/>
              <a:t>Arbiter</a:t>
            </a:r>
            <a:endParaRPr lang="zh-CN" altLang="en-US" sz="1400" dirty="0"/>
          </a:p>
        </p:txBody>
      </p:sp>
      <p:sp>
        <p:nvSpPr>
          <p:cNvPr id="50" name="TextBox 49"/>
          <p:cNvSpPr txBox="1"/>
          <p:nvPr/>
        </p:nvSpPr>
        <p:spPr>
          <a:xfrm>
            <a:off x="7730537" y="1384209"/>
            <a:ext cx="773419" cy="307777"/>
          </a:xfrm>
          <a:prstGeom prst="rect">
            <a:avLst/>
          </a:prstGeom>
          <a:noFill/>
        </p:spPr>
        <p:txBody>
          <a:bodyPr wrap="none" rtlCol="0">
            <a:spAutoFit/>
          </a:bodyPr>
          <a:lstStyle/>
          <a:p>
            <a:r>
              <a:rPr lang="en-US" altLang="zh-CN" sz="1400" dirty="0" smtClean="0"/>
              <a:t>Bank N</a:t>
            </a:r>
          </a:p>
        </p:txBody>
      </p:sp>
      <p:sp>
        <p:nvSpPr>
          <p:cNvPr id="51" name="TextBox 50"/>
          <p:cNvSpPr txBox="1"/>
          <p:nvPr/>
        </p:nvSpPr>
        <p:spPr>
          <a:xfrm>
            <a:off x="8169370" y="955675"/>
            <a:ext cx="1043876" cy="523220"/>
          </a:xfrm>
          <a:prstGeom prst="rect">
            <a:avLst/>
          </a:prstGeom>
          <a:noFill/>
        </p:spPr>
        <p:txBody>
          <a:bodyPr wrap="none" rtlCol="0">
            <a:spAutoFit/>
          </a:bodyPr>
          <a:lstStyle/>
          <a:p>
            <a:r>
              <a:rPr lang="en-US" altLang="zh-CN" sz="1400" b="1" dirty="0" smtClean="0"/>
              <a:t>Memory </a:t>
            </a:r>
          </a:p>
          <a:p>
            <a:r>
              <a:rPr lang="en-US" altLang="zh-CN" sz="1400" b="1" dirty="0" smtClean="0"/>
              <a:t>Controller</a:t>
            </a:r>
          </a:p>
        </p:txBody>
      </p:sp>
    </p:spTree>
    <p:extLst>
      <p:ext uri="{BB962C8B-B14F-4D97-AF65-F5344CB8AC3E}">
        <p14:creationId xmlns:p14="http://schemas.microsoft.com/office/powerpoint/2010/main" val="120033324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1" nodeType="clickEffect">
                                  <p:stCondLst>
                                    <p:cond delay="0"/>
                                  </p:stCondLst>
                                  <p:childTnLst>
                                    <p:animMotion origin="layout" path="M -8.33333E-7 4.12908E-6 L 0.03663 0.06292 " pathEditMode="relative" rAng="0" ptsTypes="AA">
                                      <p:cBhvr>
                                        <p:cTn id="15" dur="1000" fill="hold"/>
                                        <p:tgtEl>
                                          <p:spTgt spid="54"/>
                                        </p:tgtEl>
                                        <p:attrNameLst>
                                          <p:attrName>ppt_x</p:attrName>
                                          <p:attrName>ppt_y</p:attrName>
                                        </p:attrNameLst>
                                      </p:cBhvr>
                                      <p:rCtr x="1823" y="3146"/>
                                    </p:animMotion>
                                  </p:childTnLst>
                                </p:cTn>
                              </p:par>
                            </p:childTnLst>
                          </p:cTn>
                        </p:par>
                        <p:par>
                          <p:cTn id="16" fill="hold">
                            <p:stCondLst>
                              <p:cond delay="1000"/>
                            </p:stCondLst>
                            <p:childTnLst>
                              <p:par>
                                <p:cTn id="17" presetID="1" presetClass="exit" presetSubtype="0" fill="hold" grpId="2" nodeType="afterEffect">
                                  <p:stCondLst>
                                    <p:cond delay="0"/>
                                  </p:stCondLst>
                                  <p:childTnLst>
                                    <p:set>
                                      <p:cBhvr>
                                        <p:cTn id="18" dur="1" fill="hold">
                                          <p:stCondLst>
                                            <p:cond delay="0"/>
                                          </p:stCondLst>
                                        </p:cTn>
                                        <p:tgtEl>
                                          <p:spTgt spid="5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1" nodeType="clickEffect">
                                  <p:stCondLst>
                                    <p:cond delay="0"/>
                                  </p:stCondLst>
                                  <p:childTnLst>
                                    <p:animMotion origin="layout" path="M 4.44444E-6 2.05413E-6 L 0.12934 0.06546 " pathEditMode="relative" rAng="0" ptsTypes="AA">
                                      <p:cBhvr>
                                        <p:cTn id="28" dur="1000" fill="hold"/>
                                        <p:tgtEl>
                                          <p:spTgt spid="53"/>
                                        </p:tgtEl>
                                        <p:attrNameLst>
                                          <p:attrName>ppt_x</p:attrName>
                                          <p:attrName>ppt_y</p:attrName>
                                        </p:attrNameLst>
                                      </p:cBhvr>
                                      <p:rCtr x="6458" y="3262"/>
                                    </p:animMotion>
                                  </p:childTnLst>
                                </p:cTn>
                              </p:par>
                            </p:childTnLst>
                          </p:cTn>
                        </p:par>
                        <p:par>
                          <p:cTn id="29" fill="hold">
                            <p:stCondLst>
                              <p:cond delay="1000"/>
                            </p:stCondLst>
                            <p:childTnLst>
                              <p:par>
                                <p:cTn id="30" presetID="1" presetClass="exit" presetSubtype="0" fill="hold" grpId="2" nodeType="afterEffect">
                                  <p:stCondLst>
                                    <p:cond delay="0"/>
                                  </p:stCondLst>
                                  <p:childTnLst>
                                    <p:set>
                                      <p:cBhvr>
                                        <p:cTn id="31" dur="1" fill="hold">
                                          <p:stCondLst>
                                            <p:cond delay="0"/>
                                          </p:stCondLst>
                                        </p:cTn>
                                        <p:tgtEl>
                                          <p:spTgt spid="53"/>
                                        </p:tgtEl>
                                        <p:attrNameLst>
                                          <p:attrName>style.visibility</p:attrName>
                                        </p:attrNameLst>
                                      </p:cBhvr>
                                      <p:to>
                                        <p:strVal val="hidden"/>
                                      </p:to>
                                    </p:set>
                                  </p:childTnLst>
                                </p:cTn>
                              </p:par>
                            </p:childTnLst>
                          </p:cTn>
                        </p:par>
                        <p:par>
                          <p:cTn id="32" fill="hold">
                            <p:stCondLst>
                              <p:cond delay="1000"/>
                            </p:stCondLst>
                            <p:childTnLst>
                              <p:par>
                                <p:cTn id="33" presetID="42" presetClass="path" presetSubtype="0" accel="50000" decel="50000" fill="hold" grpId="1" nodeType="afterEffect">
                                  <p:stCondLst>
                                    <p:cond delay="0"/>
                                  </p:stCondLst>
                                  <p:childTnLst>
                                    <p:animMotion origin="layout" path="M 3.61111E-6 7.33287E-7 L 0.0368 0.06176 " pathEditMode="relative" rAng="0" ptsTypes="AA">
                                      <p:cBhvr>
                                        <p:cTn id="34" dur="1000" fill="hold"/>
                                        <p:tgtEl>
                                          <p:spTgt spid="45"/>
                                        </p:tgtEl>
                                        <p:attrNameLst>
                                          <p:attrName>ppt_x</p:attrName>
                                          <p:attrName>ppt_y</p:attrName>
                                        </p:attrNameLst>
                                      </p:cBhvr>
                                      <p:rCtr x="1840" y="3077"/>
                                    </p:animMotion>
                                  </p:childTnLst>
                                </p:cTn>
                              </p:par>
                            </p:childTnLst>
                          </p:cTn>
                        </p:par>
                        <p:par>
                          <p:cTn id="35" fill="hold">
                            <p:stCondLst>
                              <p:cond delay="2000"/>
                            </p:stCondLst>
                            <p:childTnLst>
                              <p:par>
                                <p:cTn id="36" presetID="1" presetClass="exit" presetSubtype="0" fill="hold" grpId="2" nodeType="afterEffect">
                                  <p:stCondLst>
                                    <p:cond delay="0"/>
                                  </p:stCondLst>
                                  <p:childTnLst>
                                    <p:set>
                                      <p:cBhvr>
                                        <p:cTn id="37" dur="1" fill="hold">
                                          <p:stCondLst>
                                            <p:cond delay="0"/>
                                          </p:stCondLst>
                                        </p:cTn>
                                        <p:tgtEl>
                                          <p:spTgt spid="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4" grpId="0" animBg="1"/>
      <p:bldP spid="54" grpId="1" animBg="1"/>
      <p:bldP spid="54" grpId="2" animBg="1"/>
      <p:bldP spid="45" grpId="0" animBg="1"/>
      <p:bldP spid="45" grpId="1" animBg="1"/>
      <p:bldP spid="45" grpId="2" animBg="1"/>
      <p:bldP spid="53" grpId="0" animBg="1"/>
      <p:bldP spid="53" grpId="1" animBg="1"/>
      <p:bldP spid="53" grpId="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Sources of Interference</a:t>
            </a:r>
            <a:endParaRPr lang="zh-CN" altLang="en-US" dirty="0"/>
          </a:p>
        </p:txBody>
      </p:sp>
      <p:sp>
        <p:nvSpPr>
          <p:cNvPr id="3" name="Content Placeholder 2"/>
          <p:cNvSpPr>
            <a:spLocks noGrp="1"/>
          </p:cNvSpPr>
          <p:nvPr>
            <p:ph idx="1"/>
          </p:nvPr>
        </p:nvSpPr>
        <p:spPr>
          <a:xfrm>
            <a:off x="152400" y="838200"/>
            <a:ext cx="4948106" cy="5105400"/>
          </a:xfrm>
        </p:spPr>
        <p:txBody>
          <a:bodyPr/>
          <a:lstStyle/>
          <a:p>
            <a:r>
              <a:rPr lang="en-US" altLang="zh-CN" dirty="0" smtClean="0"/>
              <a:t>Bank arbitration </a:t>
            </a:r>
          </a:p>
          <a:p>
            <a:pPr lvl="1"/>
            <a:r>
              <a:rPr lang="en-US" altLang="zh-CN" dirty="0" smtClean="0"/>
              <a:t>One domain delays another domain at a queue</a:t>
            </a:r>
          </a:p>
          <a:p>
            <a:pPr lvl="2"/>
            <a:endParaRPr lang="en-US" altLang="zh-CN" dirty="0"/>
          </a:p>
          <a:p>
            <a:r>
              <a:rPr lang="en-US" altLang="zh-CN" dirty="0" smtClean="0"/>
              <a:t>Scheduler arbitration</a:t>
            </a:r>
          </a:p>
          <a:p>
            <a:pPr lvl="1"/>
            <a:r>
              <a:rPr lang="en-US" altLang="zh-CN" dirty="0" smtClean="0"/>
              <a:t>One domain delays another domain in transaction scheduling</a:t>
            </a:r>
          </a:p>
          <a:p>
            <a:pPr lvl="2"/>
            <a:endParaRPr lang="en-US" altLang="zh-CN" dirty="0"/>
          </a:p>
          <a:p>
            <a:r>
              <a:rPr lang="en-US" altLang="zh-CN" dirty="0" smtClean="0"/>
              <a:t>DRAM device</a:t>
            </a:r>
          </a:p>
          <a:p>
            <a:pPr lvl="1"/>
            <a:r>
              <a:rPr lang="en-US" altLang="zh-CN" dirty="0" smtClean="0"/>
              <a:t>One domain changes the DRAM state that another domain sees</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10</a:t>
            </a:fld>
            <a:r>
              <a:rPr lang="en-US" dirty="0" smtClean="0"/>
              <a:t> of 23</a:t>
            </a:r>
            <a:endParaRPr lang="en-US" dirty="0"/>
          </a:p>
        </p:txBody>
      </p:sp>
      <p:sp>
        <p:nvSpPr>
          <p:cNvPr id="7" name="Rectangle 6"/>
          <p:cNvSpPr/>
          <p:nvPr/>
        </p:nvSpPr>
        <p:spPr>
          <a:xfrm>
            <a:off x="7911418" y="1708557"/>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6470734" y="1688328"/>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Rectangle 8"/>
          <p:cNvSpPr/>
          <p:nvPr/>
        </p:nvSpPr>
        <p:spPr>
          <a:xfrm>
            <a:off x="5591213" y="1688332"/>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Rectangle 9"/>
          <p:cNvSpPr/>
          <p:nvPr/>
        </p:nvSpPr>
        <p:spPr>
          <a:xfrm>
            <a:off x="5487362" y="324469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Rectangle 11"/>
          <p:cNvSpPr/>
          <p:nvPr/>
        </p:nvSpPr>
        <p:spPr>
          <a:xfrm>
            <a:off x="5380142" y="3858346"/>
            <a:ext cx="3225354"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Straight Arrow Connector 14"/>
          <p:cNvCxnSpPr>
            <a:stCxn id="9" idx="2"/>
            <a:endCxn id="10" idx="0"/>
          </p:cNvCxnSpPr>
          <p:nvPr/>
        </p:nvCxnSpPr>
        <p:spPr>
          <a:xfrm>
            <a:off x="5812732" y="307206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820583" y="368571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6358494" y="3244695"/>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Straight Arrow Connector 21"/>
          <p:cNvCxnSpPr>
            <a:stCxn id="8" idx="2"/>
            <a:endCxn id="19" idx="0"/>
          </p:cNvCxnSpPr>
          <p:nvPr/>
        </p:nvCxnSpPr>
        <p:spPr>
          <a:xfrm flipH="1">
            <a:off x="6685549" y="3072065"/>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6691715" y="3685711"/>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7799178" y="3264924"/>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Straight Arrow Connector 27"/>
          <p:cNvCxnSpPr>
            <a:stCxn id="7" idx="2"/>
            <a:endCxn id="25" idx="0"/>
          </p:cNvCxnSpPr>
          <p:nvPr/>
        </p:nvCxnSpPr>
        <p:spPr>
          <a:xfrm flipH="1">
            <a:off x="8126233" y="3092294"/>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8132399" y="3705940"/>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0" name="Oval 29"/>
          <p:cNvSpPr/>
          <p:nvPr/>
        </p:nvSpPr>
        <p:spPr>
          <a:xfrm>
            <a:off x="71570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Oval 30"/>
          <p:cNvSpPr/>
          <p:nvPr/>
        </p:nvSpPr>
        <p:spPr>
          <a:xfrm>
            <a:off x="73544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Oval 31"/>
          <p:cNvSpPr/>
          <p:nvPr/>
        </p:nvSpPr>
        <p:spPr>
          <a:xfrm>
            <a:off x="7544091" y="2310564"/>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Straight Arrow Connector 32"/>
          <p:cNvCxnSpPr/>
          <p:nvPr/>
        </p:nvCxnSpPr>
        <p:spPr>
          <a:xfrm>
            <a:off x="7046980" y="4159621"/>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9" name="Rectangle 38"/>
          <p:cNvSpPr/>
          <p:nvPr/>
        </p:nvSpPr>
        <p:spPr>
          <a:xfrm>
            <a:off x="5208695" y="1417340"/>
            <a:ext cx="3526274" cy="2805147"/>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Rectangle 55"/>
          <p:cNvSpPr/>
          <p:nvPr/>
        </p:nvSpPr>
        <p:spPr>
          <a:xfrm>
            <a:off x="6308877" y="4454356"/>
            <a:ext cx="1456196"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DRAM</a:t>
            </a:r>
            <a:endParaRPr lang="zh-CN" altLang="en-US" sz="1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4" name="Oval 43"/>
          <p:cNvSpPr/>
          <p:nvPr/>
        </p:nvSpPr>
        <p:spPr>
          <a:xfrm>
            <a:off x="5266587" y="3805154"/>
            <a:ext cx="3447960" cy="430231"/>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5373941" y="1680969"/>
            <a:ext cx="877582" cy="2063469"/>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6086290" y="4431280"/>
            <a:ext cx="1921380" cy="596966"/>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616500" y="2819913"/>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Rectangle 52"/>
          <p:cNvSpPr/>
          <p:nvPr/>
        </p:nvSpPr>
        <p:spPr>
          <a:xfrm>
            <a:off x="5617342" y="2819912"/>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Rectangle 46"/>
          <p:cNvSpPr/>
          <p:nvPr/>
        </p:nvSpPr>
        <p:spPr>
          <a:xfrm>
            <a:off x="5618185" y="2590728"/>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41" name="TextBox 40"/>
          <p:cNvSpPr txBox="1"/>
          <p:nvPr/>
        </p:nvSpPr>
        <p:spPr>
          <a:xfrm>
            <a:off x="5443379" y="3200945"/>
            <a:ext cx="743613" cy="523220"/>
          </a:xfrm>
          <a:prstGeom prst="rect">
            <a:avLst/>
          </a:prstGeom>
          <a:noFill/>
        </p:spPr>
        <p:txBody>
          <a:bodyPr wrap="none" rtlCol="0">
            <a:spAutoFit/>
          </a:bodyPr>
          <a:lstStyle/>
          <a:p>
            <a:r>
              <a:rPr lang="en-US" altLang="zh-CN" sz="1400" dirty="0" smtClean="0"/>
              <a:t>Bank 0</a:t>
            </a:r>
          </a:p>
          <a:p>
            <a:r>
              <a:rPr lang="en-US" altLang="zh-CN" sz="1400" dirty="0" smtClean="0"/>
              <a:t>Arbiter</a:t>
            </a:r>
            <a:endParaRPr lang="zh-CN" altLang="en-US" sz="1400" dirty="0"/>
          </a:p>
        </p:txBody>
      </p:sp>
      <p:sp>
        <p:nvSpPr>
          <p:cNvPr id="42" name="TextBox 41"/>
          <p:cNvSpPr txBox="1"/>
          <p:nvPr/>
        </p:nvSpPr>
        <p:spPr>
          <a:xfrm>
            <a:off x="5995342" y="3863740"/>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43" name="TextBox 42"/>
          <p:cNvSpPr txBox="1"/>
          <p:nvPr/>
        </p:nvSpPr>
        <p:spPr>
          <a:xfrm>
            <a:off x="5450207" y="1374480"/>
            <a:ext cx="743613" cy="307777"/>
          </a:xfrm>
          <a:prstGeom prst="rect">
            <a:avLst/>
          </a:prstGeom>
          <a:noFill/>
        </p:spPr>
        <p:txBody>
          <a:bodyPr wrap="none" rtlCol="0">
            <a:spAutoFit/>
          </a:bodyPr>
          <a:lstStyle/>
          <a:p>
            <a:r>
              <a:rPr lang="en-US" altLang="zh-CN" sz="1400" dirty="0" smtClean="0"/>
              <a:t>Bank 0</a:t>
            </a:r>
          </a:p>
        </p:txBody>
      </p:sp>
      <p:sp>
        <p:nvSpPr>
          <p:cNvPr id="48" name="TextBox 47"/>
          <p:cNvSpPr txBox="1"/>
          <p:nvPr/>
        </p:nvSpPr>
        <p:spPr>
          <a:xfrm>
            <a:off x="6314510" y="3200941"/>
            <a:ext cx="743613" cy="523220"/>
          </a:xfrm>
          <a:prstGeom prst="rect">
            <a:avLst/>
          </a:prstGeom>
          <a:noFill/>
        </p:spPr>
        <p:txBody>
          <a:bodyPr wrap="none" rtlCol="0">
            <a:spAutoFit/>
          </a:bodyPr>
          <a:lstStyle/>
          <a:p>
            <a:r>
              <a:rPr lang="en-US" altLang="zh-CN" sz="1400" dirty="0" smtClean="0"/>
              <a:t>Bank 1</a:t>
            </a:r>
          </a:p>
          <a:p>
            <a:r>
              <a:rPr lang="en-US" altLang="zh-CN" sz="1400" dirty="0" smtClean="0"/>
              <a:t>Arbiter</a:t>
            </a:r>
            <a:endParaRPr lang="zh-CN" altLang="en-US" sz="1400" dirty="0"/>
          </a:p>
        </p:txBody>
      </p:sp>
      <p:sp>
        <p:nvSpPr>
          <p:cNvPr id="49" name="TextBox 48"/>
          <p:cNvSpPr txBox="1"/>
          <p:nvPr/>
        </p:nvSpPr>
        <p:spPr>
          <a:xfrm>
            <a:off x="6321340" y="1374476"/>
            <a:ext cx="743613" cy="307777"/>
          </a:xfrm>
          <a:prstGeom prst="rect">
            <a:avLst/>
          </a:prstGeom>
          <a:noFill/>
        </p:spPr>
        <p:txBody>
          <a:bodyPr wrap="none" rtlCol="0">
            <a:spAutoFit/>
          </a:bodyPr>
          <a:lstStyle/>
          <a:p>
            <a:r>
              <a:rPr lang="en-US" altLang="zh-CN" sz="1400" dirty="0" smtClean="0"/>
              <a:t>Bank 1</a:t>
            </a:r>
          </a:p>
        </p:txBody>
      </p:sp>
      <p:sp>
        <p:nvSpPr>
          <p:cNvPr id="50" name="TextBox 49"/>
          <p:cNvSpPr txBox="1"/>
          <p:nvPr/>
        </p:nvSpPr>
        <p:spPr>
          <a:xfrm>
            <a:off x="7744700" y="3221170"/>
            <a:ext cx="773419" cy="523220"/>
          </a:xfrm>
          <a:prstGeom prst="rect">
            <a:avLst/>
          </a:prstGeom>
          <a:noFill/>
        </p:spPr>
        <p:txBody>
          <a:bodyPr wrap="none" rtlCol="0">
            <a:spAutoFit/>
          </a:bodyPr>
          <a:lstStyle/>
          <a:p>
            <a:r>
              <a:rPr lang="en-US" altLang="zh-CN" sz="1400" dirty="0" smtClean="0"/>
              <a:t>Bank N</a:t>
            </a:r>
          </a:p>
          <a:p>
            <a:r>
              <a:rPr lang="en-US" altLang="zh-CN" sz="1400" dirty="0" smtClean="0"/>
              <a:t>Arbiter</a:t>
            </a:r>
            <a:endParaRPr lang="zh-CN" altLang="en-US" sz="1400" dirty="0"/>
          </a:p>
        </p:txBody>
      </p:sp>
      <p:sp>
        <p:nvSpPr>
          <p:cNvPr id="51" name="TextBox 50"/>
          <p:cNvSpPr txBox="1"/>
          <p:nvPr/>
        </p:nvSpPr>
        <p:spPr>
          <a:xfrm>
            <a:off x="7730537" y="1384209"/>
            <a:ext cx="773419" cy="307777"/>
          </a:xfrm>
          <a:prstGeom prst="rect">
            <a:avLst/>
          </a:prstGeom>
          <a:noFill/>
        </p:spPr>
        <p:txBody>
          <a:bodyPr wrap="none" rtlCol="0">
            <a:spAutoFit/>
          </a:bodyPr>
          <a:lstStyle/>
          <a:p>
            <a:r>
              <a:rPr lang="en-US" altLang="zh-CN" sz="1400" dirty="0" smtClean="0"/>
              <a:t>Bank N</a:t>
            </a:r>
          </a:p>
        </p:txBody>
      </p:sp>
      <p:sp>
        <p:nvSpPr>
          <p:cNvPr id="54" name="TextBox 53"/>
          <p:cNvSpPr txBox="1"/>
          <p:nvPr/>
        </p:nvSpPr>
        <p:spPr>
          <a:xfrm>
            <a:off x="8169370" y="955675"/>
            <a:ext cx="1043876" cy="523220"/>
          </a:xfrm>
          <a:prstGeom prst="rect">
            <a:avLst/>
          </a:prstGeom>
          <a:noFill/>
        </p:spPr>
        <p:txBody>
          <a:bodyPr wrap="none" rtlCol="0">
            <a:spAutoFit/>
          </a:bodyPr>
          <a:lstStyle/>
          <a:p>
            <a:r>
              <a:rPr lang="en-US" altLang="zh-CN" sz="1400" b="1" dirty="0" smtClean="0"/>
              <a:t>Memory </a:t>
            </a:r>
          </a:p>
          <a:p>
            <a:r>
              <a:rPr lang="en-US" altLang="zh-CN" sz="1400" b="1" dirty="0" smtClean="0"/>
              <a:t>Controller</a:t>
            </a:r>
          </a:p>
        </p:txBody>
      </p:sp>
    </p:spTree>
    <p:extLst>
      <p:ext uri="{BB962C8B-B14F-4D97-AF65-F5344CB8AC3E}">
        <p14:creationId xmlns:p14="http://schemas.microsoft.com/office/powerpoint/2010/main" val="120033324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1" nodeType="clickEffect">
                                  <p:stCondLst>
                                    <p:cond delay="0"/>
                                  </p:stCondLst>
                                  <p:childTnLst>
                                    <p:animMotion origin="layout" path="M 0 0 L 0 0.13186 L 0.13403 0.19547 L 0.1349 0.23456 " pathEditMode="relative" ptsTypes="AAAA">
                                      <p:cBhvr>
                                        <p:cTn id="14" dur="2000" fill="hold"/>
                                        <p:tgtEl>
                                          <p:spTgt spid="52"/>
                                        </p:tgtEl>
                                        <p:attrNameLst>
                                          <p:attrName>ppt_x</p:attrName>
                                          <p:attrName>ppt_y</p:attrName>
                                        </p:attrNameLst>
                                      </p:cBhvr>
                                    </p:animMotion>
                                  </p:childTnLst>
                                </p:cTn>
                              </p:par>
                            </p:childTnLst>
                          </p:cTn>
                        </p:par>
                        <p:par>
                          <p:cTn id="15" fill="hold">
                            <p:stCondLst>
                              <p:cond delay="2000"/>
                            </p:stCondLst>
                            <p:childTnLst>
                              <p:par>
                                <p:cTn id="16" presetID="1" presetClass="exit" presetSubtype="0" fill="hold" grpId="2" nodeType="afterEffect">
                                  <p:stCondLst>
                                    <p:cond delay="0"/>
                                  </p:stCondLst>
                                  <p:childTnLst>
                                    <p:set>
                                      <p:cBhvr>
                                        <p:cTn id="17" dur="1" fill="hold">
                                          <p:stCondLst>
                                            <p:cond delay="0"/>
                                          </p:stCondLst>
                                        </p:cTn>
                                        <p:tgtEl>
                                          <p:spTgt spid="5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4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grpId="1" nodeType="clickEffect">
                                  <p:stCondLst>
                                    <p:cond delay="0"/>
                                  </p:stCondLst>
                                  <p:childTnLst>
                                    <p:animMotion origin="layout" path="M 0 0 L 0.00087 0.13208 L 0.1349 0.19431 L 0.13403 0.23363 " pathEditMode="relative" ptsTypes="AAAA">
                                      <p:cBhvr>
                                        <p:cTn id="27" dur="2000" fill="hold"/>
                                        <p:tgtEl>
                                          <p:spTgt spid="53"/>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2" nodeType="clickEffect">
                                  <p:stCondLst>
                                    <p:cond delay="0"/>
                                  </p:stCondLst>
                                  <p:childTnLst>
                                    <p:set>
                                      <p:cBhvr>
                                        <p:cTn id="31" dur="1" fill="hold">
                                          <p:stCondLst>
                                            <p:cond delay="0"/>
                                          </p:stCondLst>
                                        </p:cTn>
                                        <p:tgtEl>
                                          <p:spTgt spid="53"/>
                                        </p:tgtEl>
                                        <p:attrNameLst>
                                          <p:attrName>style.visibility</p:attrName>
                                        </p:attrNameLst>
                                      </p:cBhvr>
                                      <p:to>
                                        <p:strVal val="hidden"/>
                                      </p:to>
                                    </p:set>
                                  </p:childTnLst>
                                </p:cTn>
                              </p:par>
                            </p:childTnLst>
                          </p:cTn>
                        </p:par>
                        <p:par>
                          <p:cTn id="32" fill="hold">
                            <p:stCondLst>
                              <p:cond delay="0"/>
                            </p:stCondLst>
                            <p:childTnLst>
                              <p:par>
                                <p:cTn id="33" presetID="0" presetClass="path" presetSubtype="0" accel="50000" decel="50000" fill="hold" grpId="1" nodeType="afterEffect">
                                  <p:stCondLst>
                                    <p:cond delay="0"/>
                                  </p:stCondLst>
                                  <p:childTnLst>
                                    <p:animMotion origin="layout" path="M 0 0 L 0 0.16516 L 0.1349 0.22993 L 0.13299 0.26533 " pathEditMode="relative" ptsTypes="AAAA">
                                      <p:cBhvr>
                                        <p:cTn id="34" dur="2000" fill="hold"/>
                                        <p:tgtEl>
                                          <p:spTgt spid="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2" grpId="0" animBg="1"/>
      <p:bldP spid="52" grpId="1" animBg="1"/>
      <p:bldP spid="52" grpId="2" animBg="1"/>
      <p:bldP spid="53" grpId="0" animBg="1"/>
      <p:bldP spid="53" grpId="1" animBg="1"/>
      <p:bldP spid="53" grpId="2" animBg="1"/>
      <p:bldP spid="47" grpId="0" animBg="1"/>
      <p:bldP spid="47"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5175367" y="2612055"/>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Rectangle 17"/>
          <p:cNvSpPr/>
          <p:nvPr/>
        </p:nvSpPr>
        <p:spPr>
          <a:xfrm>
            <a:off x="3734683" y="2591826"/>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p:txBody>
          <a:bodyPr/>
          <a:lstStyle/>
          <a:p>
            <a:r>
              <a:rPr lang="en-US" altLang="zh-CN" dirty="0" smtClean="0"/>
              <a:t>Per Security Domain </a:t>
            </a:r>
            <a:r>
              <a:rPr lang="en-US" altLang="zh-CN" dirty="0" err="1" smtClean="0"/>
              <a:t>Queueing</a:t>
            </a:r>
            <a:r>
              <a:rPr lang="en-US" altLang="zh-CN" dirty="0" smtClean="0"/>
              <a:t> Structure</a:t>
            </a:r>
            <a:endParaRPr lang="zh-CN" altLang="en-US" dirty="0"/>
          </a:p>
        </p:txBody>
      </p:sp>
      <p:sp>
        <p:nvSpPr>
          <p:cNvPr id="3" name="Content Placeholder 2"/>
          <p:cNvSpPr>
            <a:spLocks noGrp="1"/>
          </p:cNvSpPr>
          <p:nvPr>
            <p:ph idx="1"/>
          </p:nvPr>
        </p:nvSpPr>
        <p:spPr/>
        <p:txBody>
          <a:bodyPr/>
          <a:lstStyle/>
          <a:p>
            <a:r>
              <a:rPr lang="en-US" altLang="zh-CN" dirty="0" smtClean="0"/>
              <a:t>Group requests </a:t>
            </a:r>
            <a:r>
              <a:rPr lang="en-US" altLang="zh-CN" dirty="0" smtClean="0">
                <a:solidFill>
                  <a:srgbClr val="FF0000"/>
                </a:solidFill>
              </a:rPr>
              <a:t>based on the security domain</a:t>
            </a:r>
          </a:p>
          <a:p>
            <a:pPr lvl="1"/>
            <a:r>
              <a:rPr lang="en-US" altLang="zh-CN" dirty="0" smtClean="0"/>
              <a:t>Each queue contains accesses from only one domain</a:t>
            </a:r>
          </a:p>
          <a:p>
            <a:pPr lvl="2"/>
            <a:endParaRPr lang="en-US" altLang="zh-CN" dirty="0"/>
          </a:p>
          <a:p>
            <a:r>
              <a:rPr lang="en-US" altLang="zh-CN" dirty="0" smtClean="0">
                <a:solidFill>
                  <a:srgbClr val="0000FF"/>
                </a:solidFill>
              </a:rPr>
              <a:t>Eliminate bank arbitration interference</a:t>
            </a:r>
            <a:endParaRPr lang="zh-CN" altLang="en-US" dirty="0">
              <a:solidFill>
                <a:srgbClr val="0000FF"/>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11</a:t>
            </a:fld>
            <a:r>
              <a:rPr lang="en-US" dirty="0" smtClean="0"/>
              <a:t> of 23</a:t>
            </a:r>
            <a:endParaRPr lang="en-US" dirty="0"/>
          </a:p>
        </p:txBody>
      </p:sp>
      <p:sp>
        <p:nvSpPr>
          <p:cNvPr id="7" name="Rectangle 6"/>
          <p:cNvSpPr/>
          <p:nvPr/>
        </p:nvSpPr>
        <p:spPr>
          <a:xfrm>
            <a:off x="5208505" y="3753477"/>
            <a:ext cx="392463" cy="21039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2863551" y="2591830"/>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Rectangle 8"/>
          <p:cNvSpPr/>
          <p:nvPr/>
        </p:nvSpPr>
        <p:spPr>
          <a:xfrm>
            <a:off x="2886745" y="3493557"/>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0" name="Rectangle 9"/>
          <p:cNvSpPr/>
          <p:nvPr/>
        </p:nvSpPr>
        <p:spPr>
          <a:xfrm>
            <a:off x="3763545" y="3731503"/>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Rectangle 10"/>
          <p:cNvSpPr/>
          <p:nvPr/>
        </p:nvSpPr>
        <p:spPr>
          <a:xfrm>
            <a:off x="2759700" y="4148197"/>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2749153" y="4104444"/>
            <a:ext cx="723275" cy="523220"/>
          </a:xfrm>
          <a:prstGeom prst="rect">
            <a:avLst/>
          </a:prstGeom>
          <a:noFill/>
        </p:spPr>
        <p:txBody>
          <a:bodyPr wrap="none" rtlCol="0">
            <a:spAutoFit/>
          </a:bodyPr>
          <a:lstStyle/>
          <a:p>
            <a:pPr algn="ctr"/>
            <a:r>
              <a:rPr lang="en-US" altLang="zh-CN" sz="1400" dirty="0" smtClean="0"/>
              <a:t>SD 0</a:t>
            </a:r>
          </a:p>
          <a:p>
            <a:pPr algn="ctr"/>
            <a:r>
              <a:rPr lang="en-US" altLang="zh-CN" sz="1400" dirty="0" smtClean="0"/>
              <a:t>Arbiter</a:t>
            </a:r>
            <a:endParaRPr lang="zh-CN" altLang="en-US" sz="1400" dirty="0"/>
          </a:p>
        </p:txBody>
      </p:sp>
      <p:sp>
        <p:nvSpPr>
          <p:cNvPr id="13" name="Rectangle 12"/>
          <p:cNvSpPr/>
          <p:nvPr/>
        </p:nvSpPr>
        <p:spPr>
          <a:xfrm>
            <a:off x="2652480" y="4761844"/>
            <a:ext cx="3225354"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3288672" y="4767238"/>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15" name="TextBox 14"/>
          <p:cNvSpPr txBox="1"/>
          <p:nvPr/>
        </p:nvSpPr>
        <p:spPr>
          <a:xfrm>
            <a:off x="2815176" y="2295682"/>
            <a:ext cx="583801" cy="307777"/>
          </a:xfrm>
          <a:prstGeom prst="rect">
            <a:avLst/>
          </a:prstGeom>
          <a:noFill/>
        </p:spPr>
        <p:txBody>
          <a:bodyPr wrap="none" rtlCol="0">
            <a:spAutoFit/>
          </a:bodyPr>
          <a:lstStyle/>
          <a:p>
            <a:pPr algn="ctr"/>
            <a:r>
              <a:rPr lang="en-US" altLang="zh-CN" sz="1400" dirty="0" smtClean="0"/>
              <a:t>SD 0</a:t>
            </a:r>
          </a:p>
        </p:txBody>
      </p:sp>
      <p:cxnSp>
        <p:nvCxnSpPr>
          <p:cNvPr id="16" name="Straight Arrow Connector 15"/>
          <p:cNvCxnSpPr>
            <a:stCxn id="8" idx="2"/>
            <a:endCxn id="11" idx="0"/>
          </p:cNvCxnSpPr>
          <p:nvPr/>
        </p:nvCxnSpPr>
        <p:spPr>
          <a:xfrm>
            <a:off x="3085070" y="3975567"/>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a:off x="3092921" y="4589213"/>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3762725" y="3266042"/>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Rectangle 19"/>
          <p:cNvSpPr/>
          <p:nvPr/>
        </p:nvSpPr>
        <p:spPr>
          <a:xfrm>
            <a:off x="3766485" y="3024754"/>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20"/>
          <p:cNvSpPr/>
          <p:nvPr/>
        </p:nvSpPr>
        <p:spPr>
          <a:xfrm>
            <a:off x="3630832" y="4148193"/>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21"/>
          <p:cNvSpPr txBox="1"/>
          <p:nvPr/>
        </p:nvSpPr>
        <p:spPr>
          <a:xfrm>
            <a:off x="3620285" y="4104440"/>
            <a:ext cx="723275" cy="523220"/>
          </a:xfrm>
          <a:prstGeom prst="rect">
            <a:avLst/>
          </a:prstGeom>
          <a:noFill/>
        </p:spPr>
        <p:txBody>
          <a:bodyPr wrap="none" rtlCol="0">
            <a:spAutoFit/>
          </a:bodyPr>
          <a:lstStyle/>
          <a:p>
            <a:pPr algn="ctr"/>
            <a:r>
              <a:rPr lang="en-US" altLang="zh-CN" sz="1400" dirty="0" smtClean="0"/>
              <a:t>SD 1</a:t>
            </a:r>
          </a:p>
          <a:p>
            <a:pPr algn="ctr"/>
            <a:r>
              <a:rPr lang="en-US" altLang="zh-CN" sz="1400" dirty="0" smtClean="0"/>
              <a:t>Arbiter</a:t>
            </a:r>
            <a:endParaRPr lang="zh-CN" altLang="en-US" sz="1400" dirty="0"/>
          </a:p>
        </p:txBody>
      </p:sp>
      <p:cxnSp>
        <p:nvCxnSpPr>
          <p:cNvPr id="23" name="Straight Arrow Connector 22"/>
          <p:cNvCxnSpPr>
            <a:stCxn id="18" idx="2"/>
            <a:endCxn id="21" idx="0"/>
          </p:cNvCxnSpPr>
          <p:nvPr/>
        </p:nvCxnSpPr>
        <p:spPr>
          <a:xfrm>
            <a:off x="3956202" y="3975563"/>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3964053" y="458920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6" name="Rectangle 25"/>
          <p:cNvSpPr/>
          <p:nvPr/>
        </p:nvSpPr>
        <p:spPr>
          <a:xfrm>
            <a:off x="3762725" y="3493558"/>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Rectangle 26"/>
          <p:cNvSpPr/>
          <p:nvPr/>
        </p:nvSpPr>
        <p:spPr>
          <a:xfrm>
            <a:off x="2888838" y="3731503"/>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28" name="Rectangle 27"/>
          <p:cNvSpPr/>
          <p:nvPr/>
        </p:nvSpPr>
        <p:spPr>
          <a:xfrm>
            <a:off x="5071516" y="4168422"/>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28"/>
          <p:cNvSpPr txBox="1"/>
          <p:nvPr/>
        </p:nvSpPr>
        <p:spPr>
          <a:xfrm>
            <a:off x="5060969" y="4124669"/>
            <a:ext cx="723275" cy="523220"/>
          </a:xfrm>
          <a:prstGeom prst="rect">
            <a:avLst/>
          </a:prstGeom>
          <a:noFill/>
        </p:spPr>
        <p:txBody>
          <a:bodyPr wrap="none" rtlCol="0">
            <a:spAutoFit/>
          </a:bodyPr>
          <a:lstStyle/>
          <a:p>
            <a:pPr algn="ctr"/>
            <a:r>
              <a:rPr lang="en-US" altLang="zh-CN" sz="1400" dirty="0" smtClean="0"/>
              <a:t>SD N</a:t>
            </a:r>
          </a:p>
          <a:p>
            <a:pPr algn="ctr"/>
            <a:r>
              <a:rPr lang="en-US" altLang="zh-CN" sz="1400" dirty="0" smtClean="0"/>
              <a:t>Arbiter</a:t>
            </a:r>
            <a:endParaRPr lang="zh-CN" altLang="en-US" sz="1400" dirty="0"/>
          </a:p>
        </p:txBody>
      </p:sp>
      <p:cxnSp>
        <p:nvCxnSpPr>
          <p:cNvPr id="30" name="Straight Arrow Connector 29"/>
          <p:cNvCxnSpPr>
            <a:stCxn id="25" idx="2"/>
            <a:endCxn id="28" idx="0"/>
          </p:cNvCxnSpPr>
          <p:nvPr/>
        </p:nvCxnSpPr>
        <p:spPr>
          <a:xfrm>
            <a:off x="5396886" y="3995792"/>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1" name="Straight Arrow Connector 30"/>
          <p:cNvCxnSpPr/>
          <p:nvPr/>
        </p:nvCxnSpPr>
        <p:spPr>
          <a:xfrm>
            <a:off x="5404737" y="4609438"/>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2" name="Oval 31"/>
          <p:cNvSpPr/>
          <p:nvPr/>
        </p:nvSpPr>
        <p:spPr>
          <a:xfrm>
            <a:off x="4429360" y="3218963"/>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Oval 32"/>
          <p:cNvSpPr/>
          <p:nvPr/>
        </p:nvSpPr>
        <p:spPr>
          <a:xfrm>
            <a:off x="4626760" y="3218963"/>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Oval 33"/>
          <p:cNvSpPr/>
          <p:nvPr/>
        </p:nvSpPr>
        <p:spPr>
          <a:xfrm>
            <a:off x="4816429" y="3222451"/>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5" name="Straight Arrow Connector 34"/>
          <p:cNvCxnSpPr/>
          <p:nvPr/>
        </p:nvCxnSpPr>
        <p:spPr>
          <a:xfrm>
            <a:off x="4319318" y="5063119"/>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7" name="Rectangle 36"/>
          <p:cNvSpPr/>
          <p:nvPr/>
        </p:nvSpPr>
        <p:spPr>
          <a:xfrm>
            <a:off x="5204252" y="3519235"/>
            <a:ext cx="392463" cy="21039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Rectangle 37"/>
          <p:cNvSpPr/>
          <p:nvPr/>
        </p:nvSpPr>
        <p:spPr>
          <a:xfrm>
            <a:off x="5204492" y="3286848"/>
            <a:ext cx="392463" cy="21039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TextBox 38"/>
          <p:cNvSpPr txBox="1"/>
          <p:nvPr/>
        </p:nvSpPr>
        <p:spPr>
          <a:xfrm>
            <a:off x="3660733" y="2303779"/>
            <a:ext cx="583801" cy="307777"/>
          </a:xfrm>
          <a:prstGeom prst="rect">
            <a:avLst/>
          </a:prstGeom>
          <a:noFill/>
        </p:spPr>
        <p:txBody>
          <a:bodyPr wrap="none" rtlCol="0">
            <a:spAutoFit/>
          </a:bodyPr>
          <a:lstStyle/>
          <a:p>
            <a:pPr algn="ctr"/>
            <a:r>
              <a:rPr lang="en-US" altLang="zh-CN" sz="1400" dirty="0" smtClean="0"/>
              <a:t>SD 1</a:t>
            </a:r>
          </a:p>
        </p:txBody>
      </p:sp>
      <p:sp>
        <p:nvSpPr>
          <p:cNvPr id="40" name="TextBox 39"/>
          <p:cNvSpPr txBox="1"/>
          <p:nvPr/>
        </p:nvSpPr>
        <p:spPr>
          <a:xfrm>
            <a:off x="5080569" y="2303784"/>
            <a:ext cx="613607" cy="307777"/>
          </a:xfrm>
          <a:prstGeom prst="rect">
            <a:avLst/>
          </a:prstGeom>
          <a:noFill/>
        </p:spPr>
        <p:txBody>
          <a:bodyPr wrap="none" rtlCol="0">
            <a:spAutoFit/>
          </a:bodyPr>
          <a:lstStyle/>
          <a:p>
            <a:pPr algn="ctr"/>
            <a:r>
              <a:rPr lang="en-US" altLang="zh-CN" sz="1400" dirty="0" smtClean="0"/>
              <a:t>SD N</a:t>
            </a:r>
          </a:p>
        </p:txBody>
      </p:sp>
      <p:sp>
        <p:nvSpPr>
          <p:cNvPr id="41" name="Rectangle 40"/>
          <p:cNvSpPr/>
          <p:nvPr/>
        </p:nvSpPr>
        <p:spPr>
          <a:xfrm>
            <a:off x="3591220" y="5337506"/>
            <a:ext cx="1456196"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DRAM</a:t>
            </a:r>
            <a:endParaRPr lang="zh-CN" altLang="en-US" sz="1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2" name="TextBox 41"/>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342607534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par>
                          <p:cTn id="9" fill="hold">
                            <p:stCondLst>
                              <p:cond delay="0"/>
                            </p:stCondLst>
                            <p:childTnLst>
                              <p:par>
                                <p:cTn id="10" presetID="10" presetClass="entr" presetSubtype="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par>
                                <p:cTn id="37" presetID="10"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par>
                                <p:cTn id="58" presetID="10" presetClass="entr" presetSubtype="0" fill="hold"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par>
                                <p:cTn id="61" presetID="10" presetClass="entr" presetSubtype="0" fill="hold"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fade">
                                      <p:cBhvr>
                                        <p:cTn id="75" dur="500"/>
                                        <p:tgtEl>
                                          <p:spTgt spid="28"/>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9"/>
                                        </p:tgtEl>
                                        <p:attrNameLst>
                                          <p:attrName>style.visibility</p:attrName>
                                        </p:attrNameLst>
                                      </p:cBhvr>
                                      <p:to>
                                        <p:strVal val="visible"/>
                                      </p:to>
                                    </p:set>
                                    <p:animEffect transition="in" filter="fade">
                                      <p:cBhvr>
                                        <p:cTn id="78" dur="500"/>
                                        <p:tgtEl>
                                          <p:spTgt spid="29"/>
                                        </p:tgtEl>
                                      </p:cBhvr>
                                    </p:animEffect>
                                  </p:childTnLst>
                                </p:cTn>
                              </p:par>
                              <p:par>
                                <p:cTn id="79" presetID="10" presetClass="entr" presetSubtype="0" fill="hold"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500"/>
                                        <p:tgtEl>
                                          <p:spTgt spid="30"/>
                                        </p:tgtEl>
                                      </p:cBhvr>
                                    </p:animEffect>
                                  </p:childTnLst>
                                </p:cTn>
                              </p:par>
                              <p:par>
                                <p:cTn id="82" presetID="10" presetClass="entr" presetSubtype="0" fill="hold" nodeType="with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fade">
                                      <p:cBhvr>
                                        <p:cTn id="84" dur="500"/>
                                        <p:tgtEl>
                                          <p:spTgt spid="31"/>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32"/>
                                        </p:tgtEl>
                                        <p:attrNameLst>
                                          <p:attrName>style.visibility</p:attrName>
                                        </p:attrNameLst>
                                      </p:cBhvr>
                                      <p:to>
                                        <p:strVal val="visible"/>
                                      </p:to>
                                    </p:set>
                                    <p:animEffect transition="in" filter="fade">
                                      <p:cBhvr>
                                        <p:cTn id="87" dur="500"/>
                                        <p:tgtEl>
                                          <p:spTgt spid="32"/>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33"/>
                                        </p:tgtEl>
                                        <p:attrNameLst>
                                          <p:attrName>style.visibility</p:attrName>
                                        </p:attrNameLst>
                                      </p:cBhvr>
                                      <p:to>
                                        <p:strVal val="visible"/>
                                      </p:to>
                                    </p:set>
                                    <p:animEffect transition="in" filter="fade">
                                      <p:cBhvr>
                                        <p:cTn id="90" dur="500"/>
                                        <p:tgtEl>
                                          <p:spTgt spid="33"/>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fade">
                                      <p:cBhvr>
                                        <p:cTn id="93" dur="500"/>
                                        <p:tgtEl>
                                          <p:spTgt spid="34"/>
                                        </p:tgtEl>
                                      </p:cBhvr>
                                    </p:animEffect>
                                  </p:childTnLst>
                                </p:cTn>
                              </p:par>
                              <p:par>
                                <p:cTn id="94" presetID="10" presetClass="entr" presetSubtype="0" fill="hold" nodeType="withEffect">
                                  <p:stCondLst>
                                    <p:cond delay="0"/>
                                  </p:stCondLst>
                                  <p:childTnLst>
                                    <p:set>
                                      <p:cBhvr>
                                        <p:cTn id="95" dur="1" fill="hold">
                                          <p:stCondLst>
                                            <p:cond delay="0"/>
                                          </p:stCondLst>
                                        </p:cTn>
                                        <p:tgtEl>
                                          <p:spTgt spid="35"/>
                                        </p:tgtEl>
                                        <p:attrNameLst>
                                          <p:attrName>style.visibility</p:attrName>
                                        </p:attrNameLst>
                                      </p:cBhvr>
                                      <p:to>
                                        <p:strVal val="visible"/>
                                      </p:to>
                                    </p:set>
                                    <p:animEffect transition="in" filter="fade">
                                      <p:cBhvr>
                                        <p:cTn id="96" dur="500"/>
                                        <p:tgtEl>
                                          <p:spTgt spid="35"/>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Effect transition="in" filter="fade">
                                      <p:cBhvr>
                                        <p:cTn id="99" dur="500"/>
                                        <p:tgtEl>
                                          <p:spTgt spid="37"/>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38"/>
                                        </p:tgtEl>
                                        <p:attrNameLst>
                                          <p:attrName>style.visibility</p:attrName>
                                        </p:attrNameLst>
                                      </p:cBhvr>
                                      <p:to>
                                        <p:strVal val="visible"/>
                                      </p:to>
                                    </p:set>
                                    <p:animEffect transition="in" filter="fade">
                                      <p:cBhvr>
                                        <p:cTn id="102" dur="500"/>
                                        <p:tgtEl>
                                          <p:spTgt spid="38"/>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9"/>
                                        </p:tgtEl>
                                        <p:attrNameLst>
                                          <p:attrName>style.visibility</p:attrName>
                                        </p:attrNameLst>
                                      </p:cBhvr>
                                      <p:to>
                                        <p:strVal val="visible"/>
                                      </p:to>
                                    </p:set>
                                    <p:animEffect transition="in" filter="fade">
                                      <p:cBhvr>
                                        <p:cTn id="105" dur="500"/>
                                        <p:tgtEl>
                                          <p:spTgt spid="39"/>
                                        </p:tgtEl>
                                      </p:cBhvr>
                                    </p:animEffect>
                                  </p:childTnLst>
                                </p:cTn>
                              </p:par>
                              <p:par>
                                <p:cTn id="106" presetID="10" presetClass="entr" presetSubtype="0" fill="hold" grpId="0" nodeType="with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fade">
                                      <p:cBhvr>
                                        <p:cTn id="108" dur="500"/>
                                        <p:tgtEl>
                                          <p:spTgt spid="40"/>
                                        </p:tgtEl>
                                      </p:cBhvr>
                                    </p:animEffect>
                                  </p:childTnLst>
                                </p:cTn>
                              </p:par>
                              <p:par>
                                <p:cTn id="109" presetID="1" presetClass="entr" presetSubtype="0" fill="hold" grpId="0" nodeType="withEffect">
                                  <p:stCondLst>
                                    <p:cond delay="0"/>
                                  </p:stCondLst>
                                  <p:childTnLst>
                                    <p:set>
                                      <p:cBhvr>
                                        <p:cTn id="110" dur="1" fill="hold">
                                          <p:stCondLst>
                                            <p:cond delay="0"/>
                                          </p:stCondLst>
                                        </p:cTn>
                                        <p:tgtEl>
                                          <p:spTgt spid="4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7" grpId="0" animBg="1"/>
      <p:bldP spid="8" grpId="0" animBg="1"/>
      <p:bldP spid="9" grpId="0" animBg="1"/>
      <p:bldP spid="10" grpId="0" animBg="1"/>
      <p:bldP spid="11" grpId="0" animBg="1"/>
      <p:bldP spid="12" grpId="0"/>
      <p:bldP spid="13" grpId="0" animBg="1"/>
      <p:bldP spid="14" grpId="0"/>
      <p:bldP spid="15" grpId="0"/>
      <p:bldP spid="19" grpId="0" animBg="1"/>
      <p:bldP spid="20" grpId="0" animBg="1"/>
      <p:bldP spid="21" grpId="0" animBg="1"/>
      <p:bldP spid="22" grpId="0"/>
      <p:bldP spid="26" grpId="0" animBg="1"/>
      <p:bldP spid="27" grpId="0" animBg="1"/>
      <p:bldP spid="28" grpId="0" animBg="1"/>
      <p:bldP spid="29" grpId="0"/>
      <p:bldP spid="32" grpId="0" animBg="1"/>
      <p:bldP spid="33" grpId="0" animBg="1"/>
      <p:bldP spid="34" grpId="0" animBg="1"/>
      <p:bldP spid="37" grpId="0" animBg="1"/>
      <p:bldP spid="38" grpId="0" animBg="1"/>
      <p:bldP spid="39" grpId="0"/>
      <p:bldP spid="40" grpId="0"/>
      <p:bldP spid="4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TDM-based Scheduling</a:t>
            </a:r>
            <a:endParaRPr lang="zh-CN" altLang="en-US" dirty="0"/>
          </a:p>
        </p:txBody>
      </p:sp>
      <p:sp>
        <p:nvSpPr>
          <p:cNvPr id="3" name="Content Placeholder 2"/>
          <p:cNvSpPr>
            <a:spLocks noGrp="1"/>
          </p:cNvSpPr>
          <p:nvPr>
            <p:ph idx="1"/>
          </p:nvPr>
        </p:nvSpPr>
        <p:spPr/>
        <p:txBody>
          <a:bodyPr/>
          <a:lstStyle/>
          <a:p>
            <a:r>
              <a:rPr lang="en-US" altLang="zh-CN" dirty="0"/>
              <a:t>Divide time into </a:t>
            </a:r>
            <a:r>
              <a:rPr lang="en-US" altLang="zh-CN" dirty="0">
                <a:solidFill>
                  <a:srgbClr val="FF0000"/>
                </a:solidFill>
              </a:rPr>
              <a:t>static turns</a:t>
            </a:r>
          </a:p>
          <a:p>
            <a:pPr lvl="1"/>
            <a:r>
              <a:rPr lang="en-US" altLang="zh-CN" dirty="0"/>
              <a:t>Only one security domain can issue requests in </a:t>
            </a:r>
            <a:r>
              <a:rPr lang="en-US" altLang="zh-CN" dirty="0" smtClean="0"/>
              <a:t>each turn</a:t>
            </a:r>
          </a:p>
          <a:p>
            <a:pPr lvl="2"/>
            <a:endParaRPr lang="en-US" altLang="zh-CN" dirty="0"/>
          </a:p>
          <a:p>
            <a:r>
              <a:rPr lang="en-US" altLang="zh-CN" dirty="0" smtClean="0">
                <a:solidFill>
                  <a:srgbClr val="0000FF"/>
                </a:solidFill>
              </a:rPr>
              <a:t>Eliminates scheduler arbitration interference</a:t>
            </a:r>
            <a:endParaRPr lang="zh-CN" altLang="en-US" dirty="0">
              <a:solidFill>
                <a:srgbClr val="0000FF"/>
              </a:solidFill>
            </a:endParaRPr>
          </a:p>
          <a:p>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12</a:t>
            </a:fld>
            <a:r>
              <a:rPr lang="en-US" dirty="0" smtClean="0"/>
              <a:t> of 23</a:t>
            </a:r>
            <a:endParaRPr lang="en-US" dirty="0"/>
          </a:p>
        </p:txBody>
      </p:sp>
      <p:cxnSp>
        <p:nvCxnSpPr>
          <p:cNvPr id="7" name="Straight Arrow Connector 6"/>
          <p:cNvCxnSpPr/>
          <p:nvPr/>
        </p:nvCxnSpPr>
        <p:spPr>
          <a:xfrm>
            <a:off x="1402620" y="4235753"/>
            <a:ext cx="6283705"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1402618" y="3640110"/>
            <a:ext cx="1268541" cy="271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9" name="Rectangle 8"/>
          <p:cNvSpPr/>
          <p:nvPr/>
        </p:nvSpPr>
        <p:spPr>
          <a:xfrm>
            <a:off x="2759664" y="3635946"/>
            <a:ext cx="1268541" cy="271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10" name="Rectangle 9"/>
          <p:cNvSpPr/>
          <p:nvPr/>
        </p:nvSpPr>
        <p:spPr>
          <a:xfrm>
            <a:off x="6208815" y="3635945"/>
            <a:ext cx="1268541" cy="271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cxnSp>
        <p:nvCxnSpPr>
          <p:cNvPr id="11" name="Straight Connector 10"/>
          <p:cNvCxnSpPr/>
          <p:nvPr/>
        </p:nvCxnSpPr>
        <p:spPr>
          <a:xfrm>
            <a:off x="1358369" y="3598828"/>
            <a:ext cx="0" cy="602642"/>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2712956" y="3598828"/>
            <a:ext cx="0" cy="601458"/>
          </a:xfrm>
          <a:prstGeom prst="line">
            <a:avLst/>
          </a:prstGeom>
          <a:ln w="12700"/>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072458" y="3598828"/>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6164564" y="3607532"/>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7516688" y="3608085"/>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1358369" y="3958416"/>
            <a:ext cx="2714089" cy="179"/>
          </a:xfrm>
          <a:prstGeom prst="line">
            <a:avLst/>
          </a:prstGeom>
          <a:ln w="12700"/>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6164564" y="3958416"/>
            <a:ext cx="1312793" cy="179"/>
          </a:xfrm>
          <a:prstGeom prst="line">
            <a:avLst/>
          </a:prstGeom>
          <a:ln w="12700"/>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3334535" y="4382123"/>
            <a:ext cx="1979904" cy="400110"/>
          </a:xfrm>
          <a:prstGeom prst="rect">
            <a:avLst/>
          </a:prstGeom>
          <a:noFill/>
        </p:spPr>
        <p:txBody>
          <a:bodyPr wrap="none" rtlCol="0">
            <a:spAutoFit/>
          </a:bodyPr>
          <a:lstStyle/>
          <a:p>
            <a:r>
              <a:rPr lang="en-US" altLang="zh-CN" sz="2000" dirty="0" smtClean="0"/>
              <a:t>DRAM Time Slots</a:t>
            </a:r>
            <a:endParaRPr lang="zh-CN" altLang="en-US" sz="2000" dirty="0"/>
          </a:p>
        </p:txBody>
      </p:sp>
      <p:sp>
        <p:nvSpPr>
          <p:cNvPr id="19" name="TextBox 18"/>
          <p:cNvSpPr txBox="1"/>
          <p:nvPr/>
        </p:nvSpPr>
        <p:spPr>
          <a:xfrm>
            <a:off x="6857835" y="4256605"/>
            <a:ext cx="701008" cy="400110"/>
          </a:xfrm>
          <a:prstGeom prst="rect">
            <a:avLst/>
          </a:prstGeom>
          <a:noFill/>
        </p:spPr>
        <p:txBody>
          <a:bodyPr wrap="none" rtlCol="0">
            <a:spAutoFit/>
          </a:bodyPr>
          <a:lstStyle/>
          <a:p>
            <a:r>
              <a:rPr lang="en-US" altLang="zh-CN" sz="2000" dirty="0" smtClean="0"/>
              <a:t>Time</a:t>
            </a:r>
            <a:endParaRPr lang="zh-CN" altLang="en-US" sz="2000" dirty="0"/>
          </a:p>
        </p:txBody>
      </p:sp>
      <p:sp>
        <p:nvSpPr>
          <p:cNvPr id="20" name="TextBox 19"/>
          <p:cNvSpPr txBox="1"/>
          <p:nvPr/>
        </p:nvSpPr>
        <p:spPr>
          <a:xfrm>
            <a:off x="1614365" y="3911111"/>
            <a:ext cx="648284" cy="400110"/>
          </a:xfrm>
          <a:prstGeom prst="rect">
            <a:avLst/>
          </a:prstGeom>
          <a:noFill/>
        </p:spPr>
        <p:txBody>
          <a:bodyPr wrap="none" rtlCol="0">
            <a:spAutoFit/>
          </a:bodyPr>
          <a:lstStyle/>
          <a:p>
            <a:r>
              <a:rPr lang="en-US" altLang="zh-CN" sz="2000" dirty="0" smtClean="0"/>
              <a:t>SD 0</a:t>
            </a:r>
            <a:endParaRPr lang="zh-CN" altLang="en-US" sz="2000" dirty="0"/>
          </a:p>
        </p:txBody>
      </p:sp>
      <p:sp>
        <p:nvSpPr>
          <p:cNvPr id="21" name="TextBox 20"/>
          <p:cNvSpPr txBox="1"/>
          <p:nvPr/>
        </p:nvSpPr>
        <p:spPr>
          <a:xfrm>
            <a:off x="2971411" y="3909623"/>
            <a:ext cx="648284" cy="400110"/>
          </a:xfrm>
          <a:prstGeom prst="rect">
            <a:avLst/>
          </a:prstGeom>
          <a:noFill/>
        </p:spPr>
        <p:txBody>
          <a:bodyPr wrap="none" rtlCol="0">
            <a:spAutoFit/>
          </a:bodyPr>
          <a:lstStyle/>
          <a:p>
            <a:r>
              <a:rPr lang="en-US" altLang="zh-CN" sz="2000" dirty="0" smtClean="0"/>
              <a:t>SD 1</a:t>
            </a:r>
            <a:endParaRPr lang="zh-CN" altLang="en-US" sz="2000" dirty="0"/>
          </a:p>
        </p:txBody>
      </p:sp>
      <p:sp>
        <p:nvSpPr>
          <p:cNvPr id="22" name="TextBox 21"/>
          <p:cNvSpPr txBox="1"/>
          <p:nvPr/>
        </p:nvSpPr>
        <p:spPr>
          <a:xfrm>
            <a:off x="6420562" y="3909622"/>
            <a:ext cx="683851" cy="400110"/>
          </a:xfrm>
          <a:prstGeom prst="rect">
            <a:avLst/>
          </a:prstGeom>
          <a:noFill/>
        </p:spPr>
        <p:txBody>
          <a:bodyPr wrap="none" rtlCol="0">
            <a:spAutoFit/>
          </a:bodyPr>
          <a:lstStyle/>
          <a:p>
            <a:r>
              <a:rPr lang="en-US" altLang="zh-CN" sz="2000" dirty="0" smtClean="0"/>
              <a:t>SD N</a:t>
            </a:r>
            <a:endParaRPr lang="zh-CN" altLang="en-US" sz="2000" dirty="0"/>
          </a:p>
        </p:txBody>
      </p:sp>
      <p:sp>
        <p:nvSpPr>
          <p:cNvPr id="23" name="Left Brace 22"/>
          <p:cNvSpPr/>
          <p:nvPr/>
        </p:nvSpPr>
        <p:spPr>
          <a:xfrm rot="5400000">
            <a:off x="1916815" y="2807017"/>
            <a:ext cx="252442" cy="1310335"/>
          </a:xfrm>
          <a:prstGeom prst="lef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sz="3200"/>
          </a:p>
        </p:txBody>
      </p:sp>
      <p:sp>
        <p:nvSpPr>
          <p:cNvPr id="24" name="TextBox 23"/>
          <p:cNvSpPr txBox="1"/>
          <p:nvPr/>
        </p:nvSpPr>
        <p:spPr>
          <a:xfrm>
            <a:off x="1674845" y="2935854"/>
            <a:ext cx="765354" cy="461665"/>
          </a:xfrm>
          <a:prstGeom prst="rect">
            <a:avLst/>
          </a:prstGeom>
          <a:noFill/>
        </p:spPr>
        <p:txBody>
          <a:bodyPr wrap="none" rtlCol="0">
            <a:spAutoFit/>
          </a:bodyPr>
          <a:lstStyle/>
          <a:p>
            <a:r>
              <a:rPr lang="en-US" sz="2400" dirty="0" smtClean="0"/>
              <a:t>Turn</a:t>
            </a:r>
            <a:endParaRPr lang="en-US" sz="2400" dirty="0"/>
          </a:p>
        </p:txBody>
      </p:sp>
      <p:sp>
        <p:nvSpPr>
          <p:cNvPr id="26" name="Oval 25"/>
          <p:cNvSpPr/>
          <p:nvPr/>
        </p:nvSpPr>
        <p:spPr>
          <a:xfrm>
            <a:off x="4844851" y="3730610"/>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Oval 26"/>
          <p:cNvSpPr/>
          <p:nvPr/>
        </p:nvSpPr>
        <p:spPr>
          <a:xfrm>
            <a:off x="5042251" y="3730610"/>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Oval 27"/>
          <p:cNvSpPr/>
          <p:nvPr/>
        </p:nvSpPr>
        <p:spPr>
          <a:xfrm>
            <a:off x="5231920" y="3725220"/>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TextBox 29"/>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91180169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par>
                          <p:cTn id="9" fill="hold">
                            <p:stCondLst>
                              <p:cond delay="0"/>
                            </p:stCondLst>
                            <p:childTnLst>
                              <p:par>
                                <p:cTn id="10" presetID="10"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10"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par>
                                <p:cTn id="37" presetID="10"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fade">
                                      <p:cBhvr>
                                        <p:cTn id="66" dur="500"/>
                                        <p:tgtEl>
                                          <p:spTgt spid="26"/>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500"/>
                                        <p:tgtEl>
                                          <p:spTgt spid="27"/>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8" grpId="0"/>
      <p:bldP spid="19" grpId="0"/>
      <p:bldP spid="20" grpId="0"/>
      <p:bldP spid="21" grpId="0"/>
      <p:bldP spid="22" grpId="0"/>
      <p:bldP spid="23" grpId="0" animBg="1"/>
      <p:bldP spid="24" grpId="0"/>
      <p:bldP spid="26" grpId="0" animBg="1"/>
      <p:bldP spid="27" grpId="0" animBg="1"/>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However…</a:t>
            </a:r>
            <a:endParaRPr lang="zh-CN" altLang="en-US" dirty="0"/>
          </a:p>
        </p:txBody>
      </p:sp>
      <p:sp>
        <p:nvSpPr>
          <p:cNvPr id="3" name="Content Placeholder 2"/>
          <p:cNvSpPr>
            <a:spLocks noGrp="1"/>
          </p:cNvSpPr>
          <p:nvPr>
            <p:ph idx="1"/>
          </p:nvPr>
        </p:nvSpPr>
        <p:spPr/>
        <p:txBody>
          <a:bodyPr/>
          <a:lstStyle/>
          <a:p>
            <a:r>
              <a:rPr lang="en-US" altLang="zh-CN" dirty="0" smtClean="0"/>
              <a:t>Static time multiplexing is </a:t>
            </a:r>
            <a:r>
              <a:rPr lang="en-US" altLang="zh-CN" dirty="0" smtClean="0">
                <a:solidFill>
                  <a:srgbClr val="FF0000"/>
                </a:solidFill>
              </a:rPr>
              <a:t>NOT</a:t>
            </a:r>
            <a:r>
              <a:rPr lang="en-US" altLang="zh-CN" dirty="0" smtClean="0"/>
              <a:t> enough</a:t>
            </a:r>
          </a:p>
          <a:p>
            <a:pPr lvl="1"/>
            <a:r>
              <a:rPr lang="en-US" altLang="zh-CN" dirty="0"/>
              <a:t>In-flight transactions towards the end of a turn may interfere with a transaction in the next </a:t>
            </a:r>
            <a:r>
              <a:rPr lang="en-US" altLang="zh-CN" dirty="0" smtClean="0"/>
              <a:t>turn</a:t>
            </a:r>
          </a:p>
          <a:p>
            <a:pPr lvl="2"/>
            <a:endParaRPr lang="en-US" altLang="zh-CN" dirty="0"/>
          </a:p>
          <a:p>
            <a:r>
              <a:rPr lang="en-US" altLang="zh-CN" dirty="0"/>
              <a:t>Solution: add </a:t>
            </a:r>
            <a:r>
              <a:rPr lang="en-US" altLang="zh-CN" dirty="0">
                <a:solidFill>
                  <a:srgbClr val="FF0000"/>
                </a:solidFill>
              </a:rPr>
              <a:t>dead time </a:t>
            </a:r>
            <a:r>
              <a:rPr lang="en-US" altLang="zh-CN" dirty="0"/>
              <a:t>at the end of each turn</a:t>
            </a:r>
          </a:p>
          <a:p>
            <a:pPr lvl="1"/>
            <a:r>
              <a:rPr lang="en-US" altLang="zh-CN" dirty="0" smtClean="0"/>
              <a:t>Enough </a:t>
            </a:r>
            <a:r>
              <a:rPr lang="en-US" altLang="zh-CN" dirty="0"/>
              <a:t>to drain all types of in-flight </a:t>
            </a:r>
            <a:r>
              <a:rPr lang="en-US" altLang="zh-CN" dirty="0" smtClean="0"/>
              <a:t>transactions</a:t>
            </a:r>
          </a:p>
          <a:p>
            <a:pPr lvl="1"/>
            <a:r>
              <a:rPr lang="en-US" altLang="zh-CN" dirty="0"/>
              <a:t>Close-page </a:t>
            </a:r>
            <a:r>
              <a:rPr lang="en-US" altLang="zh-CN" dirty="0" smtClean="0"/>
              <a:t>policy</a:t>
            </a:r>
          </a:p>
          <a:p>
            <a:pPr lvl="2"/>
            <a:endParaRPr lang="en-US" altLang="zh-CN" dirty="0"/>
          </a:p>
          <a:p>
            <a:r>
              <a:rPr lang="en-US" altLang="zh-CN" dirty="0" smtClean="0">
                <a:solidFill>
                  <a:srgbClr val="0000FF"/>
                </a:solidFill>
              </a:rPr>
              <a:t>Eliminate DRAM device interference</a:t>
            </a:r>
            <a:endParaRPr lang="en-US" altLang="zh-CN" dirty="0">
              <a:solidFill>
                <a:srgbClr val="0000FF"/>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13</a:t>
            </a:fld>
            <a:r>
              <a:rPr lang="en-US" dirty="0" smtClean="0"/>
              <a:t> of 23</a:t>
            </a:r>
            <a:endParaRPr lang="en-US" dirty="0"/>
          </a:p>
        </p:txBody>
      </p:sp>
      <p:cxnSp>
        <p:nvCxnSpPr>
          <p:cNvPr id="7" name="Straight Arrow Connector 6"/>
          <p:cNvCxnSpPr/>
          <p:nvPr/>
        </p:nvCxnSpPr>
        <p:spPr>
          <a:xfrm>
            <a:off x="504013" y="5081872"/>
            <a:ext cx="358948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9" name="Rectangle 8"/>
          <p:cNvSpPr/>
          <p:nvPr/>
        </p:nvSpPr>
        <p:spPr>
          <a:xfrm>
            <a:off x="1286589" y="4616208"/>
            <a:ext cx="482721"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Rectangle 9"/>
          <p:cNvSpPr/>
          <p:nvPr/>
        </p:nvSpPr>
        <p:spPr>
          <a:xfrm>
            <a:off x="3417546" y="4625344"/>
            <a:ext cx="329777" cy="21031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Straight Connector 10"/>
          <p:cNvCxnSpPr/>
          <p:nvPr/>
        </p:nvCxnSpPr>
        <p:spPr>
          <a:xfrm>
            <a:off x="478735" y="4587391"/>
            <a:ext cx="0" cy="467865"/>
          </a:xfrm>
          <a:prstGeom prst="line">
            <a:avLst/>
          </a:prstGeom>
          <a:ln w="1270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1252524" y="4587391"/>
            <a:ext cx="0" cy="466946"/>
          </a:xfrm>
          <a:prstGeom prst="line">
            <a:avLst/>
          </a:prstGeom>
          <a:ln w="12700"/>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029121" y="4587391"/>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3224208" y="4594149"/>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3996590" y="4594578"/>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78735" y="4866560"/>
            <a:ext cx="1550386" cy="139"/>
          </a:xfrm>
          <a:prstGeom prst="line">
            <a:avLst/>
          </a:prstGeom>
          <a:ln w="12700"/>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V="1">
            <a:off x="3224208" y="4866560"/>
            <a:ext cx="749915" cy="139"/>
          </a:xfrm>
          <a:prstGeom prst="line">
            <a:avLst/>
          </a:prstGeom>
          <a:ln w="12700"/>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1607593" y="5195508"/>
            <a:ext cx="1601232" cy="307777"/>
          </a:xfrm>
          <a:prstGeom prst="rect">
            <a:avLst/>
          </a:prstGeom>
          <a:noFill/>
        </p:spPr>
        <p:txBody>
          <a:bodyPr wrap="none" rtlCol="0">
            <a:spAutoFit/>
          </a:bodyPr>
          <a:lstStyle/>
          <a:p>
            <a:r>
              <a:rPr lang="en-US" altLang="zh-CN" sz="1400" dirty="0" smtClean="0"/>
              <a:t>DRAM Time Slots</a:t>
            </a:r>
            <a:endParaRPr lang="zh-CN" altLang="en-US" sz="1400" dirty="0"/>
          </a:p>
        </p:txBody>
      </p:sp>
      <p:sp>
        <p:nvSpPr>
          <p:cNvPr id="19" name="TextBox 18"/>
          <p:cNvSpPr txBox="1"/>
          <p:nvPr/>
        </p:nvSpPr>
        <p:spPr>
          <a:xfrm>
            <a:off x="3620230" y="5098061"/>
            <a:ext cx="576963" cy="307777"/>
          </a:xfrm>
          <a:prstGeom prst="rect">
            <a:avLst/>
          </a:prstGeom>
          <a:noFill/>
        </p:spPr>
        <p:txBody>
          <a:bodyPr wrap="none" rtlCol="0">
            <a:spAutoFit/>
          </a:bodyPr>
          <a:lstStyle/>
          <a:p>
            <a:r>
              <a:rPr lang="en-US" altLang="zh-CN" sz="1400" dirty="0" smtClean="0"/>
              <a:t>Time</a:t>
            </a:r>
            <a:endParaRPr lang="zh-CN" altLang="en-US" sz="1400" dirty="0"/>
          </a:p>
        </p:txBody>
      </p:sp>
      <p:sp>
        <p:nvSpPr>
          <p:cNvPr id="20" name="TextBox 19"/>
          <p:cNvSpPr txBox="1"/>
          <p:nvPr/>
        </p:nvSpPr>
        <p:spPr>
          <a:xfrm>
            <a:off x="624969" y="4829834"/>
            <a:ext cx="583801" cy="307777"/>
          </a:xfrm>
          <a:prstGeom prst="rect">
            <a:avLst/>
          </a:prstGeom>
          <a:noFill/>
        </p:spPr>
        <p:txBody>
          <a:bodyPr wrap="none" rtlCol="0">
            <a:spAutoFit/>
          </a:bodyPr>
          <a:lstStyle/>
          <a:p>
            <a:r>
              <a:rPr lang="en-US" altLang="zh-CN" sz="1400" dirty="0" smtClean="0"/>
              <a:t>SD 0</a:t>
            </a:r>
            <a:endParaRPr lang="zh-CN" altLang="en-US" sz="1400" dirty="0"/>
          </a:p>
        </p:txBody>
      </p:sp>
      <p:sp>
        <p:nvSpPr>
          <p:cNvPr id="21" name="TextBox 20"/>
          <p:cNvSpPr txBox="1"/>
          <p:nvPr/>
        </p:nvSpPr>
        <p:spPr>
          <a:xfrm>
            <a:off x="1400163" y="4828679"/>
            <a:ext cx="583801" cy="307777"/>
          </a:xfrm>
          <a:prstGeom prst="rect">
            <a:avLst/>
          </a:prstGeom>
          <a:noFill/>
        </p:spPr>
        <p:txBody>
          <a:bodyPr wrap="none" rtlCol="0">
            <a:spAutoFit/>
          </a:bodyPr>
          <a:lstStyle/>
          <a:p>
            <a:r>
              <a:rPr lang="en-US" altLang="zh-CN" sz="1400" dirty="0" smtClean="0"/>
              <a:t>SD 1</a:t>
            </a:r>
            <a:endParaRPr lang="zh-CN" altLang="en-US" sz="1400" dirty="0"/>
          </a:p>
        </p:txBody>
      </p:sp>
      <p:sp>
        <p:nvSpPr>
          <p:cNvPr id="22" name="TextBox 21"/>
          <p:cNvSpPr txBox="1"/>
          <p:nvPr/>
        </p:nvSpPr>
        <p:spPr>
          <a:xfrm>
            <a:off x="3370443" y="4828678"/>
            <a:ext cx="613607" cy="307777"/>
          </a:xfrm>
          <a:prstGeom prst="rect">
            <a:avLst/>
          </a:prstGeom>
          <a:noFill/>
        </p:spPr>
        <p:txBody>
          <a:bodyPr wrap="none" rtlCol="0">
            <a:spAutoFit/>
          </a:bodyPr>
          <a:lstStyle/>
          <a:p>
            <a:r>
              <a:rPr lang="en-US" altLang="zh-CN" sz="1400" dirty="0" smtClean="0"/>
              <a:t>SD N</a:t>
            </a:r>
            <a:endParaRPr lang="zh-CN" altLang="en-US" sz="1400" dirty="0"/>
          </a:p>
        </p:txBody>
      </p:sp>
      <p:sp>
        <p:nvSpPr>
          <p:cNvPr id="23" name="Oval 22"/>
          <p:cNvSpPr/>
          <p:nvPr/>
        </p:nvSpPr>
        <p:spPr>
          <a:xfrm>
            <a:off x="2359907" y="4697556"/>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Oval 23"/>
          <p:cNvSpPr/>
          <p:nvPr/>
        </p:nvSpPr>
        <p:spPr>
          <a:xfrm>
            <a:off x="2565454" y="4697556"/>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Oval 24"/>
          <p:cNvSpPr/>
          <p:nvPr/>
        </p:nvSpPr>
        <p:spPr>
          <a:xfrm>
            <a:off x="2762951" y="4692655"/>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Right Arrow 50"/>
          <p:cNvSpPr/>
          <p:nvPr/>
        </p:nvSpPr>
        <p:spPr>
          <a:xfrm>
            <a:off x="4174215" y="4649761"/>
            <a:ext cx="506868" cy="265787"/>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8" name="Straight Arrow Connector 27"/>
          <p:cNvCxnSpPr/>
          <p:nvPr/>
        </p:nvCxnSpPr>
        <p:spPr>
          <a:xfrm>
            <a:off x="4900190" y="5081872"/>
            <a:ext cx="358948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30" name="Rectangle 29"/>
          <p:cNvSpPr/>
          <p:nvPr/>
        </p:nvSpPr>
        <p:spPr>
          <a:xfrm>
            <a:off x="5800805" y="4609448"/>
            <a:ext cx="482721"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Rectangle 30"/>
          <p:cNvSpPr/>
          <p:nvPr/>
        </p:nvSpPr>
        <p:spPr>
          <a:xfrm>
            <a:off x="7823778" y="4626531"/>
            <a:ext cx="329184" cy="21031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2" name="Straight Connector 31"/>
          <p:cNvCxnSpPr/>
          <p:nvPr/>
        </p:nvCxnSpPr>
        <p:spPr>
          <a:xfrm>
            <a:off x="4874912" y="4587391"/>
            <a:ext cx="0" cy="467865"/>
          </a:xfrm>
          <a:prstGeom prst="line">
            <a:avLst/>
          </a:prstGeom>
          <a:ln w="12700"/>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5648701" y="4587391"/>
            <a:ext cx="0" cy="466946"/>
          </a:xfrm>
          <a:prstGeom prst="line">
            <a:avLst/>
          </a:prstGeom>
          <a:ln w="12700"/>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a:off x="6425298" y="4587391"/>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a:off x="7620385" y="4594149"/>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8392767" y="4594578"/>
            <a:ext cx="0" cy="464901"/>
          </a:xfrm>
          <a:prstGeom prst="line">
            <a:avLst/>
          </a:prstGeom>
          <a:ln w="12700"/>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4874912" y="4866560"/>
            <a:ext cx="1550386" cy="139"/>
          </a:xfrm>
          <a:prstGeom prst="line">
            <a:avLst/>
          </a:prstGeom>
          <a:ln w="12700"/>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V="1">
            <a:off x="7620385" y="4866560"/>
            <a:ext cx="749915" cy="139"/>
          </a:xfrm>
          <a:prstGeom prst="line">
            <a:avLst/>
          </a:prstGeom>
          <a:ln w="12700"/>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6003770" y="5195508"/>
            <a:ext cx="1601232" cy="307777"/>
          </a:xfrm>
          <a:prstGeom prst="rect">
            <a:avLst/>
          </a:prstGeom>
          <a:noFill/>
        </p:spPr>
        <p:txBody>
          <a:bodyPr wrap="none" rtlCol="0">
            <a:spAutoFit/>
          </a:bodyPr>
          <a:lstStyle/>
          <a:p>
            <a:r>
              <a:rPr lang="en-US" altLang="zh-CN" sz="1400" dirty="0" smtClean="0"/>
              <a:t>DRAM Time Slots</a:t>
            </a:r>
            <a:endParaRPr lang="zh-CN" altLang="en-US" sz="1400" dirty="0"/>
          </a:p>
        </p:txBody>
      </p:sp>
      <p:sp>
        <p:nvSpPr>
          <p:cNvPr id="40" name="TextBox 39"/>
          <p:cNvSpPr txBox="1"/>
          <p:nvPr/>
        </p:nvSpPr>
        <p:spPr>
          <a:xfrm>
            <a:off x="8016407" y="5098061"/>
            <a:ext cx="576963" cy="307777"/>
          </a:xfrm>
          <a:prstGeom prst="rect">
            <a:avLst/>
          </a:prstGeom>
          <a:noFill/>
        </p:spPr>
        <p:txBody>
          <a:bodyPr wrap="none" rtlCol="0">
            <a:spAutoFit/>
          </a:bodyPr>
          <a:lstStyle/>
          <a:p>
            <a:r>
              <a:rPr lang="en-US" altLang="zh-CN" sz="1400" dirty="0" smtClean="0"/>
              <a:t>Time</a:t>
            </a:r>
            <a:endParaRPr lang="zh-CN" altLang="en-US" sz="1400" dirty="0"/>
          </a:p>
        </p:txBody>
      </p:sp>
      <p:sp>
        <p:nvSpPr>
          <p:cNvPr id="41" name="TextBox 40"/>
          <p:cNvSpPr txBox="1"/>
          <p:nvPr/>
        </p:nvSpPr>
        <p:spPr>
          <a:xfrm>
            <a:off x="4986592" y="4829834"/>
            <a:ext cx="583801" cy="307777"/>
          </a:xfrm>
          <a:prstGeom prst="rect">
            <a:avLst/>
          </a:prstGeom>
          <a:noFill/>
        </p:spPr>
        <p:txBody>
          <a:bodyPr wrap="none" rtlCol="0">
            <a:spAutoFit/>
          </a:bodyPr>
          <a:lstStyle/>
          <a:p>
            <a:r>
              <a:rPr lang="en-US" altLang="zh-CN" sz="1400" dirty="0" smtClean="0"/>
              <a:t>SD 0</a:t>
            </a:r>
            <a:endParaRPr lang="zh-CN" altLang="en-US" sz="1400" dirty="0"/>
          </a:p>
        </p:txBody>
      </p:sp>
      <p:sp>
        <p:nvSpPr>
          <p:cNvPr id="42" name="TextBox 41"/>
          <p:cNvSpPr txBox="1"/>
          <p:nvPr/>
        </p:nvSpPr>
        <p:spPr>
          <a:xfrm>
            <a:off x="5796340" y="4828679"/>
            <a:ext cx="583801" cy="307777"/>
          </a:xfrm>
          <a:prstGeom prst="rect">
            <a:avLst/>
          </a:prstGeom>
          <a:noFill/>
        </p:spPr>
        <p:txBody>
          <a:bodyPr wrap="none" rtlCol="0">
            <a:spAutoFit/>
          </a:bodyPr>
          <a:lstStyle/>
          <a:p>
            <a:r>
              <a:rPr lang="en-US" altLang="zh-CN" sz="1400" dirty="0" smtClean="0"/>
              <a:t>SD 1</a:t>
            </a:r>
            <a:endParaRPr lang="zh-CN" altLang="en-US" sz="1400" dirty="0"/>
          </a:p>
        </p:txBody>
      </p:sp>
      <p:sp>
        <p:nvSpPr>
          <p:cNvPr id="43" name="TextBox 42"/>
          <p:cNvSpPr txBox="1"/>
          <p:nvPr/>
        </p:nvSpPr>
        <p:spPr>
          <a:xfrm>
            <a:off x="7766620" y="4828678"/>
            <a:ext cx="613607" cy="307777"/>
          </a:xfrm>
          <a:prstGeom prst="rect">
            <a:avLst/>
          </a:prstGeom>
          <a:noFill/>
        </p:spPr>
        <p:txBody>
          <a:bodyPr wrap="none" rtlCol="0">
            <a:spAutoFit/>
          </a:bodyPr>
          <a:lstStyle/>
          <a:p>
            <a:r>
              <a:rPr lang="en-US" altLang="zh-CN" sz="1400" dirty="0" smtClean="0"/>
              <a:t>SD N</a:t>
            </a:r>
            <a:endParaRPr lang="zh-CN" altLang="en-US" sz="1400" dirty="0"/>
          </a:p>
        </p:txBody>
      </p:sp>
      <p:sp>
        <p:nvSpPr>
          <p:cNvPr id="44" name="Oval 43"/>
          <p:cNvSpPr/>
          <p:nvPr/>
        </p:nvSpPr>
        <p:spPr>
          <a:xfrm>
            <a:off x="6756084" y="4697556"/>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Oval 44"/>
          <p:cNvSpPr/>
          <p:nvPr/>
        </p:nvSpPr>
        <p:spPr>
          <a:xfrm>
            <a:off x="6961631" y="4697556"/>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Oval 45"/>
          <p:cNvSpPr/>
          <p:nvPr/>
        </p:nvSpPr>
        <p:spPr>
          <a:xfrm>
            <a:off x="7159128" y="4692655"/>
            <a:ext cx="93714"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Left Brace 48"/>
          <p:cNvSpPr/>
          <p:nvPr/>
        </p:nvSpPr>
        <p:spPr>
          <a:xfrm rot="5400000">
            <a:off x="5396353" y="4329510"/>
            <a:ext cx="168606" cy="326652"/>
          </a:xfrm>
          <a:prstGeom prst="leftBrace">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52" name="TextBox 51"/>
          <p:cNvSpPr txBox="1"/>
          <p:nvPr/>
        </p:nvSpPr>
        <p:spPr>
          <a:xfrm>
            <a:off x="5117851" y="3998148"/>
            <a:ext cx="747036" cy="369332"/>
          </a:xfrm>
          <a:prstGeom prst="rect">
            <a:avLst/>
          </a:prstGeom>
          <a:noFill/>
        </p:spPr>
        <p:txBody>
          <a:bodyPr wrap="none" rtlCol="0">
            <a:spAutoFit/>
          </a:bodyPr>
          <a:lstStyle/>
          <a:p>
            <a:r>
              <a:rPr lang="en-US" i="1" dirty="0" err="1" smtClean="0"/>
              <a:t>T</a:t>
            </a:r>
            <a:r>
              <a:rPr lang="en-US" i="1" baseline="-25000" dirty="0" err="1" smtClean="0"/>
              <a:t>dead</a:t>
            </a:r>
            <a:endParaRPr lang="en-US" i="1" dirty="0"/>
          </a:p>
        </p:txBody>
      </p:sp>
      <p:sp>
        <p:nvSpPr>
          <p:cNvPr id="53" name="TextBox 52"/>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8" name="Rectangle 7"/>
          <p:cNvSpPr/>
          <p:nvPr/>
        </p:nvSpPr>
        <p:spPr>
          <a:xfrm>
            <a:off x="1090838" y="4619441"/>
            <a:ext cx="292472"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Rectangle 53"/>
          <p:cNvSpPr/>
          <p:nvPr/>
        </p:nvSpPr>
        <p:spPr>
          <a:xfrm>
            <a:off x="5476209" y="4615042"/>
            <a:ext cx="292472"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4610888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10"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par>
                                <p:cTn id="37" presetID="10" presetClass="entr" presetSubtype="0" fill="hold"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par>
                                <p:cTn id="40" presetID="10"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fade">
                                      <p:cBhvr>
                                        <p:cTn id="60" dur="500"/>
                                        <p:tgtEl>
                                          <p:spTgt spid="24"/>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500"/>
                                        <p:tgtEl>
                                          <p:spTgt spid="1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fade">
                                      <p:cBhvr>
                                        <p:cTn id="71" dur="500"/>
                                        <p:tgtEl>
                                          <p:spTgt spid="8"/>
                                        </p:tgtEl>
                                      </p:cBhvr>
                                    </p:animEffect>
                                  </p:childTnLst>
                                </p:cTn>
                              </p:par>
                              <p:par>
                                <p:cTn id="72" presetID="0" presetClass="path" presetSubtype="0" accel="50000" decel="50000" fill="hold" grpId="1" nodeType="withEffect">
                                  <p:stCondLst>
                                    <p:cond delay="0"/>
                                  </p:stCondLst>
                                  <p:childTnLst>
                                    <p:animMotion origin="layout" path="M -2.88939E-6 4.67932E-6 L 0.01459 4.67932E-6 " pathEditMode="relative" rAng="0" ptsTypes="AA">
                                      <p:cBhvr>
                                        <p:cTn id="73" dur="1000" fill="hold"/>
                                        <p:tgtEl>
                                          <p:spTgt spid="9"/>
                                        </p:tgtEl>
                                        <p:attrNameLst>
                                          <p:attrName>ppt_x</p:attrName>
                                          <p:attrName>ppt_y</p:attrName>
                                        </p:attrNameLst>
                                      </p:cBhvr>
                                      <p:rCtr x="729" y="0"/>
                                    </p:animMotion>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3">
                                            <p:txEl>
                                              <p:pRg st="3" end="3"/>
                                            </p:txEl>
                                          </p:spTgt>
                                        </p:tgtEl>
                                        <p:attrNameLst>
                                          <p:attrName>style.visibility</p:attrName>
                                        </p:attrNameLst>
                                      </p:cBhvr>
                                      <p:to>
                                        <p:strVal val="visible"/>
                                      </p:to>
                                    </p:set>
                                  </p:childTnLst>
                                </p:cTn>
                              </p:par>
                              <p:par>
                                <p:cTn id="78" presetID="1" presetClass="entr" presetSubtype="0" fill="hold" nodeType="withEffect">
                                  <p:stCondLst>
                                    <p:cond delay="0"/>
                                  </p:stCondLst>
                                  <p:childTnLst>
                                    <p:set>
                                      <p:cBhvr>
                                        <p:cTn id="79" dur="1" fill="hold">
                                          <p:stCondLst>
                                            <p:cond delay="0"/>
                                          </p:stCondLst>
                                        </p:cTn>
                                        <p:tgtEl>
                                          <p:spTgt spid="3">
                                            <p:txEl>
                                              <p:pRg st="4" end="4"/>
                                            </p:txEl>
                                          </p:spTgt>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3">
                                            <p:txEl>
                                              <p:pRg st="5" end="5"/>
                                            </p:txEl>
                                          </p:spTgt>
                                        </p:tgtEl>
                                        <p:attrNameLst>
                                          <p:attrName>style.visibility</p:attrName>
                                        </p:attrNameLst>
                                      </p:cBhvr>
                                      <p:to>
                                        <p:strVal val="visible"/>
                                      </p:to>
                                    </p:set>
                                  </p:childTnLst>
                                </p:cTn>
                              </p:par>
                              <p:par>
                                <p:cTn id="82" presetID="10" presetClass="entr" presetSubtype="0" fill="hold" grpId="0" nodeType="with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500"/>
                                        <p:tgtEl>
                                          <p:spTgt spid="51"/>
                                        </p:tgtEl>
                                      </p:cBhvr>
                                    </p:animEffect>
                                  </p:childTnLst>
                                </p:cTn>
                              </p:par>
                            </p:childTnLst>
                          </p:cTn>
                        </p:par>
                        <p:par>
                          <p:cTn id="85" fill="hold">
                            <p:stCondLst>
                              <p:cond delay="500"/>
                            </p:stCondLst>
                            <p:childTnLst>
                              <p:par>
                                <p:cTn id="86" presetID="10" presetClass="entr" presetSubtype="0" fill="hold" nodeType="after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500"/>
                                        <p:tgtEl>
                                          <p:spTgt spid="28"/>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fade">
                                      <p:cBhvr>
                                        <p:cTn id="91" dur="500"/>
                                        <p:tgtEl>
                                          <p:spTgt spid="30"/>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fade">
                                      <p:cBhvr>
                                        <p:cTn id="94" dur="500"/>
                                        <p:tgtEl>
                                          <p:spTgt spid="31"/>
                                        </p:tgtEl>
                                      </p:cBhvr>
                                    </p:animEffect>
                                  </p:childTnLst>
                                </p:cTn>
                              </p:par>
                              <p:par>
                                <p:cTn id="95" presetID="10" presetClass="entr" presetSubtype="0" fill="hold" nodeType="with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500"/>
                                        <p:tgtEl>
                                          <p:spTgt spid="32"/>
                                        </p:tgtEl>
                                      </p:cBhvr>
                                    </p:animEffect>
                                  </p:childTnLst>
                                </p:cTn>
                              </p:par>
                              <p:par>
                                <p:cTn id="98" presetID="10" presetClass="entr" presetSubtype="0" fill="hold" nodeType="with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fade">
                                      <p:cBhvr>
                                        <p:cTn id="100" dur="500"/>
                                        <p:tgtEl>
                                          <p:spTgt spid="33"/>
                                        </p:tgtEl>
                                      </p:cBhvr>
                                    </p:animEffect>
                                  </p:childTnLst>
                                </p:cTn>
                              </p:par>
                              <p:par>
                                <p:cTn id="101" presetID="10" presetClass="entr" presetSubtype="0" fill="hold" nodeType="with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fade">
                                      <p:cBhvr>
                                        <p:cTn id="103" dur="500"/>
                                        <p:tgtEl>
                                          <p:spTgt spid="34"/>
                                        </p:tgtEl>
                                      </p:cBhvr>
                                    </p:animEffect>
                                  </p:childTnLst>
                                </p:cTn>
                              </p:par>
                              <p:par>
                                <p:cTn id="104" presetID="10" presetClass="entr" presetSubtype="0"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Effect transition="in" filter="fade">
                                      <p:cBhvr>
                                        <p:cTn id="106" dur="500"/>
                                        <p:tgtEl>
                                          <p:spTgt spid="35"/>
                                        </p:tgtEl>
                                      </p:cBhvr>
                                    </p:animEffect>
                                  </p:childTnLst>
                                </p:cTn>
                              </p:par>
                              <p:par>
                                <p:cTn id="107" presetID="10" presetClass="entr" presetSubtype="0" fill="hold" nodeType="with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500"/>
                                        <p:tgtEl>
                                          <p:spTgt spid="36"/>
                                        </p:tgtEl>
                                      </p:cBhvr>
                                    </p:animEffect>
                                  </p:childTnLst>
                                </p:cTn>
                              </p:par>
                              <p:par>
                                <p:cTn id="110" presetID="10" presetClass="entr" presetSubtype="0" fill="hold" nodeType="with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fade">
                                      <p:cBhvr>
                                        <p:cTn id="112" dur="500"/>
                                        <p:tgtEl>
                                          <p:spTgt spid="37"/>
                                        </p:tgtEl>
                                      </p:cBhvr>
                                    </p:animEffect>
                                  </p:childTnLst>
                                </p:cTn>
                              </p:par>
                              <p:par>
                                <p:cTn id="113" presetID="10" presetClass="entr" presetSubtype="0" fill="hold" nodeType="withEffect">
                                  <p:stCondLst>
                                    <p:cond delay="0"/>
                                  </p:stCondLst>
                                  <p:childTnLst>
                                    <p:set>
                                      <p:cBhvr>
                                        <p:cTn id="114" dur="1" fill="hold">
                                          <p:stCondLst>
                                            <p:cond delay="0"/>
                                          </p:stCondLst>
                                        </p:cTn>
                                        <p:tgtEl>
                                          <p:spTgt spid="38"/>
                                        </p:tgtEl>
                                        <p:attrNameLst>
                                          <p:attrName>style.visibility</p:attrName>
                                        </p:attrNameLst>
                                      </p:cBhvr>
                                      <p:to>
                                        <p:strVal val="visible"/>
                                      </p:to>
                                    </p:set>
                                    <p:animEffect transition="in" filter="fade">
                                      <p:cBhvr>
                                        <p:cTn id="115" dur="500"/>
                                        <p:tgtEl>
                                          <p:spTgt spid="38"/>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39"/>
                                        </p:tgtEl>
                                        <p:attrNameLst>
                                          <p:attrName>style.visibility</p:attrName>
                                        </p:attrNameLst>
                                      </p:cBhvr>
                                      <p:to>
                                        <p:strVal val="visible"/>
                                      </p:to>
                                    </p:set>
                                    <p:animEffect transition="in" filter="fade">
                                      <p:cBhvr>
                                        <p:cTn id="118" dur="500"/>
                                        <p:tgtEl>
                                          <p:spTgt spid="39"/>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40"/>
                                        </p:tgtEl>
                                        <p:attrNameLst>
                                          <p:attrName>style.visibility</p:attrName>
                                        </p:attrNameLst>
                                      </p:cBhvr>
                                      <p:to>
                                        <p:strVal val="visible"/>
                                      </p:to>
                                    </p:set>
                                    <p:animEffect transition="in" filter="fade">
                                      <p:cBhvr>
                                        <p:cTn id="121" dur="500"/>
                                        <p:tgtEl>
                                          <p:spTgt spid="40"/>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41"/>
                                        </p:tgtEl>
                                        <p:attrNameLst>
                                          <p:attrName>style.visibility</p:attrName>
                                        </p:attrNameLst>
                                      </p:cBhvr>
                                      <p:to>
                                        <p:strVal val="visible"/>
                                      </p:to>
                                    </p:set>
                                    <p:animEffect transition="in" filter="fade">
                                      <p:cBhvr>
                                        <p:cTn id="124" dur="500"/>
                                        <p:tgtEl>
                                          <p:spTgt spid="41"/>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fade">
                                      <p:cBhvr>
                                        <p:cTn id="127" dur="500"/>
                                        <p:tgtEl>
                                          <p:spTgt spid="42"/>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fade">
                                      <p:cBhvr>
                                        <p:cTn id="130" dur="500"/>
                                        <p:tgtEl>
                                          <p:spTgt spid="43"/>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44"/>
                                        </p:tgtEl>
                                        <p:attrNameLst>
                                          <p:attrName>style.visibility</p:attrName>
                                        </p:attrNameLst>
                                      </p:cBhvr>
                                      <p:to>
                                        <p:strVal val="visible"/>
                                      </p:to>
                                    </p:set>
                                    <p:animEffect transition="in" filter="fade">
                                      <p:cBhvr>
                                        <p:cTn id="133" dur="500"/>
                                        <p:tgtEl>
                                          <p:spTgt spid="44"/>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fade">
                                      <p:cBhvr>
                                        <p:cTn id="136" dur="500"/>
                                        <p:tgtEl>
                                          <p:spTgt spid="45"/>
                                        </p:tgtEl>
                                      </p:cBhvr>
                                    </p:animEffect>
                                  </p:childTnLst>
                                </p:cTn>
                              </p:par>
                              <p:par>
                                <p:cTn id="137" presetID="10" presetClass="entr" presetSubtype="0" fill="hold" grpId="0" nodeType="with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fade">
                                      <p:cBhvr>
                                        <p:cTn id="139" dur="500"/>
                                        <p:tgtEl>
                                          <p:spTgt spid="46"/>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54"/>
                                        </p:tgtEl>
                                        <p:attrNameLst>
                                          <p:attrName>style.visibility</p:attrName>
                                        </p:attrNameLst>
                                      </p:cBhvr>
                                      <p:to>
                                        <p:strVal val="visible"/>
                                      </p:to>
                                    </p:set>
                                    <p:animEffect transition="in" filter="fade">
                                      <p:cBhvr>
                                        <p:cTn id="142" dur="500"/>
                                        <p:tgtEl>
                                          <p:spTgt spid="54"/>
                                        </p:tgtEl>
                                      </p:cBhvr>
                                    </p:animEffect>
                                  </p:childTnLst>
                                </p:cTn>
                              </p:par>
                            </p:childTnLst>
                          </p:cTn>
                        </p:par>
                        <p:par>
                          <p:cTn id="143" fill="hold">
                            <p:stCondLst>
                              <p:cond delay="1000"/>
                            </p:stCondLst>
                            <p:childTnLst>
                              <p:par>
                                <p:cTn id="144" presetID="10" presetClass="entr" presetSubtype="0" fill="hold" grpId="0" nodeType="afterEffect">
                                  <p:stCondLst>
                                    <p:cond delay="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500"/>
                                        <p:tgtEl>
                                          <p:spTgt spid="49"/>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52"/>
                                        </p:tgtEl>
                                        <p:attrNameLst>
                                          <p:attrName>style.visibility</p:attrName>
                                        </p:attrNameLst>
                                      </p:cBhvr>
                                      <p:to>
                                        <p:strVal val="visible"/>
                                      </p:to>
                                    </p:set>
                                    <p:animEffect transition="in" filter="fade">
                                      <p:cBhvr>
                                        <p:cTn id="149" dur="500"/>
                                        <p:tgtEl>
                                          <p:spTgt spid="52"/>
                                        </p:tgtEl>
                                      </p:cBhvr>
                                    </p:animEffect>
                                  </p:childTnLst>
                                </p:cTn>
                              </p:par>
                            </p:childTnLst>
                          </p:cTn>
                        </p:par>
                      </p:childTnLst>
                    </p:cTn>
                  </p:par>
                  <p:par>
                    <p:cTn id="150" fill="hold">
                      <p:stCondLst>
                        <p:cond delay="indefinite"/>
                      </p:stCondLst>
                      <p:childTnLst>
                        <p:par>
                          <p:cTn id="151" fill="hold">
                            <p:stCondLst>
                              <p:cond delay="0"/>
                            </p:stCondLst>
                            <p:childTnLst>
                              <p:par>
                                <p:cTn id="152" presetID="10" presetClass="exit" presetSubtype="0" fill="hold" grpId="1" nodeType="clickEffect">
                                  <p:stCondLst>
                                    <p:cond delay="0"/>
                                  </p:stCondLst>
                                  <p:childTnLst>
                                    <p:animEffect transition="out" filter="fade">
                                      <p:cBhvr>
                                        <p:cTn id="153" dur="500"/>
                                        <p:tgtEl>
                                          <p:spTgt spid="54"/>
                                        </p:tgtEl>
                                      </p:cBhvr>
                                    </p:animEffect>
                                    <p:set>
                                      <p:cBhvr>
                                        <p:cTn id="154" dur="1" fill="hold">
                                          <p:stCondLst>
                                            <p:cond delay="499"/>
                                          </p:stCondLst>
                                        </p:cTn>
                                        <p:tgtEl>
                                          <p:spTgt spid="54"/>
                                        </p:tgtEl>
                                        <p:attrNameLst>
                                          <p:attrName>style.visibility</p:attrName>
                                        </p:attrNameLst>
                                      </p:cBhvr>
                                      <p:to>
                                        <p:strVal val="hidden"/>
                                      </p:to>
                                    </p:set>
                                  </p:childTnLst>
                                </p:cTn>
                              </p:par>
                            </p:childTnLst>
                          </p:cTn>
                        </p:par>
                        <p:par>
                          <p:cTn id="155" fill="hold">
                            <p:stCondLst>
                              <p:cond delay="500"/>
                            </p:stCondLst>
                            <p:childTnLst>
                              <p:par>
                                <p:cTn id="156" presetID="0" presetClass="path" presetSubtype="0" accel="50000" decel="50000" fill="hold" grpId="1" nodeType="afterEffect">
                                  <p:stCondLst>
                                    <p:cond delay="0"/>
                                  </p:stCondLst>
                                  <p:childTnLst>
                                    <p:animMotion origin="layout" path="M 0 0 L -0.01199 0 " pathEditMode="relative" ptsTypes="AA">
                                      <p:cBhvr>
                                        <p:cTn id="157" dur="2000" fill="hold"/>
                                        <p:tgtEl>
                                          <p:spTgt spid="30"/>
                                        </p:tgtEl>
                                        <p:attrNameLst>
                                          <p:attrName>ppt_x</p:attrName>
                                          <p:attrName>ppt_y</p:attrName>
                                        </p:attrNameLst>
                                      </p:cBhvr>
                                    </p:animMotion>
                                  </p:childTnLst>
                                </p:cTn>
                              </p:par>
                            </p:childTnLst>
                          </p:cTn>
                        </p:par>
                      </p:childTnLst>
                    </p:cTn>
                  </p:par>
                  <p:par>
                    <p:cTn id="158" fill="hold">
                      <p:stCondLst>
                        <p:cond delay="indefinite"/>
                      </p:stCondLst>
                      <p:childTnLst>
                        <p:par>
                          <p:cTn id="159" fill="hold">
                            <p:stCondLst>
                              <p:cond delay="0"/>
                            </p:stCondLst>
                            <p:childTnLst>
                              <p:par>
                                <p:cTn id="160" presetID="1" presetClass="entr" presetSubtype="0" fill="hold" nodeType="clickEffect">
                                  <p:stCondLst>
                                    <p:cond delay="0"/>
                                  </p:stCondLst>
                                  <p:childTnLst>
                                    <p:set>
                                      <p:cBhvr>
                                        <p:cTn id="16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0" grpId="0" animBg="1"/>
      <p:bldP spid="18" grpId="0"/>
      <p:bldP spid="19" grpId="0"/>
      <p:bldP spid="20" grpId="0"/>
      <p:bldP spid="21" grpId="0"/>
      <p:bldP spid="22" grpId="0"/>
      <p:bldP spid="23" grpId="0" animBg="1"/>
      <p:bldP spid="24" grpId="0" animBg="1"/>
      <p:bldP spid="25" grpId="0" animBg="1"/>
      <p:bldP spid="51" grpId="0" animBg="1"/>
      <p:bldP spid="30" grpId="0" animBg="1"/>
      <p:bldP spid="30" grpId="1" animBg="1"/>
      <p:bldP spid="31" grpId="0" animBg="1"/>
      <p:bldP spid="39" grpId="0"/>
      <p:bldP spid="40" grpId="0"/>
      <p:bldP spid="41" grpId="0"/>
      <p:bldP spid="42" grpId="0"/>
      <p:bldP spid="43" grpId="0"/>
      <p:bldP spid="44" grpId="0" animBg="1"/>
      <p:bldP spid="45" grpId="0" animBg="1"/>
      <p:bldP spid="46" grpId="0" animBg="1"/>
      <p:bldP spid="49" grpId="0" animBg="1"/>
      <p:bldP spid="52" grpId="0"/>
      <p:bldP spid="8" grpId="0" animBg="1"/>
      <p:bldP spid="54" grpId="0" animBg="1"/>
      <p:bldP spid="54"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Optimizations: Bank Partitioning</a:t>
            </a:r>
            <a:endParaRPr lang="zh-CN" altLang="en-US" dirty="0"/>
          </a:p>
        </p:txBody>
      </p:sp>
      <p:sp>
        <p:nvSpPr>
          <p:cNvPr id="3" name="Content Placeholder 2"/>
          <p:cNvSpPr>
            <a:spLocks noGrp="1"/>
          </p:cNvSpPr>
          <p:nvPr>
            <p:ph idx="1"/>
          </p:nvPr>
        </p:nvSpPr>
        <p:spPr/>
        <p:txBody>
          <a:bodyPr/>
          <a:lstStyle/>
          <a:p>
            <a:r>
              <a:rPr lang="en-US" altLang="zh-CN" dirty="0" smtClean="0"/>
              <a:t>Ensure</a:t>
            </a:r>
            <a:r>
              <a:rPr lang="zh-CN" altLang="en-US" dirty="0" smtClean="0"/>
              <a:t> </a:t>
            </a:r>
            <a:r>
              <a:rPr lang="en-US" altLang="zh-CN" dirty="0" smtClean="0">
                <a:solidFill>
                  <a:srgbClr val="FF0000"/>
                </a:solidFill>
              </a:rPr>
              <a:t>no bank conflict </a:t>
            </a:r>
            <a:r>
              <a:rPr lang="en-US" altLang="zh-CN" dirty="0" smtClean="0"/>
              <a:t>when</a:t>
            </a:r>
            <a:r>
              <a:rPr lang="zh-CN" altLang="en-US" dirty="0" smtClean="0"/>
              <a:t> </a:t>
            </a:r>
            <a:r>
              <a:rPr lang="en-US" altLang="zh-CN" dirty="0" smtClean="0"/>
              <a:t>switching</a:t>
            </a:r>
            <a:r>
              <a:rPr lang="zh-CN" altLang="en-US" dirty="0" smtClean="0"/>
              <a:t> </a:t>
            </a:r>
            <a:r>
              <a:rPr lang="en-US" altLang="zh-CN" dirty="0" smtClean="0"/>
              <a:t>turns</a:t>
            </a:r>
          </a:p>
          <a:p>
            <a:pPr lvl="1"/>
            <a:r>
              <a:rPr lang="en-US" altLang="zh-CN" dirty="0" smtClean="0"/>
              <a:t>In-flight transactions need not be drained before turn switches</a:t>
            </a:r>
          </a:p>
          <a:p>
            <a:pPr lvl="1"/>
            <a:r>
              <a:rPr lang="en-US" altLang="zh-CN" dirty="0" smtClean="0"/>
              <a:t>Greatly reduce dead time: </a:t>
            </a:r>
            <a:r>
              <a:rPr lang="en-US" altLang="zh-CN" dirty="0" smtClean="0">
                <a:solidFill>
                  <a:srgbClr val="FF0000"/>
                </a:solidFill>
              </a:rPr>
              <a:t>46 cycles -&gt; 8 cycles</a:t>
            </a:r>
            <a:endParaRPr lang="zh-CN" altLang="en-US" dirty="0">
              <a:solidFill>
                <a:srgbClr val="FF0000"/>
              </a:solidFill>
            </a:endParaRPr>
          </a:p>
        </p:txBody>
      </p:sp>
      <p:sp>
        <p:nvSpPr>
          <p:cNvPr id="4" name="Footer Placeholder 3"/>
          <p:cNvSpPr>
            <a:spLocks noGrp="1"/>
          </p:cNvSpPr>
          <p:nvPr>
            <p:ph type="ftr" sz="quarter" idx="10"/>
          </p:nvPr>
        </p:nvSpPr>
        <p:spPr/>
        <p:txBody>
          <a:bodyPr/>
          <a:lstStyle/>
          <a:p>
            <a:r>
              <a:rPr lang="en-US" altLang="zh-CN" dirty="0"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14</a:t>
            </a:fld>
            <a:r>
              <a:rPr lang="en-US" dirty="0" smtClean="0"/>
              <a:t> of 23</a:t>
            </a:r>
            <a:endParaRPr lang="en-US" dirty="0"/>
          </a:p>
        </p:txBody>
      </p:sp>
      <p:sp>
        <p:nvSpPr>
          <p:cNvPr id="8" name="Rectangle 7"/>
          <p:cNvSpPr/>
          <p:nvPr/>
        </p:nvSpPr>
        <p:spPr>
          <a:xfrm>
            <a:off x="4529950" y="2449338"/>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Rectangle 9"/>
          <p:cNvSpPr/>
          <p:nvPr/>
        </p:nvSpPr>
        <p:spPr>
          <a:xfrm>
            <a:off x="3658818" y="2449342"/>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Rectangle 10"/>
          <p:cNvSpPr/>
          <p:nvPr/>
        </p:nvSpPr>
        <p:spPr>
          <a:xfrm>
            <a:off x="3682012" y="3351069"/>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2" name="Rectangle 11"/>
          <p:cNvSpPr/>
          <p:nvPr/>
        </p:nvSpPr>
        <p:spPr>
          <a:xfrm>
            <a:off x="4558812" y="3589015"/>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Rectangle 12"/>
          <p:cNvSpPr/>
          <p:nvPr/>
        </p:nvSpPr>
        <p:spPr>
          <a:xfrm>
            <a:off x="3554967" y="400570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3544420" y="3961956"/>
            <a:ext cx="723275" cy="523220"/>
          </a:xfrm>
          <a:prstGeom prst="rect">
            <a:avLst/>
          </a:prstGeom>
          <a:noFill/>
        </p:spPr>
        <p:txBody>
          <a:bodyPr wrap="none" rtlCol="0">
            <a:spAutoFit/>
          </a:bodyPr>
          <a:lstStyle/>
          <a:p>
            <a:pPr algn="ctr"/>
            <a:r>
              <a:rPr lang="en-US" altLang="zh-CN" sz="1400" dirty="0" smtClean="0"/>
              <a:t>SD 0</a:t>
            </a:r>
          </a:p>
          <a:p>
            <a:pPr algn="ctr"/>
            <a:r>
              <a:rPr lang="en-US" altLang="zh-CN" sz="1400" dirty="0" smtClean="0"/>
              <a:t>Arbiter</a:t>
            </a:r>
            <a:endParaRPr lang="zh-CN" altLang="en-US" sz="1400" dirty="0"/>
          </a:p>
        </p:txBody>
      </p:sp>
      <p:sp>
        <p:nvSpPr>
          <p:cNvPr id="15" name="Rectangle 14"/>
          <p:cNvSpPr/>
          <p:nvPr/>
        </p:nvSpPr>
        <p:spPr>
          <a:xfrm>
            <a:off x="3159863" y="4619357"/>
            <a:ext cx="2280531"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3299165" y="4624751"/>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17" name="TextBox 16"/>
          <p:cNvSpPr txBox="1"/>
          <p:nvPr/>
        </p:nvSpPr>
        <p:spPr>
          <a:xfrm>
            <a:off x="3590122" y="2172343"/>
            <a:ext cx="583801" cy="307777"/>
          </a:xfrm>
          <a:prstGeom prst="rect">
            <a:avLst/>
          </a:prstGeom>
          <a:noFill/>
        </p:spPr>
        <p:txBody>
          <a:bodyPr wrap="none" rtlCol="0">
            <a:spAutoFit/>
          </a:bodyPr>
          <a:lstStyle/>
          <a:p>
            <a:pPr algn="ctr"/>
            <a:r>
              <a:rPr lang="en-US" altLang="zh-CN" sz="1400" dirty="0" smtClean="0"/>
              <a:t>SD 0</a:t>
            </a:r>
          </a:p>
        </p:txBody>
      </p:sp>
      <p:cxnSp>
        <p:nvCxnSpPr>
          <p:cNvPr id="18" name="Straight Arrow Connector 17"/>
          <p:cNvCxnSpPr>
            <a:stCxn id="10" idx="2"/>
            <a:endCxn id="13" idx="0"/>
          </p:cNvCxnSpPr>
          <p:nvPr/>
        </p:nvCxnSpPr>
        <p:spPr>
          <a:xfrm>
            <a:off x="3880337" y="383307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a:off x="3888188" y="444672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0" name="Rectangle 19"/>
          <p:cNvSpPr/>
          <p:nvPr/>
        </p:nvSpPr>
        <p:spPr>
          <a:xfrm>
            <a:off x="4557992" y="3123554"/>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20"/>
          <p:cNvSpPr/>
          <p:nvPr/>
        </p:nvSpPr>
        <p:spPr>
          <a:xfrm>
            <a:off x="4561752" y="2882266"/>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Rectangle 21"/>
          <p:cNvSpPr/>
          <p:nvPr/>
        </p:nvSpPr>
        <p:spPr>
          <a:xfrm>
            <a:off x="4426099" y="4005705"/>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4415552" y="3961952"/>
            <a:ext cx="723275" cy="523220"/>
          </a:xfrm>
          <a:prstGeom prst="rect">
            <a:avLst/>
          </a:prstGeom>
          <a:noFill/>
        </p:spPr>
        <p:txBody>
          <a:bodyPr wrap="none" rtlCol="0">
            <a:spAutoFit/>
          </a:bodyPr>
          <a:lstStyle/>
          <a:p>
            <a:pPr algn="ctr"/>
            <a:r>
              <a:rPr lang="en-US" altLang="zh-CN" sz="1400" dirty="0" smtClean="0"/>
              <a:t>SD 1</a:t>
            </a:r>
          </a:p>
          <a:p>
            <a:pPr algn="ctr"/>
            <a:r>
              <a:rPr lang="en-US" altLang="zh-CN" sz="1400" dirty="0" smtClean="0"/>
              <a:t>Arbiter</a:t>
            </a:r>
            <a:endParaRPr lang="zh-CN" altLang="en-US" sz="1400" dirty="0"/>
          </a:p>
        </p:txBody>
      </p:sp>
      <p:cxnSp>
        <p:nvCxnSpPr>
          <p:cNvPr id="24" name="Straight Arrow Connector 23"/>
          <p:cNvCxnSpPr>
            <a:stCxn id="8" idx="2"/>
            <a:endCxn id="22" idx="0"/>
          </p:cNvCxnSpPr>
          <p:nvPr/>
        </p:nvCxnSpPr>
        <p:spPr>
          <a:xfrm>
            <a:off x="4751469" y="383307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4759320" y="4446721"/>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6" name="Rectangle 25"/>
          <p:cNvSpPr/>
          <p:nvPr/>
        </p:nvSpPr>
        <p:spPr>
          <a:xfrm>
            <a:off x="4557992" y="3351070"/>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Rectangle 26"/>
          <p:cNvSpPr/>
          <p:nvPr/>
        </p:nvSpPr>
        <p:spPr>
          <a:xfrm>
            <a:off x="3684105" y="3589015"/>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cxnSp>
        <p:nvCxnSpPr>
          <p:cNvPr id="35" name="Straight Arrow Connector 34"/>
          <p:cNvCxnSpPr/>
          <p:nvPr/>
        </p:nvCxnSpPr>
        <p:spPr>
          <a:xfrm>
            <a:off x="4308823" y="4920632"/>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4456000" y="2172343"/>
            <a:ext cx="583801" cy="307777"/>
          </a:xfrm>
          <a:prstGeom prst="rect">
            <a:avLst/>
          </a:prstGeom>
          <a:noFill/>
        </p:spPr>
        <p:txBody>
          <a:bodyPr wrap="none" rtlCol="0">
            <a:spAutoFit/>
          </a:bodyPr>
          <a:lstStyle/>
          <a:p>
            <a:pPr algn="ctr"/>
            <a:r>
              <a:rPr lang="en-US" altLang="zh-CN" sz="1400" dirty="0" smtClean="0"/>
              <a:t>SD 1</a:t>
            </a:r>
          </a:p>
        </p:txBody>
      </p:sp>
      <p:sp>
        <p:nvSpPr>
          <p:cNvPr id="40" name="Rectangle 39"/>
          <p:cNvSpPr/>
          <p:nvPr/>
        </p:nvSpPr>
        <p:spPr>
          <a:xfrm>
            <a:off x="2845850" y="5198685"/>
            <a:ext cx="2925945"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1" name="Rectangle 40"/>
          <p:cNvSpPr/>
          <p:nvPr/>
        </p:nvSpPr>
        <p:spPr>
          <a:xfrm>
            <a:off x="2973079" y="5298987"/>
            <a:ext cx="586173" cy="35021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42" name="TextBox 41"/>
          <p:cNvSpPr txBox="1"/>
          <p:nvPr/>
        </p:nvSpPr>
        <p:spPr>
          <a:xfrm>
            <a:off x="2900655" y="5335592"/>
            <a:ext cx="743613" cy="307777"/>
          </a:xfrm>
          <a:prstGeom prst="rect">
            <a:avLst/>
          </a:prstGeom>
          <a:noFill/>
        </p:spPr>
        <p:txBody>
          <a:bodyPr wrap="none" rtlCol="0">
            <a:spAutoFit/>
          </a:bodyPr>
          <a:lstStyle/>
          <a:p>
            <a:pPr algn="ctr"/>
            <a:r>
              <a:rPr lang="en-US" altLang="zh-CN" sz="1400" dirty="0" smtClean="0">
                <a:solidFill>
                  <a:schemeClr val="bg1"/>
                </a:solidFill>
              </a:rPr>
              <a:t>Bank 0</a:t>
            </a:r>
          </a:p>
        </p:txBody>
      </p:sp>
      <p:sp>
        <p:nvSpPr>
          <p:cNvPr id="51" name="Rectangle 50"/>
          <p:cNvSpPr/>
          <p:nvPr/>
        </p:nvSpPr>
        <p:spPr>
          <a:xfrm>
            <a:off x="3665654" y="5302653"/>
            <a:ext cx="586173" cy="35021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52" name="TextBox 51"/>
          <p:cNvSpPr txBox="1"/>
          <p:nvPr/>
        </p:nvSpPr>
        <p:spPr>
          <a:xfrm>
            <a:off x="3593230" y="5339258"/>
            <a:ext cx="743613" cy="307777"/>
          </a:xfrm>
          <a:prstGeom prst="rect">
            <a:avLst/>
          </a:prstGeom>
          <a:noFill/>
        </p:spPr>
        <p:txBody>
          <a:bodyPr wrap="none" rtlCol="0">
            <a:spAutoFit/>
          </a:bodyPr>
          <a:lstStyle/>
          <a:p>
            <a:pPr algn="ctr"/>
            <a:r>
              <a:rPr lang="en-US" altLang="zh-CN" sz="1400" dirty="0" smtClean="0">
                <a:solidFill>
                  <a:schemeClr val="bg1"/>
                </a:solidFill>
              </a:rPr>
              <a:t>Bank 1</a:t>
            </a:r>
          </a:p>
        </p:txBody>
      </p:sp>
      <p:sp>
        <p:nvSpPr>
          <p:cNvPr id="53" name="Rectangle 52"/>
          <p:cNvSpPr/>
          <p:nvPr/>
        </p:nvSpPr>
        <p:spPr>
          <a:xfrm>
            <a:off x="4374910" y="5298987"/>
            <a:ext cx="586173" cy="350210"/>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54" name="TextBox 53"/>
          <p:cNvSpPr txBox="1"/>
          <p:nvPr/>
        </p:nvSpPr>
        <p:spPr>
          <a:xfrm>
            <a:off x="4302486" y="5335592"/>
            <a:ext cx="743613" cy="307777"/>
          </a:xfrm>
          <a:prstGeom prst="rect">
            <a:avLst/>
          </a:prstGeom>
          <a:noFill/>
        </p:spPr>
        <p:txBody>
          <a:bodyPr wrap="none" rtlCol="0">
            <a:spAutoFit/>
          </a:bodyPr>
          <a:lstStyle/>
          <a:p>
            <a:pPr algn="ctr"/>
            <a:r>
              <a:rPr lang="en-US" altLang="zh-CN" sz="1400" dirty="0" smtClean="0">
                <a:solidFill>
                  <a:schemeClr val="bg1"/>
                </a:solidFill>
              </a:rPr>
              <a:t>Bank 2</a:t>
            </a:r>
          </a:p>
        </p:txBody>
      </p:sp>
      <p:sp>
        <p:nvSpPr>
          <p:cNvPr id="55" name="Rectangle 54"/>
          <p:cNvSpPr/>
          <p:nvPr/>
        </p:nvSpPr>
        <p:spPr>
          <a:xfrm>
            <a:off x="5070208" y="5298987"/>
            <a:ext cx="586173" cy="350210"/>
          </a:xfrm>
          <a:prstGeom prst="rect">
            <a:avLst/>
          </a:prstGeom>
          <a:solidFill>
            <a:schemeClr val="tx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56" name="TextBox 55"/>
          <p:cNvSpPr txBox="1"/>
          <p:nvPr/>
        </p:nvSpPr>
        <p:spPr>
          <a:xfrm>
            <a:off x="4997784" y="5335592"/>
            <a:ext cx="743613" cy="307777"/>
          </a:xfrm>
          <a:prstGeom prst="rect">
            <a:avLst/>
          </a:prstGeom>
          <a:noFill/>
        </p:spPr>
        <p:txBody>
          <a:bodyPr wrap="none" rtlCol="0">
            <a:spAutoFit/>
          </a:bodyPr>
          <a:lstStyle/>
          <a:p>
            <a:pPr algn="ctr"/>
            <a:r>
              <a:rPr lang="en-US" altLang="zh-CN" sz="1400" dirty="0" smtClean="0">
                <a:solidFill>
                  <a:schemeClr val="bg1"/>
                </a:solidFill>
              </a:rPr>
              <a:t>Bank 3</a:t>
            </a:r>
          </a:p>
        </p:txBody>
      </p:sp>
      <p:sp>
        <p:nvSpPr>
          <p:cNvPr id="37" name="TextBox 3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11968555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par>
                                <p:cTn id="35" presetID="10" presetClass="entr" presetSubtype="0"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fade">
                                      <p:cBhvr>
                                        <p:cTn id="46" dur="500"/>
                                        <p:tgtEl>
                                          <p:spTgt spid="22"/>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fade">
                                      <p:cBhvr>
                                        <p:cTn id="49" dur="500"/>
                                        <p:tgtEl>
                                          <p:spTgt spid="23"/>
                                        </p:tgtEl>
                                      </p:cBhvr>
                                    </p:animEffect>
                                  </p:childTnLst>
                                </p:cTn>
                              </p:par>
                              <p:par>
                                <p:cTn id="50" presetID="10" presetClass="entr" presetSubtype="0" fill="hold"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par>
                                <p:cTn id="53" presetID="10"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par>
                                <p:cTn id="62" presetID="10" presetClass="entr" presetSubtype="0" fill="hold" nodeType="with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500"/>
                                        <p:tgtEl>
                                          <p:spTgt spid="35"/>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fade">
                                      <p:cBhvr>
                                        <p:cTn id="67" dur="500"/>
                                        <p:tgtEl>
                                          <p:spTgt spid="3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500"/>
                                        <p:tgtEl>
                                          <p:spTgt spid="4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fade">
                                      <p:cBhvr>
                                        <p:cTn id="73" dur="500"/>
                                        <p:tgtEl>
                                          <p:spTgt spid="41"/>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500"/>
                                        <p:tgtEl>
                                          <p:spTgt spid="42"/>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51"/>
                                        </p:tgtEl>
                                        <p:attrNameLst>
                                          <p:attrName>style.visibility</p:attrName>
                                        </p:attrNameLst>
                                      </p:cBhvr>
                                      <p:to>
                                        <p:strVal val="visible"/>
                                      </p:to>
                                    </p:set>
                                    <p:animEffect transition="in" filter="fade">
                                      <p:cBhvr>
                                        <p:cTn id="79" dur="500"/>
                                        <p:tgtEl>
                                          <p:spTgt spid="51"/>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52"/>
                                        </p:tgtEl>
                                        <p:attrNameLst>
                                          <p:attrName>style.visibility</p:attrName>
                                        </p:attrNameLst>
                                      </p:cBhvr>
                                      <p:to>
                                        <p:strVal val="visible"/>
                                      </p:to>
                                    </p:set>
                                    <p:animEffect transition="in" filter="fade">
                                      <p:cBhvr>
                                        <p:cTn id="82" dur="500"/>
                                        <p:tgtEl>
                                          <p:spTgt spid="52"/>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animEffect transition="in" filter="fade">
                                      <p:cBhvr>
                                        <p:cTn id="85" dur="500"/>
                                        <p:tgtEl>
                                          <p:spTgt spid="53"/>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fade">
                                      <p:cBhvr>
                                        <p:cTn id="88" dur="500"/>
                                        <p:tgtEl>
                                          <p:spTgt spid="54"/>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55"/>
                                        </p:tgtEl>
                                        <p:attrNameLst>
                                          <p:attrName>style.visibility</p:attrName>
                                        </p:attrNameLst>
                                      </p:cBhvr>
                                      <p:to>
                                        <p:strVal val="visible"/>
                                      </p:to>
                                    </p:set>
                                    <p:animEffect transition="in" filter="fade">
                                      <p:cBhvr>
                                        <p:cTn id="91" dur="500"/>
                                        <p:tgtEl>
                                          <p:spTgt spid="55"/>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500"/>
                                        <p:tgtEl>
                                          <p:spTgt spid="56"/>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4" grpId="0"/>
      <p:bldP spid="15" grpId="0" animBg="1"/>
      <p:bldP spid="16" grpId="0"/>
      <p:bldP spid="17" grpId="0"/>
      <p:bldP spid="20" grpId="0" animBg="1"/>
      <p:bldP spid="21" grpId="0" animBg="1"/>
      <p:bldP spid="22" grpId="0" animBg="1"/>
      <p:bldP spid="23" grpId="0"/>
      <p:bldP spid="26" grpId="0" animBg="1"/>
      <p:bldP spid="27" grpId="0" animBg="1"/>
      <p:bldP spid="38" grpId="0"/>
      <p:bldP spid="40" grpId="0" animBg="1"/>
      <p:bldP spid="41" grpId="0" animBg="1"/>
      <p:bldP spid="42" grpId="0"/>
      <p:bldP spid="51" grpId="0" animBg="1"/>
      <p:bldP spid="52" grpId="0"/>
      <p:bldP spid="53" grpId="0" animBg="1"/>
      <p:bldP spid="54" grpId="0"/>
      <p:bldP spid="55" grpId="0" animBg="1"/>
      <p:bldP spid="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Optimizations: App-Aware Turn Length</a:t>
            </a:r>
            <a:endParaRPr lang="zh-CN" altLang="en-US" dirty="0"/>
          </a:p>
        </p:txBody>
      </p:sp>
      <p:sp>
        <p:nvSpPr>
          <p:cNvPr id="3" name="Content Placeholder 2"/>
          <p:cNvSpPr>
            <a:spLocks noGrp="1"/>
          </p:cNvSpPr>
          <p:nvPr>
            <p:ph idx="1"/>
          </p:nvPr>
        </p:nvSpPr>
        <p:spPr/>
        <p:txBody>
          <a:bodyPr/>
          <a:lstStyle/>
          <a:p>
            <a:r>
              <a:rPr lang="en-US" altLang="zh-CN" dirty="0" smtClean="0"/>
              <a:t>Statically set turn lengths to </a:t>
            </a:r>
            <a:r>
              <a:rPr lang="en-US" altLang="zh-CN" dirty="0" smtClean="0">
                <a:solidFill>
                  <a:srgbClr val="FF0000"/>
                </a:solidFill>
              </a:rPr>
              <a:t>match memory intensity</a:t>
            </a:r>
            <a:endParaRPr lang="en-US" altLang="zh-CN" dirty="0">
              <a:solidFill>
                <a:srgbClr val="FF0000"/>
              </a:solidFill>
            </a:endParaRPr>
          </a:p>
          <a:p>
            <a:pPr lvl="1"/>
            <a:r>
              <a:rPr lang="en-US" altLang="zh-CN" dirty="0" smtClean="0"/>
              <a:t>Allocate more memory bandwidth to memory intensive security domains</a:t>
            </a:r>
          </a:p>
          <a:p>
            <a:pPr lvl="1">
              <a:buClr>
                <a:schemeClr val="tx1"/>
              </a:buClr>
            </a:pPr>
            <a:r>
              <a:rPr lang="en-US" altLang="zh-CN" dirty="0" smtClean="0">
                <a:solidFill>
                  <a:srgbClr val="FF0000"/>
                </a:solidFill>
              </a:rPr>
              <a:t>NOT</a:t>
            </a:r>
            <a:r>
              <a:rPr lang="en-US" altLang="zh-CN" dirty="0" smtClean="0"/>
              <a:t> a security concern as long as </a:t>
            </a:r>
            <a:r>
              <a:rPr lang="en-US" altLang="zh-CN" dirty="0" smtClean="0">
                <a:solidFill>
                  <a:srgbClr val="FF0000"/>
                </a:solidFill>
              </a:rPr>
              <a:t>the allocation is static</a:t>
            </a: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15</a:t>
            </a:fld>
            <a:r>
              <a:rPr lang="en-US" dirty="0" smtClean="0"/>
              <a:t> of 23</a:t>
            </a:r>
            <a:endParaRPr lang="en-US" dirty="0"/>
          </a:p>
        </p:txBody>
      </p:sp>
      <p:cxnSp>
        <p:nvCxnSpPr>
          <p:cNvPr id="24" name="Straight Arrow Connector 23"/>
          <p:cNvCxnSpPr/>
          <p:nvPr/>
        </p:nvCxnSpPr>
        <p:spPr>
          <a:xfrm>
            <a:off x="1419139" y="3964465"/>
            <a:ext cx="6283705"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1428016" y="3368822"/>
            <a:ext cx="1856024" cy="271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srgbClr val="FF0000"/>
              </a:solidFill>
            </a:endParaRPr>
          </a:p>
        </p:txBody>
      </p:sp>
      <p:sp>
        <p:nvSpPr>
          <p:cNvPr id="26" name="Rectangle 25"/>
          <p:cNvSpPr/>
          <p:nvPr/>
        </p:nvSpPr>
        <p:spPr>
          <a:xfrm>
            <a:off x="3410453" y="3364658"/>
            <a:ext cx="634271" cy="271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27" name="Rectangle 26"/>
          <p:cNvSpPr/>
          <p:nvPr/>
        </p:nvSpPr>
        <p:spPr>
          <a:xfrm>
            <a:off x="6225334" y="3364657"/>
            <a:ext cx="1268541" cy="271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cxnSp>
        <p:nvCxnSpPr>
          <p:cNvPr id="28" name="Straight Connector 27"/>
          <p:cNvCxnSpPr/>
          <p:nvPr/>
        </p:nvCxnSpPr>
        <p:spPr>
          <a:xfrm>
            <a:off x="1374888" y="3327540"/>
            <a:ext cx="0" cy="602642"/>
          </a:xfrm>
          <a:prstGeom prst="line">
            <a:avLst/>
          </a:prstGeom>
          <a:ln w="12700"/>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a:off x="3351054" y="3317118"/>
            <a:ext cx="0" cy="601458"/>
          </a:xfrm>
          <a:prstGeom prst="line">
            <a:avLst/>
          </a:prstGeom>
          <a:ln w="12700"/>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a:off x="4088977" y="3327540"/>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6181083" y="3336244"/>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7533207" y="3336797"/>
            <a:ext cx="0" cy="598824"/>
          </a:xfrm>
          <a:prstGeom prst="line">
            <a:avLst/>
          </a:prstGeom>
          <a:ln w="12700"/>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1374888" y="3687128"/>
            <a:ext cx="2714089" cy="179"/>
          </a:xfrm>
          <a:prstGeom prst="line">
            <a:avLst/>
          </a:prstGeom>
          <a:ln w="12700"/>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V="1">
            <a:off x="6181083" y="3687128"/>
            <a:ext cx="1312793" cy="179"/>
          </a:xfrm>
          <a:prstGeom prst="line">
            <a:avLst/>
          </a:prstGeom>
          <a:ln w="12700"/>
        </p:spPr>
        <p:style>
          <a:lnRef idx="1">
            <a:schemeClr val="dk1"/>
          </a:lnRef>
          <a:fillRef idx="0">
            <a:schemeClr val="dk1"/>
          </a:fillRef>
          <a:effectRef idx="0">
            <a:schemeClr val="dk1"/>
          </a:effectRef>
          <a:fontRef idx="minor">
            <a:schemeClr val="tx1"/>
          </a:fontRef>
        </p:style>
      </p:cxnSp>
      <p:sp>
        <p:nvSpPr>
          <p:cNvPr id="35" name="TextBox 34"/>
          <p:cNvSpPr txBox="1"/>
          <p:nvPr/>
        </p:nvSpPr>
        <p:spPr>
          <a:xfrm>
            <a:off x="3351054" y="4110835"/>
            <a:ext cx="1979904" cy="400110"/>
          </a:xfrm>
          <a:prstGeom prst="rect">
            <a:avLst/>
          </a:prstGeom>
          <a:noFill/>
        </p:spPr>
        <p:txBody>
          <a:bodyPr wrap="none" rtlCol="0">
            <a:spAutoFit/>
          </a:bodyPr>
          <a:lstStyle/>
          <a:p>
            <a:r>
              <a:rPr lang="en-US" altLang="zh-CN" sz="2000" dirty="0" smtClean="0"/>
              <a:t>DRAM Time Slots</a:t>
            </a:r>
            <a:endParaRPr lang="zh-CN" altLang="en-US" sz="2000" dirty="0"/>
          </a:p>
        </p:txBody>
      </p:sp>
      <p:sp>
        <p:nvSpPr>
          <p:cNvPr id="36" name="TextBox 35"/>
          <p:cNvSpPr txBox="1"/>
          <p:nvPr/>
        </p:nvSpPr>
        <p:spPr>
          <a:xfrm>
            <a:off x="6874354" y="3985317"/>
            <a:ext cx="701008" cy="400110"/>
          </a:xfrm>
          <a:prstGeom prst="rect">
            <a:avLst/>
          </a:prstGeom>
          <a:noFill/>
        </p:spPr>
        <p:txBody>
          <a:bodyPr wrap="none" rtlCol="0">
            <a:spAutoFit/>
          </a:bodyPr>
          <a:lstStyle/>
          <a:p>
            <a:r>
              <a:rPr lang="en-US" altLang="zh-CN" sz="2000" dirty="0" smtClean="0"/>
              <a:t>Time</a:t>
            </a:r>
            <a:endParaRPr lang="zh-CN" altLang="en-US" sz="2000" dirty="0"/>
          </a:p>
        </p:txBody>
      </p:sp>
      <p:sp>
        <p:nvSpPr>
          <p:cNvPr id="37" name="TextBox 36"/>
          <p:cNvSpPr txBox="1"/>
          <p:nvPr/>
        </p:nvSpPr>
        <p:spPr>
          <a:xfrm>
            <a:off x="2022826" y="3639823"/>
            <a:ext cx="648284" cy="400110"/>
          </a:xfrm>
          <a:prstGeom prst="rect">
            <a:avLst/>
          </a:prstGeom>
          <a:noFill/>
        </p:spPr>
        <p:txBody>
          <a:bodyPr wrap="none" rtlCol="0">
            <a:spAutoFit/>
          </a:bodyPr>
          <a:lstStyle/>
          <a:p>
            <a:r>
              <a:rPr lang="en-US" altLang="zh-CN" sz="2000" dirty="0" smtClean="0"/>
              <a:t>SD 0</a:t>
            </a:r>
            <a:endParaRPr lang="zh-CN" altLang="en-US" sz="2000" dirty="0"/>
          </a:p>
        </p:txBody>
      </p:sp>
      <p:sp>
        <p:nvSpPr>
          <p:cNvPr id="38" name="TextBox 37"/>
          <p:cNvSpPr txBox="1"/>
          <p:nvPr/>
        </p:nvSpPr>
        <p:spPr>
          <a:xfrm>
            <a:off x="3360928" y="3638335"/>
            <a:ext cx="648284" cy="400110"/>
          </a:xfrm>
          <a:prstGeom prst="rect">
            <a:avLst/>
          </a:prstGeom>
          <a:noFill/>
        </p:spPr>
        <p:txBody>
          <a:bodyPr wrap="none" rtlCol="0">
            <a:spAutoFit/>
          </a:bodyPr>
          <a:lstStyle/>
          <a:p>
            <a:r>
              <a:rPr lang="en-US" altLang="zh-CN" sz="2000" dirty="0" smtClean="0"/>
              <a:t>SD 1</a:t>
            </a:r>
            <a:endParaRPr lang="zh-CN" altLang="en-US" sz="2000" dirty="0"/>
          </a:p>
        </p:txBody>
      </p:sp>
      <p:sp>
        <p:nvSpPr>
          <p:cNvPr id="39" name="TextBox 38"/>
          <p:cNvSpPr txBox="1"/>
          <p:nvPr/>
        </p:nvSpPr>
        <p:spPr>
          <a:xfrm>
            <a:off x="6437081" y="3638334"/>
            <a:ext cx="683851" cy="400110"/>
          </a:xfrm>
          <a:prstGeom prst="rect">
            <a:avLst/>
          </a:prstGeom>
          <a:noFill/>
        </p:spPr>
        <p:txBody>
          <a:bodyPr wrap="none" rtlCol="0">
            <a:spAutoFit/>
          </a:bodyPr>
          <a:lstStyle/>
          <a:p>
            <a:r>
              <a:rPr lang="en-US" altLang="zh-CN" sz="2000" dirty="0" smtClean="0"/>
              <a:t>SD N</a:t>
            </a:r>
            <a:endParaRPr lang="zh-CN" altLang="en-US" sz="2000" dirty="0"/>
          </a:p>
        </p:txBody>
      </p:sp>
      <p:sp>
        <p:nvSpPr>
          <p:cNvPr id="43" name="Oval 42"/>
          <p:cNvSpPr/>
          <p:nvPr/>
        </p:nvSpPr>
        <p:spPr>
          <a:xfrm>
            <a:off x="4853729" y="347314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Oval 43"/>
          <p:cNvSpPr/>
          <p:nvPr/>
        </p:nvSpPr>
        <p:spPr>
          <a:xfrm>
            <a:off x="5051129" y="347314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Oval 44"/>
          <p:cNvSpPr/>
          <p:nvPr/>
        </p:nvSpPr>
        <p:spPr>
          <a:xfrm>
            <a:off x="5240798" y="346775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TextBox 40"/>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363056561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par>
                                <p:cTn id="20" presetID="10" presetClass="entr" presetSubtype="0" fill="hold"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par>
                                <p:cTn id="23" presetID="10"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par>
                                <p:cTn id="26" presetID="10" presetClass="entr" presetSubtype="0" fill="hold" nodeType="with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fade">
                                      <p:cBhvr>
                                        <p:cTn id="28" dur="500"/>
                                        <p:tgtEl>
                                          <p:spTgt spid="31"/>
                                        </p:tgtEl>
                                      </p:cBhvr>
                                    </p:animEffect>
                                  </p:childTnLst>
                                </p:cTn>
                              </p:par>
                              <p:par>
                                <p:cTn id="29" presetID="10"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500"/>
                                        <p:tgtEl>
                                          <p:spTgt spid="32"/>
                                        </p:tgtEl>
                                      </p:cBhvr>
                                    </p:animEffect>
                                  </p:childTnLst>
                                </p:cTn>
                              </p:par>
                              <p:par>
                                <p:cTn id="32" presetID="10" presetClass="entr" presetSubtype="0" fill="hold"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par>
                                <p:cTn id="35" presetID="10" presetClass="entr" presetSubtype="0" fill="hold" nodeType="withEffect">
                                  <p:stCondLst>
                                    <p:cond delay="0"/>
                                  </p:stCondLst>
                                  <p:childTnLst>
                                    <p:set>
                                      <p:cBhvr>
                                        <p:cTn id="36" dur="1" fill="hold">
                                          <p:stCondLst>
                                            <p:cond delay="0"/>
                                          </p:stCondLst>
                                        </p:cTn>
                                        <p:tgtEl>
                                          <p:spTgt spid="34"/>
                                        </p:tgtEl>
                                        <p:attrNameLst>
                                          <p:attrName>style.visibility</p:attrName>
                                        </p:attrNameLst>
                                      </p:cBhvr>
                                      <p:to>
                                        <p:strVal val="visible"/>
                                      </p:to>
                                    </p:set>
                                    <p:animEffect transition="in" filter="fade">
                                      <p:cBhvr>
                                        <p:cTn id="37" dur="500"/>
                                        <p:tgtEl>
                                          <p:spTgt spid="3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fade">
                                      <p:cBhvr>
                                        <p:cTn id="40" dur="500"/>
                                        <p:tgtEl>
                                          <p:spTgt spid="3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500"/>
                                        <p:tgtEl>
                                          <p:spTgt spid="37"/>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fade">
                                      <p:cBhvr>
                                        <p:cTn id="49" dur="500"/>
                                        <p:tgtEl>
                                          <p:spTgt spid="3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500"/>
                                        <p:tgtEl>
                                          <p:spTgt spid="4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500"/>
                                        <p:tgtEl>
                                          <p:spTgt spid="4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500"/>
                                        <p:tgtEl>
                                          <p:spTgt spid="45"/>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35" grpId="0"/>
      <p:bldP spid="36" grpId="0"/>
      <p:bldP spid="37" grpId="0"/>
      <p:bldP spid="38" grpId="0"/>
      <p:bldP spid="39" grpId="0"/>
      <p:bldP spid="43" grpId="0" animBg="1"/>
      <p:bldP spid="44" grpId="0" animBg="1"/>
      <p:bldP spid="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Methodology</a:t>
            </a:r>
            <a:endParaRPr lang="zh-CN" altLang="en-US" dirty="0"/>
          </a:p>
        </p:txBody>
      </p:sp>
      <p:sp>
        <p:nvSpPr>
          <p:cNvPr id="3" name="Content Placeholder 2"/>
          <p:cNvSpPr>
            <a:spLocks noGrp="1"/>
          </p:cNvSpPr>
          <p:nvPr>
            <p:ph idx="1"/>
          </p:nvPr>
        </p:nvSpPr>
        <p:spPr/>
        <p:txBody>
          <a:bodyPr/>
          <a:lstStyle/>
          <a:p>
            <a:r>
              <a:rPr lang="en-US" altLang="zh-CN" dirty="0" smtClean="0">
                <a:solidFill>
                  <a:srgbClr val="FF0000"/>
                </a:solidFill>
              </a:rPr>
              <a:t>Integrated gem5 with DRAMSim2</a:t>
            </a:r>
            <a:r>
              <a:rPr lang="en-US" altLang="zh-CN" dirty="0" smtClean="0"/>
              <a:t> to simulate detailed DRAM behavior</a:t>
            </a:r>
          </a:p>
          <a:p>
            <a:pPr lvl="1"/>
            <a:r>
              <a:rPr lang="en-US" altLang="zh-CN" dirty="0" smtClean="0"/>
              <a:t>Two 2GHz CPU</a:t>
            </a:r>
          </a:p>
          <a:p>
            <a:pPr lvl="1"/>
            <a:r>
              <a:rPr lang="en-US" altLang="zh-CN" dirty="0" smtClean="0"/>
              <a:t>32 </a:t>
            </a:r>
            <a:r>
              <a:rPr lang="en-US" altLang="zh-CN" dirty="0"/>
              <a:t>KB private L1 caches</a:t>
            </a:r>
          </a:p>
          <a:p>
            <a:pPr lvl="1"/>
            <a:r>
              <a:rPr lang="en-US" altLang="zh-CN" dirty="0"/>
              <a:t>256 KB private L2 caches</a:t>
            </a:r>
          </a:p>
          <a:p>
            <a:pPr lvl="1"/>
            <a:r>
              <a:rPr lang="en-US" altLang="zh-CN" dirty="0"/>
              <a:t>4 MB shared L3 cache</a:t>
            </a:r>
          </a:p>
          <a:p>
            <a:pPr lvl="1"/>
            <a:r>
              <a:rPr lang="en-US" altLang="zh-CN" dirty="0"/>
              <a:t>2 GB </a:t>
            </a:r>
            <a:r>
              <a:rPr lang="en-US" altLang="zh-CN" dirty="0" smtClean="0"/>
              <a:t>DDR3 667 </a:t>
            </a:r>
            <a:r>
              <a:rPr lang="en-US" altLang="zh-CN" dirty="0"/>
              <a:t>MHz </a:t>
            </a:r>
            <a:r>
              <a:rPr lang="en-US" altLang="zh-CN" dirty="0" smtClean="0"/>
              <a:t>DRAM,</a:t>
            </a:r>
            <a:r>
              <a:rPr lang="zh-CN" altLang="en-US" dirty="0" smtClean="0"/>
              <a:t> </a:t>
            </a:r>
            <a:r>
              <a:rPr lang="en-US" altLang="zh-CN" dirty="0" smtClean="0"/>
              <a:t>1</a:t>
            </a:r>
            <a:r>
              <a:rPr lang="zh-CN" altLang="en-US" dirty="0" smtClean="0"/>
              <a:t> </a:t>
            </a:r>
            <a:r>
              <a:rPr lang="en-US" altLang="zh-CN" dirty="0" smtClean="0"/>
              <a:t>channel,</a:t>
            </a:r>
            <a:r>
              <a:rPr lang="zh-CN" altLang="en-US" dirty="0" smtClean="0"/>
              <a:t> </a:t>
            </a:r>
            <a:r>
              <a:rPr lang="en-US" altLang="zh-CN" dirty="0" smtClean="0"/>
              <a:t>8</a:t>
            </a:r>
            <a:r>
              <a:rPr lang="zh-CN" altLang="en-US" dirty="0" smtClean="0"/>
              <a:t> </a:t>
            </a:r>
            <a:r>
              <a:rPr lang="en-US" altLang="zh-CN" dirty="0" smtClean="0"/>
              <a:t>banks,</a:t>
            </a:r>
            <a:r>
              <a:rPr lang="zh-CN" altLang="en-US" dirty="0" smtClean="0"/>
              <a:t> </a:t>
            </a:r>
            <a:r>
              <a:rPr lang="en-US" altLang="zh-CN" dirty="0" smtClean="0"/>
              <a:t>2</a:t>
            </a:r>
            <a:r>
              <a:rPr lang="zh-CN" altLang="en-US" dirty="0" smtClean="0"/>
              <a:t> </a:t>
            </a:r>
            <a:r>
              <a:rPr lang="en-US" altLang="zh-CN" dirty="0" smtClean="0"/>
              <a:t>ranks</a:t>
            </a:r>
          </a:p>
          <a:p>
            <a:pPr lvl="2"/>
            <a:endParaRPr lang="en-US" altLang="zh-CN" dirty="0" smtClean="0"/>
          </a:p>
          <a:p>
            <a:r>
              <a:rPr lang="en-US" altLang="zh-CN" dirty="0" smtClean="0"/>
              <a:t>Workloads</a:t>
            </a:r>
          </a:p>
          <a:p>
            <a:pPr lvl="1"/>
            <a:r>
              <a:rPr lang="en-US" altLang="zh-CN" dirty="0" smtClean="0"/>
              <a:t>Multi-programmed workloads using SPEC2006 benchmarks</a:t>
            </a:r>
          </a:p>
          <a:p>
            <a:pPr lvl="1"/>
            <a:r>
              <a:rPr lang="en-US" altLang="zh-CN" dirty="0" smtClean="0"/>
              <a:t>Assume two security domains</a:t>
            </a:r>
          </a:p>
          <a:p>
            <a:pPr lvl="2"/>
            <a:endParaRPr lang="en-US" altLang="zh-CN" dirty="0" smtClean="0"/>
          </a:p>
          <a:p>
            <a:r>
              <a:rPr lang="en-US" altLang="zh-CN" dirty="0" smtClean="0"/>
              <a:t>Baseline scheme: </a:t>
            </a:r>
            <a:r>
              <a:rPr lang="en-US" altLang="zh-CN" dirty="0" smtClean="0">
                <a:solidFill>
                  <a:srgbClr val="FF0000"/>
                </a:solidFill>
              </a:rPr>
              <a:t>FR-FCFS</a:t>
            </a:r>
            <a:endParaRPr lang="zh-CN" altLang="en-US" dirty="0">
              <a:solidFill>
                <a:srgbClr val="FF0000"/>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16</a:t>
            </a:fld>
            <a:r>
              <a:rPr lang="en-US" dirty="0" smtClean="0"/>
              <a:t> of 23</a:t>
            </a:r>
            <a:endParaRPr lang="en-US" dirty="0"/>
          </a:p>
        </p:txBody>
      </p:sp>
      <p:sp>
        <p:nvSpPr>
          <p:cNvPr id="8" name="TextBox 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81573502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Security Evaluation</a:t>
            </a:r>
            <a:endParaRPr lang="zh-CN" altLang="en-US" dirty="0"/>
          </a:p>
        </p:txBody>
      </p:sp>
      <p:sp>
        <p:nvSpPr>
          <p:cNvPr id="3" name="Content Placeholder 2"/>
          <p:cNvSpPr>
            <a:spLocks noGrp="1"/>
          </p:cNvSpPr>
          <p:nvPr>
            <p:ph idx="1"/>
          </p:nvPr>
        </p:nvSpPr>
        <p:spPr/>
        <p:txBody>
          <a:bodyPr/>
          <a:lstStyle/>
          <a:p>
            <a:r>
              <a:rPr lang="en-US" altLang="zh-CN" dirty="0"/>
              <a:t>Run SPEC2006 benchmarks in pairs</a:t>
            </a:r>
          </a:p>
          <a:p>
            <a:pPr lvl="1"/>
            <a:r>
              <a:rPr lang="en-US" altLang="zh-CN" dirty="0"/>
              <a:t>Fix one benchmark and vary </a:t>
            </a:r>
            <a:r>
              <a:rPr lang="en-US" altLang="zh-CN" dirty="0" smtClean="0"/>
              <a:t>the other benchmark</a:t>
            </a:r>
            <a:endParaRPr lang="en-US" altLang="zh-CN" dirty="0"/>
          </a:p>
          <a:p>
            <a:pPr lvl="1"/>
            <a:r>
              <a:rPr lang="en-US" altLang="zh-CN" dirty="0"/>
              <a:t>Measure the </a:t>
            </a:r>
            <a:r>
              <a:rPr lang="en-US" altLang="zh-CN" dirty="0">
                <a:solidFill>
                  <a:srgbClr val="FF0000"/>
                </a:solidFill>
              </a:rPr>
              <a:t>memory request timing </a:t>
            </a:r>
            <a:r>
              <a:rPr lang="en-US" altLang="zh-CN" dirty="0"/>
              <a:t>of the fixed benchmark</a:t>
            </a:r>
          </a:p>
          <a:p>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17</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659335764"/>
              </p:ext>
            </p:extLst>
          </p:nvPr>
        </p:nvGraphicFramePr>
        <p:xfrm>
          <a:off x="3071663" y="2117070"/>
          <a:ext cx="5725115" cy="3788799"/>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471958" y="2398502"/>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445057" y="2475116"/>
            <a:ext cx="723538" cy="307777"/>
          </a:xfrm>
          <a:prstGeom prst="rect">
            <a:avLst/>
          </a:prstGeom>
          <a:noFill/>
        </p:spPr>
        <p:txBody>
          <a:bodyPr wrap="none" rtlCol="0">
            <a:spAutoFit/>
          </a:bodyPr>
          <a:lstStyle/>
          <a:p>
            <a:pPr algn="ctr"/>
            <a:r>
              <a:rPr lang="en-US" altLang="zh-CN" sz="1400" dirty="0" smtClean="0"/>
              <a:t>Core 0</a:t>
            </a:r>
          </a:p>
        </p:txBody>
      </p:sp>
      <p:cxnSp>
        <p:nvCxnSpPr>
          <p:cNvPr id="10" name="Straight Connector 9"/>
          <p:cNvCxnSpPr/>
          <p:nvPr/>
        </p:nvCxnSpPr>
        <p:spPr>
          <a:xfrm flipH="1">
            <a:off x="806825" y="2842214"/>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11" name="Rectangle 10"/>
          <p:cNvSpPr/>
          <p:nvPr/>
        </p:nvSpPr>
        <p:spPr>
          <a:xfrm>
            <a:off x="596072" y="3022939"/>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656753" y="3022939"/>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sp>
        <p:nvSpPr>
          <p:cNvPr id="13" name="Rectangle 12"/>
          <p:cNvSpPr/>
          <p:nvPr/>
        </p:nvSpPr>
        <p:spPr>
          <a:xfrm>
            <a:off x="1919083" y="2397573"/>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914780" y="2473235"/>
            <a:ext cx="723538" cy="307777"/>
          </a:xfrm>
          <a:prstGeom prst="rect">
            <a:avLst/>
          </a:prstGeom>
          <a:noFill/>
        </p:spPr>
        <p:txBody>
          <a:bodyPr wrap="none" rtlCol="0">
            <a:spAutoFit/>
          </a:bodyPr>
          <a:lstStyle/>
          <a:p>
            <a:pPr algn="ctr"/>
            <a:r>
              <a:rPr lang="en-US" altLang="zh-CN" sz="1400" dirty="0" smtClean="0"/>
              <a:t>Core 1</a:t>
            </a:r>
          </a:p>
        </p:txBody>
      </p:sp>
      <p:cxnSp>
        <p:nvCxnSpPr>
          <p:cNvPr id="15" name="Straight Connector 14"/>
          <p:cNvCxnSpPr/>
          <p:nvPr/>
        </p:nvCxnSpPr>
        <p:spPr>
          <a:xfrm flipH="1">
            <a:off x="2253950" y="2841285"/>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16" name="Rectangle 15"/>
          <p:cNvSpPr/>
          <p:nvPr/>
        </p:nvSpPr>
        <p:spPr>
          <a:xfrm>
            <a:off x="2043197" y="3022010"/>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2103878" y="3022010"/>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cxnSp>
        <p:nvCxnSpPr>
          <p:cNvPr id="18" name="Straight Connector 17"/>
          <p:cNvCxnSpPr>
            <a:stCxn id="11" idx="3"/>
            <a:endCxn id="16" idx="1"/>
          </p:cNvCxnSpPr>
          <p:nvPr/>
        </p:nvCxnSpPr>
        <p:spPr>
          <a:xfrm flipV="1">
            <a:off x="1001952" y="3160510"/>
            <a:ext cx="1041245" cy="929"/>
          </a:xfrm>
          <a:prstGeom prst="line">
            <a:avLst/>
          </a:prstGeom>
          <a:ln w="12700"/>
        </p:spPr>
        <p:style>
          <a:lnRef idx="1">
            <a:schemeClr val="dk1"/>
          </a:lnRef>
          <a:fillRef idx="0">
            <a:schemeClr val="dk1"/>
          </a:fillRef>
          <a:effectRef idx="0">
            <a:schemeClr val="dk1"/>
          </a:effectRef>
          <a:fontRef idx="minor">
            <a:schemeClr val="tx1"/>
          </a:fontRef>
        </p:style>
      </p:cxnSp>
      <p:sp>
        <p:nvSpPr>
          <p:cNvPr id="19" name="TextBox 18"/>
          <p:cNvSpPr txBox="1"/>
          <p:nvPr/>
        </p:nvSpPr>
        <p:spPr>
          <a:xfrm>
            <a:off x="1275558" y="2884440"/>
            <a:ext cx="494033" cy="307777"/>
          </a:xfrm>
          <a:prstGeom prst="rect">
            <a:avLst/>
          </a:prstGeom>
          <a:noFill/>
        </p:spPr>
        <p:txBody>
          <a:bodyPr wrap="none" rtlCol="0">
            <a:spAutoFit/>
          </a:bodyPr>
          <a:lstStyle/>
          <a:p>
            <a:pPr algn="ctr"/>
            <a:r>
              <a:rPr lang="en-US" altLang="zh-CN" sz="1400" dirty="0" smtClean="0"/>
              <a:t>Bus</a:t>
            </a:r>
            <a:endParaRPr lang="zh-CN" altLang="en-US" sz="1400" dirty="0"/>
          </a:p>
        </p:txBody>
      </p:sp>
      <p:sp>
        <p:nvSpPr>
          <p:cNvPr id="20" name="Rectangle 19"/>
          <p:cNvSpPr/>
          <p:nvPr/>
        </p:nvSpPr>
        <p:spPr>
          <a:xfrm>
            <a:off x="1098694" y="3521946"/>
            <a:ext cx="855491" cy="350655"/>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1100058" y="3560535"/>
            <a:ext cx="851515" cy="307777"/>
          </a:xfrm>
          <a:prstGeom prst="rect">
            <a:avLst/>
          </a:prstGeom>
          <a:noFill/>
        </p:spPr>
        <p:txBody>
          <a:bodyPr wrap="none" rtlCol="0">
            <a:spAutoFit/>
          </a:bodyPr>
          <a:lstStyle/>
          <a:p>
            <a:pPr algn="ctr"/>
            <a:r>
              <a:rPr lang="en-US" altLang="zh-CN" sz="1400" dirty="0" smtClean="0"/>
              <a:t>Memory</a:t>
            </a:r>
            <a:endParaRPr lang="zh-CN" altLang="en-US" sz="1400" dirty="0"/>
          </a:p>
        </p:txBody>
      </p:sp>
      <p:cxnSp>
        <p:nvCxnSpPr>
          <p:cNvPr id="22" name="Straight Connector 21"/>
          <p:cNvCxnSpPr/>
          <p:nvPr/>
        </p:nvCxnSpPr>
        <p:spPr>
          <a:xfrm>
            <a:off x="1526440" y="3161439"/>
            <a:ext cx="0" cy="360507"/>
          </a:xfrm>
          <a:prstGeom prst="line">
            <a:avLst/>
          </a:prstGeom>
          <a:ln w="12700"/>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03540" y="2118148"/>
            <a:ext cx="613870" cy="307777"/>
          </a:xfrm>
          <a:prstGeom prst="rect">
            <a:avLst/>
          </a:prstGeom>
          <a:noFill/>
        </p:spPr>
        <p:txBody>
          <a:bodyPr wrap="none" rtlCol="0">
            <a:spAutoFit/>
          </a:bodyPr>
          <a:lstStyle/>
          <a:p>
            <a:pPr algn="ctr"/>
            <a:r>
              <a:rPr lang="en-US" altLang="zh-CN" sz="1400" dirty="0" smtClean="0"/>
              <a:t>bzip2</a:t>
            </a:r>
          </a:p>
        </p:txBody>
      </p:sp>
      <p:sp>
        <p:nvSpPr>
          <p:cNvPr id="24" name="TextBox 23"/>
          <p:cNvSpPr txBox="1"/>
          <p:nvPr/>
        </p:nvSpPr>
        <p:spPr>
          <a:xfrm>
            <a:off x="1988606" y="2127538"/>
            <a:ext cx="583801" cy="307777"/>
          </a:xfrm>
          <a:prstGeom prst="rect">
            <a:avLst/>
          </a:prstGeom>
          <a:noFill/>
        </p:spPr>
        <p:txBody>
          <a:bodyPr wrap="none" rtlCol="0">
            <a:spAutoFit/>
          </a:bodyPr>
          <a:lstStyle/>
          <a:p>
            <a:pPr algn="ctr"/>
            <a:r>
              <a:rPr lang="en-US" altLang="zh-CN" sz="1400" dirty="0" err="1" smtClean="0"/>
              <a:t>astar</a:t>
            </a:r>
            <a:endParaRPr lang="en-US" altLang="zh-CN" sz="1400" dirty="0" smtClean="0"/>
          </a:p>
        </p:txBody>
      </p:sp>
      <p:sp>
        <p:nvSpPr>
          <p:cNvPr id="25" name="Rectangle 24"/>
          <p:cNvSpPr/>
          <p:nvPr/>
        </p:nvSpPr>
        <p:spPr>
          <a:xfrm>
            <a:off x="471958" y="4432968"/>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445057" y="4509582"/>
            <a:ext cx="723538" cy="307777"/>
          </a:xfrm>
          <a:prstGeom prst="rect">
            <a:avLst/>
          </a:prstGeom>
          <a:noFill/>
        </p:spPr>
        <p:txBody>
          <a:bodyPr wrap="none" rtlCol="0">
            <a:spAutoFit/>
          </a:bodyPr>
          <a:lstStyle/>
          <a:p>
            <a:pPr algn="ctr"/>
            <a:r>
              <a:rPr lang="en-US" altLang="zh-CN" sz="1400" dirty="0" smtClean="0"/>
              <a:t>Core 0</a:t>
            </a:r>
          </a:p>
        </p:txBody>
      </p:sp>
      <p:cxnSp>
        <p:nvCxnSpPr>
          <p:cNvPr id="27" name="Straight Connector 26"/>
          <p:cNvCxnSpPr/>
          <p:nvPr/>
        </p:nvCxnSpPr>
        <p:spPr>
          <a:xfrm flipH="1">
            <a:off x="806825" y="4876680"/>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28" name="Rectangle 27"/>
          <p:cNvSpPr/>
          <p:nvPr/>
        </p:nvSpPr>
        <p:spPr>
          <a:xfrm>
            <a:off x="596072" y="5057405"/>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28"/>
          <p:cNvSpPr txBox="1"/>
          <p:nvPr/>
        </p:nvSpPr>
        <p:spPr>
          <a:xfrm>
            <a:off x="656753" y="5057405"/>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sp>
        <p:nvSpPr>
          <p:cNvPr id="30" name="Rectangle 29"/>
          <p:cNvSpPr/>
          <p:nvPr/>
        </p:nvSpPr>
        <p:spPr>
          <a:xfrm>
            <a:off x="1919083" y="443203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TextBox 30"/>
          <p:cNvSpPr txBox="1"/>
          <p:nvPr/>
        </p:nvSpPr>
        <p:spPr>
          <a:xfrm>
            <a:off x="1914780" y="4507701"/>
            <a:ext cx="723538" cy="307777"/>
          </a:xfrm>
          <a:prstGeom prst="rect">
            <a:avLst/>
          </a:prstGeom>
          <a:noFill/>
        </p:spPr>
        <p:txBody>
          <a:bodyPr wrap="none" rtlCol="0">
            <a:spAutoFit/>
          </a:bodyPr>
          <a:lstStyle/>
          <a:p>
            <a:pPr algn="ctr"/>
            <a:r>
              <a:rPr lang="en-US" altLang="zh-CN" sz="1400" dirty="0" smtClean="0"/>
              <a:t>Core 1</a:t>
            </a:r>
          </a:p>
        </p:txBody>
      </p:sp>
      <p:cxnSp>
        <p:nvCxnSpPr>
          <p:cNvPr id="32" name="Straight Connector 31"/>
          <p:cNvCxnSpPr/>
          <p:nvPr/>
        </p:nvCxnSpPr>
        <p:spPr>
          <a:xfrm flipH="1">
            <a:off x="2253950" y="4875751"/>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33" name="Rectangle 32"/>
          <p:cNvSpPr/>
          <p:nvPr/>
        </p:nvSpPr>
        <p:spPr>
          <a:xfrm>
            <a:off x="2043197" y="5056476"/>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33"/>
          <p:cNvSpPr txBox="1"/>
          <p:nvPr/>
        </p:nvSpPr>
        <p:spPr>
          <a:xfrm>
            <a:off x="2103878" y="5056476"/>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cxnSp>
        <p:nvCxnSpPr>
          <p:cNvPr id="35" name="Straight Connector 34"/>
          <p:cNvCxnSpPr>
            <a:stCxn id="28" idx="3"/>
            <a:endCxn id="33" idx="1"/>
          </p:cNvCxnSpPr>
          <p:nvPr/>
        </p:nvCxnSpPr>
        <p:spPr>
          <a:xfrm flipV="1">
            <a:off x="1001952" y="5194976"/>
            <a:ext cx="1041245" cy="929"/>
          </a:xfrm>
          <a:prstGeom prst="line">
            <a:avLst/>
          </a:prstGeom>
          <a:ln w="12700"/>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1275558" y="4918906"/>
            <a:ext cx="494033" cy="307777"/>
          </a:xfrm>
          <a:prstGeom prst="rect">
            <a:avLst/>
          </a:prstGeom>
          <a:noFill/>
        </p:spPr>
        <p:txBody>
          <a:bodyPr wrap="none" rtlCol="0">
            <a:spAutoFit/>
          </a:bodyPr>
          <a:lstStyle/>
          <a:p>
            <a:pPr algn="ctr"/>
            <a:r>
              <a:rPr lang="en-US" altLang="zh-CN" sz="1400" dirty="0" smtClean="0"/>
              <a:t>Bus</a:t>
            </a:r>
            <a:endParaRPr lang="zh-CN" altLang="en-US" sz="1400" dirty="0"/>
          </a:p>
        </p:txBody>
      </p:sp>
      <p:sp>
        <p:nvSpPr>
          <p:cNvPr id="37" name="Rectangle 36"/>
          <p:cNvSpPr/>
          <p:nvPr/>
        </p:nvSpPr>
        <p:spPr>
          <a:xfrm>
            <a:off x="1098694" y="5556412"/>
            <a:ext cx="855491" cy="350655"/>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1100058" y="5595001"/>
            <a:ext cx="851515" cy="307777"/>
          </a:xfrm>
          <a:prstGeom prst="rect">
            <a:avLst/>
          </a:prstGeom>
          <a:noFill/>
        </p:spPr>
        <p:txBody>
          <a:bodyPr wrap="none" rtlCol="0">
            <a:spAutoFit/>
          </a:bodyPr>
          <a:lstStyle/>
          <a:p>
            <a:pPr algn="ctr"/>
            <a:r>
              <a:rPr lang="en-US" altLang="zh-CN" sz="1400" dirty="0" smtClean="0"/>
              <a:t>Memory</a:t>
            </a:r>
            <a:endParaRPr lang="zh-CN" altLang="en-US" sz="1400" dirty="0"/>
          </a:p>
        </p:txBody>
      </p:sp>
      <p:cxnSp>
        <p:nvCxnSpPr>
          <p:cNvPr id="39" name="Straight Connector 38"/>
          <p:cNvCxnSpPr/>
          <p:nvPr/>
        </p:nvCxnSpPr>
        <p:spPr>
          <a:xfrm>
            <a:off x="1526440" y="5195905"/>
            <a:ext cx="0" cy="360507"/>
          </a:xfrm>
          <a:prstGeom prst="line">
            <a:avLst/>
          </a:prstGeom>
          <a:ln w="12700"/>
        </p:spPr>
        <p:style>
          <a:lnRef idx="1">
            <a:schemeClr val="dk1"/>
          </a:lnRef>
          <a:fillRef idx="0">
            <a:schemeClr val="dk1"/>
          </a:fillRef>
          <a:effectRef idx="0">
            <a:schemeClr val="dk1"/>
          </a:effectRef>
          <a:fontRef idx="minor">
            <a:schemeClr val="tx1"/>
          </a:fontRef>
        </p:style>
      </p:cxnSp>
      <p:sp>
        <p:nvSpPr>
          <p:cNvPr id="40" name="TextBox 39"/>
          <p:cNvSpPr txBox="1"/>
          <p:nvPr/>
        </p:nvSpPr>
        <p:spPr>
          <a:xfrm>
            <a:off x="503540" y="4152614"/>
            <a:ext cx="613870" cy="307777"/>
          </a:xfrm>
          <a:prstGeom prst="rect">
            <a:avLst/>
          </a:prstGeom>
          <a:noFill/>
        </p:spPr>
        <p:txBody>
          <a:bodyPr wrap="none" rtlCol="0">
            <a:spAutoFit/>
          </a:bodyPr>
          <a:lstStyle/>
          <a:p>
            <a:pPr algn="ctr"/>
            <a:r>
              <a:rPr lang="en-US" altLang="zh-CN" sz="1400" dirty="0" smtClean="0"/>
              <a:t>bzip2</a:t>
            </a:r>
          </a:p>
        </p:txBody>
      </p:sp>
      <p:sp>
        <p:nvSpPr>
          <p:cNvPr id="41" name="TextBox 40"/>
          <p:cNvSpPr txBox="1"/>
          <p:nvPr/>
        </p:nvSpPr>
        <p:spPr>
          <a:xfrm>
            <a:off x="2040696" y="4162004"/>
            <a:ext cx="479618" cy="307777"/>
          </a:xfrm>
          <a:prstGeom prst="rect">
            <a:avLst/>
          </a:prstGeom>
          <a:noFill/>
        </p:spPr>
        <p:txBody>
          <a:bodyPr wrap="none" rtlCol="0">
            <a:spAutoFit/>
          </a:bodyPr>
          <a:lstStyle/>
          <a:p>
            <a:pPr algn="ctr"/>
            <a:r>
              <a:rPr lang="en-US" altLang="zh-CN" sz="1400" dirty="0" err="1" smtClean="0"/>
              <a:t>mcf</a:t>
            </a:r>
            <a:endParaRPr lang="en-US" altLang="zh-CN" sz="1400" dirty="0" smtClean="0"/>
          </a:p>
        </p:txBody>
      </p:sp>
      <p:sp>
        <p:nvSpPr>
          <p:cNvPr id="42" name="Oval 41"/>
          <p:cNvSpPr/>
          <p:nvPr/>
        </p:nvSpPr>
        <p:spPr>
          <a:xfrm>
            <a:off x="371684" y="2140310"/>
            <a:ext cx="877582" cy="792266"/>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71684" y="4185002"/>
            <a:ext cx="877582" cy="792266"/>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5299969" y="3023868"/>
            <a:ext cx="976544" cy="276070"/>
          </a:xfrm>
          <a:prstGeom prst="rect">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sz="1600" dirty="0" smtClean="0">
                <a:solidFill>
                  <a:schemeClr val="tx1"/>
                </a:solidFill>
              </a:rPr>
              <a:t>insecure</a:t>
            </a:r>
            <a:endParaRPr lang="zh-CN" altLang="en-US" sz="1600" dirty="0">
              <a:solidFill>
                <a:schemeClr val="tx1"/>
              </a:solidFill>
            </a:endParaRPr>
          </a:p>
        </p:txBody>
      </p:sp>
      <p:cxnSp>
        <p:nvCxnSpPr>
          <p:cNvPr id="47" name="Straight Arrow Connector 46"/>
          <p:cNvCxnSpPr/>
          <p:nvPr/>
        </p:nvCxnSpPr>
        <p:spPr>
          <a:xfrm>
            <a:off x="5788241" y="3299009"/>
            <a:ext cx="363984" cy="33195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7201270" y="4046967"/>
            <a:ext cx="976544" cy="276070"/>
          </a:xfrm>
          <a:prstGeom prst="rect">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sz="1600" dirty="0" smtClean="0">
                <a:solidFill>
                  <a:schemeClr val="tx1"/>
                </a:solidFill>
              </a:rPr>
              <a:t>secure</a:t>
            </a:r>
            <a:endParaRPr lang="zh-CN" altLang="en-US" sz="1600" dirty="0">
              <a:solidFill>
                <a:schemeClr val="tx1"/>
              </a:solidFill>
            </a:endParaRPr>
          </a:p>
        </p:txBody>
      </p:sp>
      <p:cxnSp>
        <p:nvCxnSpPr>
          <p:cNvPr id="52" name="Straight Arrow Connector 51"/>
          <p:cNvCxnSpPr/>
          <p:nvPr/>
        </p:nvCxnSpPr>
        <p:spPr>
          <a:xfrm>
            <a:off x="7689542" y="4323037"/>
            <a:ext cx="0" cy="30259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7" name="Rectangle 6"/>
          <p:cNvSpPr/>
          <p:nvPr/>
        </p:nvSpPr>
        <p:spPr>
          <a:xfrm>
            <a:off x="4389747" y="5425249"/>
            <a:ext cx="914400" cy="376317"/>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p:cNvSpPr/>
          <p:nvPr/>
        </p:nvSpPr>
        <p:spPr>
          <a:xfrm>
            <a:off x="5890428" y="5535008"/>
            <a:ext cx="568772" cy="277839"/>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679706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500"/>
                                        <p:tgtEl>
                                          <p:spTgt spid="14"/>
                                        </p:tgtEl>
                                      </p:cBhvr>
                                    </p:animEffect>
                                  </p:childTnLst>
                                </p:cTn>
                              </p:par>
                              <p:par>
                                <p:cTn id="34" presetID="10"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par>
                                <p:cTn id="43" presetID="10" presetClass="entr" presetSubtype="0"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500"/>
                                        <p:tgtEl>
                                          <p:spTgt spid="18"/>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par>
                                <p:cTn id="55" presetID="10" presetClass="entr" presetSubtype="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500"/>
                                        <p:tgtEl>
                                          <p:spTgt spid="24"/>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fade">
                                      <p:cBhvr>
                                        <p:cTn id="70" dur="500"/>
                                        <p:tgtEl>
                                          <p:spTgt spid="26"/>
                                        </p:tgtEl>
                                      </p:cBhvr>
                                    </p:animEffect>
                                  </p:childTnLst>
                                </p:cTn>
                              </p:par>
                              <p:par>
                                <p:cTn id="71" presetID="10" presetClass="entr" presetSubtype="0" fill="hold" nodeType="with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fade">
                                      <p:cBhvr>
                                        <p:cTn id="73" dur="500"/>
                                        <p:tgtEl>
                                          <p:spTgt spid="2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500"/>
                                        <p:tgtEl>
                                          <p:spTgt spid="28"/>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500"/>
                                        <p:tgtEl>
                                          <p:spTgt spid="29"/>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0"/>
                                        </p:tgtEl>
                                        <p:attrNameLst>
                                          <p:attrName>style.visibility</p:attrName>
                                        </p:attrNameLst>
                                      </p:cBhvr>
                                      <p:to>
                                        <p:strVal val="visible"/>
                                      </p:to>
                                    </p:set>
                                    <p:animEffect transition="in" filter="fade">
                                      <p:cBhvr>
                                        <p:cTn id="82" dur="500"/>
                                        <p:tgtEl>
                                          <p:spTgt spid="30"/>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500"/>
                                        <p:tgtEl>
                                          <p:spTgt spid="31"/>
                                        </p:tgtEl>
                                      </p:cBhvr>
                                    </p:animEffect>
                                  </p:childTnLst>
                                </p:cTn>
                              </p:par>
                              <p:par>
                                <p:cTn id="86" presetID="10" presetClass="entr" presetSubtype="0" fill="hold" nodeType="with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500"/>
                                        <p:tgtEl>
                                          <p:spTgt spid="32"/>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fade">
                                      <p:cBhvr>
                                        <p:cTn id="91" dur="500"/>
                                        <p:tgtEl>
                                          <p:spTgt spid="33"/>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nodeType="with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fade">
                                      <p:cBhvr>
                                        <p:cTn id="97" dur="500"/>
                                        <p:tgtEl>
                                          <p:spTgt spid="35"/>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36"/>
                                        </p:tgtEl>
                                        <p:attrNameLst>
                                          <p:attrName>style.visibility</p:attrName>
                                        </p:attrNameLst>
                                      </p:cBhvr>
                                      <p:to>
                                        <p:strVal val="visible"/>
                                      </p:to>
                                    </p:set>
                                    <p:animEffect transition="in" filter="fade">
                                      <p:cBhvr>
                                        <p:cTn id="100" dur="500"/>
                                        <p:tgtEl>
                                          <p:spTgt spid="36"/>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37"/>
                                        </p:tgtEl>
                                        <p:attrNameLst>
                                          <p:attrName>style.visibility</p:attrName>
                                        </p:attrNameLst>
                                      </p:cBhvr>
                                      <p:to>
                                        <p:strVal val="visible"/>
                                      </p:to>
                                    </p:set>
                                    <p:animEffect transition="in" filter="fade">
                                      <p:cBhvr>
                                        <p:cTn id="103" dur="500"/>
                                        <p:tgtEl>
                                          <p:spTgt spid="37"/>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38"/>
                                        </p:tgtEl>
                                        <p:attrNameLst>
                                          <p:attrName>style.visibility</p:attrName>
                                        </p:attrNameLst>
                                      </p:cBhvr>
                                      <p:to>
                                        <p:strVal val="visible"/>
                                      </p:to>
                                    </p:set>
                                    <p:animEffect transition="in" filter="fade">
                                      <p:cBhvr>
                                        <p:cTn id="106" dur="500"/>
                                        <p:tgtEl>
                                          <p:spTgt spid="38"/>
                                        </p:tgtEl>
                                      </p:cBhvr>
                                    </p:animEffect>
                                  </p:childTnLst>
                                </p:cTn>
                              </p:par>
                              <p:par>
                                <p:cTn id="107" presetID="10" presetClass="entr" presetSubtype="0" fill="hold" nodeType="withEffect">
                                  <p:stCondLst>
                                    <p:cond delay="0"/>
                                  </p:stCondLst>
                                  <p:childTnLst>
                                    <p:set>
                                      <p:cBhvr>
                                        <p:cTn id="108" dur="1" fill="hold">
                                          <p:stCondLst>
                                            <p:cond delay="0"/>
                                          </p:stCondLst>
                                        </p:cTn>
                                        <p:tgtEl>
                                          <p:spTgt spid="39"/>
                                        </p:tgtEl>
                                        <p:attrNameLst>
                                          <p:attrName>style.visibility</p:attrName>
                                        </p:attrNameLst>
                                      </p:cBhvr>
                                      <p:to>
                                        <p:strVal val="visible"/>
                                      </p:to>
                                    </p:set>
                                    <p:animEffect transition="in" filter="fade">
                                      <p:cBhvr>
                                        <p:cTn id="109" dur="500"/>
                                        <p:tgtEl>
                                          <p:spTgt spid="39"/>
                                        </p:tgtEl>
                                      </p:cBhvr>
                                    </p:animEffect>
                                  </p:childTnLst>
                                </p:cTn>
                              </p:par>
                              <p:par>
                                <p:cTn id="110" presetID="10" presetClass="entr" presetSubtype="0" fill="hold" grpId="0" nodeType="with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fade">
                                      <p:cBhvr>
                                        <p:cTn id="112" dur="500"/>
                                        <p:tgtEl>
                                          <p:spTgt spid="40"/>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Effect transition="in" filter="fade">
                                      <p:cBhvr>
                                        <p:cTn id="115" dur="500"/>
                                        <p:tgtEl>
                                          <p:spTgt spid="41"/>
                                        </p:tgtEl>
                                      </p:cBhvr>
                                    </p:animEffec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nodeType="clickEffect">
                                  <p:stCondLst>
                                    <p:cond delay="0"/>
                                  </p:stCondLst>
                                  <p:childTnLst>
                                    <p:set>
                                      <p:cBhvr>
                                        <p:cTn id="1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42"/>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4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6"/>
                                        </p:tgtEl>
                                        <p:attrNameLst>
                                          <p:attrName>style.visibility</p:attrName>
                                        </p:attrNameLst>
                                      </p:cBhvr>
                                      <p:to>
                                        <p:strVal val="visible"/>
                                      </p:to>
                                    </p:set>
                                    <p:animEffect transition="in" filter="fade">
                                      <p:cBhvr>
                                        <p:cTn id="130" dur="500"/>
                                        <p:tgtEl>
                                          <p:spTgt spid="6"/>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fade">
                                      <p:cBhvr>
                                        <p:cTn id="135" dur="500"/>
                                        <p:tgtEl>
                                          <p:spTgt spid="45"/>
                                        </p:tgtEl>
                                      </p:cBhvr>
                                    </p:animEffect>
                                  </p:childTnLst>
                                </p:cTn>
                              </p:par>
                              <p:par>
                                <p:cTn id="136" presetID="10" presetClass="entr" presetSubtype="0" fill="hold" nodeType="withEffect">
                                  <p:stCondLst>
                                    <p:cond delay="0"/>
                                  </p:stCondLst>
                                  <p:childTnLst>
                                    <p:set>
                                      <p:cBhvr>
                                        <p:cTn id="137" dur="1" fill="hold">
                                          <p:stCondLst>
                                            <p:cond delay="0"/>
                                          </p:stCondLst>
                                        </p:cTn>
                                        <p:tgtEl>
                                          <p:spTgt spid="47"/>
                                        </p:tgtEl>
                                        <p:attrNameLst>
                                          <p:attrName>style.visibility</p:attrName>
                                        </p:attrNameLst>
                                      </p:cBhvr>
                                      <p:to>
                                        <p:strVal val="visible"/>
                                      </p:to>
                                    </p:set>
                                    <p:animEffect transition="in" filter="fade">
                                      <p:cBhvr>
                                        <p:cTn id="138" dur="500"/>
                                        <p:tgtEl>
                                          <p:spTgt spid="47"/>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48"/>
                                        </p:tgtEl>
                                        <p:attrNameLst>
                                          <p:attrName>style.visibility</p:attrName>
                                        </p:attrNameLst>
                                      </p:cBhvr>
                                      <p:to>
                                        <p:strVal val="visible"/>
                                      </p:to>
                                    </p:set>
                                    <p:animEffect transition="in" filter="fade">
                                      <p:cBhvr>
                                        <p:cTn id="143" dur="500"/>
                                        <p:tgtEl>
                                          <p:spTgt spid="48"/>
                                        </p:tgtEl>
                                      </p:cBhvr>
                                    </p:animEffect>
                                  </p:childTnLst>
                                </p:cTn>
                              </p:par>
                              <p:par>
                                <p:cTn id="144" presetID="10" presetClass="entr" presetSubtype="0" fill="hold" nodeType="withEffect">
                                  <p:stCondLst>
                                    <p:cond delay="0"/>
                                  </p:stCondLst>
                                  <p:childTnLst>
                                    <p:set>
                                      <p:cBhvr>
                                        <p:cTn id="145" dur="1" fill="hold">
                                          <p:stCondLst>
                                            <p:cond delay="0"/>
                                          </p:stCondLst>
                                        </p:cTn>
                                        <p:tgtEl>
                                          <p:spTgt spid="52"/>
                                        </p:tgtEl>
                                        <p:attrNameLst>
                                          <p:attrName>style.visibility</p:attrName>
                                        </p:attrNameLst>
                                      </p:cBhvr>
                                      <p:to>
                                        <p:strVal val="visible"/>
                                      </p:to>
                                    </p:set>
                                    <p:animEffect transition="in" filter="fade">
                                      <p:cBhvr>
                                        <p:cTn id="14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animBg="1"/>
      <p:bldP spid="9" grpId="0"/>
      <p:bldP spid="11" grpId="0" animBg="1"/>
      <p:bldP spid="12" grpId="0"/>
      <p:bldP spid="13" grpId="0" animBg="1"/>
      <p:bldP spid="14" grpId="0"/>
      <p:bldP spid="16" grpId="0" animBg="1"/>
      <p:bldP spid="17" grpId="0"/>
      <p:bldP spid="19" grpId="0"/>
      <p:bldP spid="20" grpId="0" animBg="1"/>
      <p:bldP spid="21" grpId="0"/>
      <p:bldP spid="23" grpId="0"/>
      <p:bldP spid="24" grpId="0"/>
      <p:bldP spid="25" grpId="0" animBg="1"/>
      <p:bldP spid="26" grpId="0"/>
      <p:bldP spid="28" grpId="0" animBg="1"/>
      <p:bldP spid="29" grpId="0"/>
      <p:bldP spid="30" grpId="0" animBg="1"/>
      <p:bldP spid="31" grpId="0"/>
      <p:bldP spid="33" grpId="0" animBg="1"/>
      <p:bldP spid="34" grpId="0"/>
      <p:bldP spid="36" grpId="0"/>
      <p:bldP spid="37" grpId="0" animBg="1"/>
      <p:bldP spid="38" grpId="0"/>
      <p:bldP spid="40" grpId="0"/>
      <p:bldP spid="41" grpId="0"/>
      <p:bldP spid="42" grpId="0" animBg="1"/>
      <p:bldP spid="43" grpId="0" animBg="1"/>
      <p:bldP spid="45" grpId="0" animBg="1"/>
      <p:bldP spid="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Performance Evaluation Metrics</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altLang="zh-CN" dirty="0" smtClean="0"/>
                  <a:t>For each benchmark</a:t>
                </a:r>
              </a:p>
              <a:p>
                <a:pPr lvl="1"/>
                <a:r>
                  <a:rPr lang="en-US" altLang="zh-CN" dirty="0"/>
                  <a:t>R</a:t>
                </a:r>
                <a:r>
                  <a:rPr lang="en-US" altLang="zh-CN" dirty="0" smtClean="0"/>
                  <a:t>un in pair with another benchmark</a:t>
                </a:r>
              </a:p>
              <a:p>
                <a:pPr lvl="1"/>
                <a:r>
                  <a:rPr lang="en-US" altLang="zh-CN" dirty="0" smtClean="0"/>
                  <a:t>Average across all combinations</a:t>
                </a:r>
              </a:p>
              <a:p>
                <a:pPr lvl="2"/>
                <a:endParaRPr lang="en-US" altLang="zh-CN" dirty="0"/>
              </a:p>
              <a:p>
                <a:r>
                  <a:rPr lang="en-US" altLang="zh-CN" dirty="0" smtClean="0"/>
                  <a:t>For benchmark </a:t>
                </a:r>
                <a14:m>
                  <m:oMath xmlns:m="http://schemas.openxmlformats.org/officeDocument/2006/math" xmlns="">
                    <m:r>
                      <a:rPr lang="en-US" altLang="zh-CN" i="1">
                        <a:latin typeface="Cambria Math"/>
                      </a:rPr>
                      <m:t>𝑖</m:t>
                    </m:r>
                  </m:oMath>
                </a14:m>
                <a:endParaRPr lang="zh-CN" altLang="en-US" i="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4"/>
                <a:stretch>
                  <a:fillRect l="-897" t="-956"/>
                </a:stretch>
              </a:blipFill>
            </p:spPr>
            <p:txBody>
              <a:bodyPr/>
              <a:lstStyle/>
              <a:p>
                <a:r>
                  <a:rPr lang="zh-CN" altLang="en-US">
                    <a:noFill/>
                  </a:rPr>
                  <a:t> </a:t>
                </a:r>
              </a:p>
            </p:txBody>
          </p:sp>
        </mc:Fallback>
      </mc:AlternateContent>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18</a:t>
            </a:fld>
            <a:r>
              <a:rPr lang="en-US" dirty="0" smtClean="0"/>
              <a:t> of 23</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212344829"/>
              </p:ext>
            </p:extLst>
          </p:nvPr>
        </p:nvGraphicFramePr>
        <p:xfrm>
          <a:off x="1195388" y="2776538"/>
          <a:ext cx="5665787" cy="1316037"/>
        </p:xfrm>
        <a:graphic>
          <a:graphicData uri="http://schemas.openxmlformats.org/presentationml/2006/ole">
            <mc:AlternateContent xmlns:mc="http://schemas.openxmlformats.org/markup-compatibility/2006">
              <mc:Choice xmlns:v="urn:schemas-microsoft-com:vml" Requires="v">
                <p:oleObj spid="_x0000_s1249" name="Equation" r:id="rId5" imgW="2133600" imgH="495300" progId="Equation.3">
                  <p:embed/>
                </p:oleObj>
              </mc:Choice>
              <mc:Fallback>
                <p:oleObj name="Equation" r:id="rId5" imgW="2133600" imgH="495300" progId="Equation.3">
                  <p:embed/>
                  <p:pic>
                    <p:nvPicPr>
                      <p:cNvPr id="0" name=""/>
                      <p:cNvPicPr/>
                      <p:nvPr/>
                    </p:nvPicPr>
                    <p:blipFill>
                      <a:blip r:embed="rId6"/>
                      <a:stretch>
                        <a:fillRect/>
                      </a:stretch>
                    </p:blipFill>
                    <p:spPr>
                      <a:xfrm>
                        <a:off x="1195388" y="2776538"/>
                        <a:ext cx="5665787" cy="1316037"/>
                      </a:xfrm>
                      <a:prstGeom prst="rect">
                        <a:avLst/>
                      </a:prstGeom>
                    </p:spPr>
                  </p:pic>
                </p:oleObj>
              </mc:Fallback>
            </mc:AlternateContent>
          </a:graphicData>
        </a:graphic>
      </p:graphicFrame>
      <p:sp>
        <p:nvSpPr>
          <p:cNvPr id="8" name="TextBox 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9" name="Oval 8"/>
          <p:cNvSpPr/>
          <p:nvPr/>
        </p:nvSpPr>
        <p:spPr>
          <a:xfrm>
            <a:off x="5351918" y="2994861"/>
            <a:ext cx="576719" cy="43403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598385" y="3617658"/>
            <a:ext cx="565418" cy="434033"/>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39259" y="2775344"/>
            <a:ext cx="2351650" cy="1348472"/>
          </a:xfrm>
          <a:prstGeom prst="rect">
            <a:avLst/>
          </a:prstGeom>
          <a:noFill/>
          <a:ln w="38100" cmpd="sng">
            <a:solidFill>
              <a:srgbClr val="F7964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rgbClr val="000000"/>
                </a:solidFill>
              </a:ln>
            </a:endParaRPr>
          </a:p>
        </p:txBody>
      </p:sp>
    </p:spTree>
    <p:extLst>
      <p:ext uri="{BB962C8B-B14F-4D97-AF65-F5344CB8AC3E}">
        <p14:creationId xmlns:p14="http://schemas.microsoft.com/office/powerpoint/2010/main" val="4285355124"/>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PresentationTitle2010Pri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Footer Placeholder 3"/>
          <p:cNvSpPr txBox="1">
            <a:spLocks/>
          </p:cNvSpPr>
          <p:nvPr/>
        </p:nvSpPr>
        <p:spPr bwMode="auto">
          <a:xfrm>
            <a:off x="2971800" y="6096000"/>
            <a:ext cx="6172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0" rIns="45720" bIns="0"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zh-CN" altLang="zh-CN" sz="1400">
              <a:solidFill>
                <a:srgbClr val="ECC4C6"/>
              </a:solidFill>
              <a:latin typeface="Gotham Black" pitchFamily="50" charset="0"/>
              <a:ea typeface="Gotham Black" pitchFamily="50" charset="0"/>
              <a:cs typeface="Gotham Black" pitchFamily="50" charset="0"/>
            </a:endParaRPr>
          </a:p>
        </p:txBody>
      </p:sp>
    </p:spTree>
  </p:cSld>
  <p:clrMapOvr>
    <a:masterClrMapping/>
  </p:clrMapOvr>
  <p:transition xmlns:p14="http://schemas.microsoft.com/office/powerpoint/2010/main" advClick="0" advTm="0">
    <p:fade/>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nodeType="withEffect">
                                  <p:stCondLst>
                                    <p:cond delay="0"/>
                                  </p:stCondLst>
                                  <p:childTnLst>
                                    <p:animMotion origin="layout" path="M 0 2.22222E-6 L 0 0.88379 " pathEditMode="fixed" rAng="0" ptsTypes="AA">
                                      <p:cBhvr>
                                        <p:cTn id="6" dur="1000" fill="hold"/>
                                        <p:tgtEl>
                                          <p:spTgt spid="11"/>
                                        </p:tgtEl>
                                        <p:attrNameLst>
                                          <p:attrName>ppt_x</p:attrName>
                                          <p:attrName>ppt_y</p:attrName>
                                        </p:attrNameLst>
                                      </p:cBhvr>
                                      <p:rCtr x="0" y="441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Memory Latency Overhead</a:t>
            </a:r>
            <a:endParaRPr lang="zh-CN" altLang="en-US" dirty="0"/>
          </a:p>
        </p:txBody>
      </p:sp>
      <p:sp>
        <p:nvSpPr>
          <p:cNvPr id="3" name="Content Placeholder 2"/>
          <p:cNvSpPr>
            <a:spLocks noGrp="1"/>
          </p:cNvSpPr>
          <p:nvPr>
            <p:ph idx="1"/>
          </p:nvPr>
        </p:nvSpPr>
        <p:spPr/>
        <p:txBody>
          <a:bodyPr/>
          <a:lstStyle/>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pPr marL="0" indent="0">
              <a:buNone/>
            </a:pPr>
            <a:endParaRPr lang="en-US" altLang="zh-CN" dirty="0" smtClean="0"/>
          </a:p>
          <a:p>
            <a:r>
              <a:rPr lang="en-US" altLang="zh-CN" dirty="0" smtClean="0"/>
              <a:t>Memory latency increases by</a:t>
            </a:r>
            <a:r>
              <a:rPr lang="zh-CN" altLang="en-US" dirty="0" smtClean="0"/>
              <a:t> </a:t>
            </a:r>
            <a:r>
              <a:rPr lang="en-US" altLang="zh-CN" dirty="0" smtClean="0">
                <a:solidFill>
                  <a:srgbClr val="FF0000"/>
                </a:solidFill>
              </a:rPr>
              <a:t>50%-140%</a:t>
            </a:r>
          </a:p>
          <a:p>
            <a:pPr lvl="1"/>
            <a:r>
              <a:rPr lang="en-US" altLang="zh-CN" dirty="0" smtClean="0"/>
              <a:t>Static turn scheduling</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19</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4219052202"/>
              </p:ext>
            </p:extLst>
          </p:nvPr>
        </p:nvGraphicFramePr>
        <p:xfrm>
          <a:off x="765722" y="748331"/>
          <a:ext cx="7815851" cy="379076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43575759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Execution Time Overhead</a:t>
            </a:r>
            <a:endParaRPr lang="zh-CN" altLang="en-US" dirty="0"/>
          </a:p>
        </p:txBody>
      </p:sp>
      <p:sp>
        <p:nvSpPr>
          <p:cNvPr id="3" name="Content Placeholder 2"/>
          <p:cNvSpPr>
            <a:spLocks noGrp="1"/>
          </p:cNvSpPr>
          <p:nvPr>
            <p:ph idx="1"/>
          </p:nvPr>
        </p:nvSpPr>
        <p:spPr/>
        <p:txBody>
          <a:bodyPr/>
          <a:lstStyle/>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pPr marL="0" indent="0">
              <a:buNone/>
            </a:pPr>
            <a:endParaRPr lang="en-US" altLang="zh-CN" dirty="0" smtClean="0"/>
          </a:p>
          <a:p>
            <a:r>
              <a:rPr lang="en-US" altLang="zh-CN" dirty="0" smtClean="0"/>
              <a:t>Moderate slowdown compared to no protection</a:t>
            </a:r>
            <a:endParaRPr lang="en-US" altLang="zh-CN" dirty="0" smtClean="0">
              <a:solidFill>
                <a:srgbClr val="FF0000"/>
              </a:solidFill>
            </a:endParaRPr>
          </a:p>
          <a:p>
            <a:pPr lvl="1"/>
            <a:r>
              <a:rPr lang="en-US" altLang="zh-CN" dirty="0" smtClean="0"/>
              <a:t>Memory latency only </a:t>
            </a:r>
            <a:r>
              <a:rPr lang="en-US" altLang="zh-CN" dirty="0" smtClean="0">
                <a:solidFill>
                  <a:srgbClr val="FF0000"/>
                </a:solidFill>
              </a:rPr>
              <a:t>affects L3 cache misses</a:t>
            </a:r>
            <a:endParaRPr lang="zh-CN" altLang="en-US" dirty="0">
              <a:solidFill>
                <a:srgbClr val="FF0000"/>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20</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2118378517"/>
              </p:ext>
            </p:extLst>
          </p:nvPr>
        </p:nvGraphicFramePr>
        <p:xfrm>
          <a:off x="765722" y="748331"/>
          <a:ext cx="7815851" cy="379076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6525085" y="2606617"/>
            <a:ext cx="896645" cy="276070"/>
          </a:xfrm>
          <a:prstGeom prst="rect">
            <a:avLst/>
          </a:prstGeom>
          <a:solidFill>
            <a:schemeClr val="bg1">
              <a:lumMod val="6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sz="1400" dirty="0" smtClean="0">
                <a:solidFill>
                  <a:schemeClr val="tx1"/>
                </a:solidFill>
              </a:rPr>
              <a:t>0.4-0.6% </a:t>
            </a:r>
            <a:endParaRPr lang="zh-CN" altLang="en-US" sz="1400" dirty="0">
              <a:solidFill>
                <a:schemeClr val="tx1"/>
              </a:solidFill>
            </a:endParaRPr>
          </a:p>
        </p:txBody>
      </p:sp>
      <p:cxnSp>
        <p:nvCxnSpPr>
          <p:cNvPr id="9" name="Straight Arrow Connector 8"/>
          <p:cNvCxnSpPr/>
          <p:nvPr/>
        </p:nvCxnSpPr>
        <p:spPr>
          <a:xfrm>
            <a:off x="6973407" y="2882687"/>
            <a:ext cx="0" cy="2156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2855406213"/>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Sensitivity </a:t>
            </a:r>
            <a:r>
              <a:rPr lang="en-US" altLang="zh-CN" dirty="0" smtClean="0"/>
              <a:t>Study: </a:t>
            </a:r>
            <a:r>
              <a:rPr lang="en-US" altLang="zh-CN" dirty="0"/>
              <a:t>Turn Length</a:t>
            </a:r>
            <a:endParaRPr lang="zh-CN" altLang="en-US" dirty="0"/>
          </a:p>
        </p:txBody>
      </p:sp>
      <p:sp>
        <p:nvSpPr>
          <p:cNvPr id="3" name="Content Placeholder 2"/>
          <p:cNvSpPr>
            <a:spLocks noGrp="1"/>
          </p:cNvSpPr>
          <p:nvPr>
            <p:ph idx="1"/>
          </p:nvPr>
        </p:nvSpPr>
        <p:spPr>
          <a:xfrm>
            <a:off x="152400" y="4376690"/>
            <a:ext cx="8839200" cy="1566909"/>
          </a:xfrm>
        </p:spPr>
        <p:txBody>
          <a:bodyPr/>
          <a:lstStyle/>
          <a:p>
            <a:r>
              <a:rPr lang="en-US" altLang="zh-CN" dirty="0" smtClean="0"/>
              <a:t>Turn length tradeoff</a:t>
            </a:r>
          </a:p>
          <a:p>
            <a:pPr lvl="1">
              <a:buClr>
                <a:schemeClr val="tx1"/>
              </a:buClr>
            </a:pPr>
            <a:r>
              <a:rPr lang="en-US" altLang="zh-CN" dirty="0" smtClean="0"/>
              <a:t>Longer turn length</a:t>
            </a:r>
          </a:p>
          <a:p>
            <a:pPr lvl="1">
              <a:buClr>
                <a:schemeClr val="tx1"/>
              </a:buClr>
              <a:buFont typeface="Wingdings" panose="05000000000000000000" pitchFamily="2" charset="2"/>
              <a:buChar char="Ø"/>
            </a:pPr>
            <a:r>
              <a:rPr lang="en-US" altLang="zh-CN" dirty="0" smtClean="0">
                <a:solidFill>
                  <a:srgbClr val="0000FF"/>
                </a:solidFill>
              </a:rPr>
              <a:t>Pro: </a:t>
            </a:r>
            <a:r>
              <a:rPr lang="en-US" altLang="zh-CN" dirty="0" smtClean="0"/>
              <a:t>Allow more burst requests, </a:t>
            </a:r>
            <a:r>
              <a:rPr lang="en-US" altLang="zh-CN" dirty="0"/>
              <a:t>l</a:t>
            </a:r>
            <a:r>
              <a:rPr lang="en-US" altLang="zh-CN" dirty="0" smtClean="0"/>
              <a:t>ess dead time overhead</a:t>
            </a:r>
          </a:p>
          <a:p>
            <a:pPr lvl="1">
              <a:buClr>
                <a:schemeClr val="tx1"/>
              </a:buClr>
              <a:buFont typeface="Wingdings" panose="05000000000000000000" pitchFamily="2" charset="2"/>
              <a:buChar char="Ø"/>
            </a:pPr>
            <a:r>
              <a:rPr lang="en-US" altLang="zh-CN" dirty="0" smtClean="0">
                <a:solidFill>
                  <a:srgbClr val="FF0000"/>
                </a:solidFill>
              </a:rPr>
              <a:t>Con: </a:t>
            </a:r>
            <a:r>
              <a:rPr lang="en-US" altLang="zh-CN" dirty="0" smtClean="0"/>
              <a:t>Increase memory latency</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21</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985073418"/>
              </p:ext>
            </p:extLst>
          </p:nvPr>
        </p:nvGraphicFramePr>
        <p:xfrm>
          <a:off x="415264" y="683651"/>
          <a:ext cx="7663416" cy="3826206"/>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p:cNvCxnSpPr/>
          <p:nvPr/>
        </p:nvCxnSpPr>
        <p:spPr>
          <a:xfrm>
            <a:off x="4545367" y="1473693"/>
            <a:ext cx="0" cy="1109709"/>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385569" y="1473693"/>
            <a:ext cx="2308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Left Brace 12"/>
          <p:cNvSpPr/>
          <p:nvPr/>
        </p:nvSpPr>
        <p:spPr>
          <a:xfrm>
            <a:off x="6889072" y="1198486"/>
            <a:ext cx="155448" cy="39061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4" name="Straight Arrow Connector 13"/>
          <p:cNvCxnSpPr/>
          <p:nvPr/>
        </p:nvCxnSpPr>
        <p:spPr>
          <a:xfrm>
            <a:off x="4546847" y="2139521"/>
            <a:ext cx="0" cy="443881"/>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4456588" y="2139521"/>
            <a:ext cx="2308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Left Brace 15"/>
          <p:cNvSpPr/>
          <p:nvPr/>
        </p:nvSpPr>
        <p:spPr>
          <a:xfrm>
            <a:off x="6901604" y="1553590"/>
            <a:ext cx="155448" cy="39061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TextBox 1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273958660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13"/>
                                        </p:tgtEl>
                                      </p:cBhvr>
                                    </p:animEffect>
                                    <p:set>
                                      <p:cBhvr>
                                        <p:cTn id="28" dur="1" fill="hold">
                                          <p:stCondLst>
                                            <p:cond delay="499"/>
                                          </p:stCondLst>
                                        </p:cTn>
                                        <p:tgtEl>
                                          <p:spTgt spid="13"/>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12"/>
                                        </p:tgtEl>
                                      </p:cBhvr>
                                    </p:animEffect>
                                    <p:set>
                                      <p:cBhvr>
                                        <p:cTn id="34" dur="1" fill="hold">
                                          <p:stCondLst>
                                            <p:cond delay="499"/>
                                          </p:stCondLst>
                                        </p:cTn>
                                        <p:tgtEl>
                                          <p:spTgt spid="12"/>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500"/>
                                        <p:tgtEl>
                                          <p:spTgt spid="16"/>
                                        </p:tgtEl>
                                      </p:cBhvr>
                                    </p:animEffect>
                                  </p:childTnLst>
                                </p:cTn>
                              </p:par>
                              <p:par>
                                <p:cTn id="42" presetID="10" presetClass="entr" presetSubtype="0"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childTnLst>
                                </p:cTn>
                              </p:par>
                              <p:par>
                                <p:cTn id="45" presetID="10"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Optimization Results</a:t>
            </a:r>
            <a:endParaRPr lang="zh-CN" altLang="en-US" dirty="0"/>
          </a:p>
        </p:txBody>
      </p:sp>
      <p:sp>
        <p:nvSpPr>
          <p:cNvPr id="3" name="Content Placeholder 2"/>
          <p:cNvSpPr>
            <a:spLocks noGrp="1"/>
          </p:cNvSpPr>
          <p:nvPr>
            <p:ph idx="1"/>
          </p:nvPr>
        </p:nvSpPr>
        <p:spPr>
          <a:xfrm>
            <a:off x="152400" y="3888420"/>
            <a:ext cx="8839200" cy="2055180"/>
          </a:xfrm>
        </p:spPr>
        <p:txBody>
          <a:bodyPr/>
          <a:lstStyle/>
          <a:p>
            <a:r>
              <a:rPr lang="en-US" altLang="zh-CN" dirty="0" smtClean="0"/>
              <a:t>Bank Partition(BP) improves performance significantly</a:t>
            </a:r>
          </a:p>
          <a:p>
            <a:pPr lvl="2"/>
            <a:endParaRPr lang="en-US" altLang="zh-CN" dirty="0"/>
          </a:p>
          <a:p>
            <a:r>
              <a:rPr lang="en-US" altLang="zh-CN" dirty="0" smtClean="0"/>
              <a:t>App-Aware Turn length(ATL) improves performance for </a:t>
            </a:r>
            <a:r>
              <a:rPr lang="en-US" altLang="zh-CN" dirty="0" smtClean="0">
                <a:solidFill>
                  <a:srgbClr val="FF0000"/>
                </a:solidFill>
              </a:rPr>
              <a:t>applications with unbalanced memory intensities</a:t>
            </a:r>
          </a:p>
          <a:p>
            <a:pPr lvl="2"/>
            <a:endParaRPr lang="en-US" altLang="zh-CN" dirty="0">
              <a:solidFill>
                <a:srgbClr val="FF0000"/>
              </a:solidFill>
            </a:endParaRPr>
          </a:p>
          <a:p>
            <a:r>
              <a:rPr lang="en-US" altLang="zh-CN" dirty="0" smtClean="0"/>
              <a:t>BP and ATL can be combined to further improve performance</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22</a:t>
            </a:fld>
            <a:r>
              <a:rPr lang="en-US" dirty="0" smtClean="0"/>
              <a:t> of 23</a:t>
            </a:r>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3899780974"/>
              </p:ext>
            </p:extLst>
          </p:nvPr>
        </p:nvGraphicFramePr>
        <p:xfrm>
          <a:off x="2150146" y="733266"/>
          <a:ext cx="4976739" cy="3222593"/>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Arrow Connector 8"/>
          <p:cNvCxnSpPr/>
          <p:nvPr/>
        </p:nvCxnSpPr>
        <p:spPr>
          <a:xfrm>
            <a:off x="3661336" y="2819518"/>
            <a:ext cx="0" cy="292963"/>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3501541" y="2837274"/>
            <a:ext cx="2308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791858" y="1143118"/>
            <a:ext cx="0" cy="495671"/>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639362" y="1160874"/>
            <a:ext cx="230819"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989474" y="1143118"/>
            <a:ext cx="0" cy="1605379"/>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12736" y="1147083"/>
            <a:ext cx="4497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5183864" y="1143118"/>
            <a:ext cx="0" cy="1889465"/>
          </a:xfrm>
          <a:prstGeom prst="straightConnector1">
            <a:avLst/>
          </a:prstGeom>
          <a:ln w="25400">
            <a:headEnd type="arrow"/>
            <a:tailEnd type="arrow"/>
          </a:ln>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4587576" y="1140591"/>
            <a:ext cx="689506"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6" name="Rectangle 5"/>
          <p:cNvSpPr/>
          <p:nvPr/>
        </p:nvSpPr>
        <p:spPr>
          <a:xfrm>
            <a:off x="5689884" y="1525430"/>
            <a:ext cx="1332602" cy="250879"/>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5701185" y="1160394"/>
            <a:ext cx="1332602" cy="250879"/>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p:cNvSpPr/>
          <p:nvPr/>
        </p:nvSpPr>
        <p:spPr>
          <a:xfrm>
            <a:off x="5685508" y="1897348"/>
            <a:ext cx="1332602" cy="250879"/>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5701185" y="2273666"/>
            <a:ext cx="1332602" cy="250879"/>
          </a:xfrm>
          <a:prstGeom prst="rect">
            <a:avLst/>
          </a:prstGeom>
          <a:solidFill>
            <a:srgbClr val="F2F2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42679" y="927336"/>
            <a:ext cx="1493242" cy="646331"/>
          </a:xfrm>
          <a:prstGeom prst="rect">
            <a:avLst/>
          </a:prstGeom>
          <a:noFill/>
        </p:spPr>
        <p:txBody>
          <a:bodyPr wrap="none" rtlCol="0">
            <a:spAutoFit/>
          </a:bodyPr>
          <a:lstStyle/>
          <a:p>
            <a:r>
              <a:rPr lang="en-US" dirty="0" smtClean="0"/>
              <a:t>H</a:t>
            </a:r>
            <a:r>
              <a:rPr lang="en-US" altLang="zh-CN" dirty="0" smtClean="0"/>
              <a:t>:</a:t>
            </a:r>
            <a:r>
              <a:rPr lang="zh-CN" altLang="en-US" dirty="0" smtClean="0"/>
              <a:t> </a:t>
            </a:r>
            <a:r>
              <a:rPr lang="en-US" altLang="zh-CN" dirty="0" smtClean="0"/>
              <a:t>100</a:t>
            </a:r>
            <a:r>
              <a:rPr lang="zh-CN" altLang="en-US" dirty="0" smtClean="0"/>
              <a:t> </a:t>
            </a:r>
            <a:r>
              <a:rPr lang="en-US" altLang="zh-CN" dirty="0" smtClean="0"/>
              <a:t>MPKI</a:t>
            </a:r>
          </a:p>
          <a:p>
            <a:r>
              <a:rPr lang="en-US" dirty="0" smtClean="0"/>
              <a:t>L</a:t>
            </a:r>
            <a:r>
              <a:rPr lang="en-US" altLang="zh-CN" dirty="0" smtClean="0"/>
              <a:t>:</a:t>
            </a:r>
            <a:r>
              <a:rPr lang="zh-CN" altLang="en-US" dirty="0" smtClean="0"/>
              <a:t>  </a:t>
            </a:r>
            <a:r>
              <a:rPr lang="en-US" altLang="zh-CN" dirty="0" smtClean="0"/>
              <a:t>~0 MPKI</a:t>
            </a:r>
            <a:endParaRPr lang="en-US" dirty="0"/>
          </a:p>
        </p:txBody>
      </p:sp>
    </p:spTree>
    <p:extLst>
      <p:ext uri="{BB962C8B-B14F-4D97-AF65-F5344CB8AC3E}">
        <p14:creationId xmlns:p14="http://schemas.microsoft.com/office/powerpoint/2010/main" val="277355105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10" dur="500"/>
                                        <p:tgtEl>
                                          <p:spTgt spid="7">
                                            <p:graphicEl>
                                              <a:chart seriesIdx="-3" categoryIdx="-3" bldStep="gridLegend"/>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chart seriesIdx="0" categoryIdx="-4" bldStep="series"/>
                                            </p:graphicEl>
                                          </p:spTgt>
                                        </p:tgtEl>
                                        <p:attrNameLst>
                                          <p:attrName>style.visibility</p:attrName>
                                        </p:attrNameLst>
                                      </p:cBhvr>
                                      <p:to>
                                        <p:strVal val="visible"/>
                                      </p:to>
                                    </p:set>
                                    <p:animEffect transition="in" filter="fade">
                                      <p:cBhvr>
                                        <p:cTn id="13" dur="500"/>
                                        <p:tgtEl>
                                          <p:spTgt spid="7">
                                            <p:graphicEl>
                                              <a:chart seriesIdx="0" categoryIdx="-4" bldStep="series"/>
                                            </p:graphicEl>
                                          </p:spTgt>
                                        </p:tgtEl>
                                      </p:cBhvr>
                                    </p:animEffect>
                                  </p:childTnLst>
                                </p:cTn>
                              </p:par>
                              <p:par>
                                <p:cTn id="14" presetID="10" presetClass="exit" presetSubtype="0" fill="hold" grpId="0" nodeType="withEffect">
                                  <p:stCondLst>
                                    <p:cond delay="0"/>
                                  </p:stCondLst>
                                  <p:childTnLst>
                                    <p:animEffect transition="out" filter="fade">
                                      <p:cBhvr>
                                        <p:cTn id="15" dur="500"/>
                                        <p:tgtEl>
                                          <p:spTgt spid="19"/>
                                        </p:tgtEl>
                                      </p:cBhvr>
                                    </p:animEffect>
                                    <p:set>
                                      <p:cBhvr>
                                        <p:cTn id="16" dur="1" fill="hold">
                                          <p:stCondLst>
                                            <p:cond delay="499"/>
                                          </p:stCondLst>
                                        </p:cTn>
                                        <p:tgtEl>
                                          <p:spTgt spid="19"/>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graphicEl>
                                              <a:chart seriesIdx="1" categoryIdx="-4" bldStep="series"/>
                                            </p:graphicEl>
                                          </p:spTgt>
                                        </p:tgtEl>
                                        <p:attrNameLst>
                                          <p:attrName>style.visibility</p:attrName>
                                        </p:attrNameLst>
                                      </p:cBhvr>
                                      <p:to>
                                        <p:strVal val="visible"/>
                                      </p:to>
                                    </p:set>
                                    <p:animEffect transition="in" filter="fade">
                                      <p:cBhvr>
                                        <p:cTn id="21" dur="500"/>
                                        <p:tgtEl>
                                          <p:spTgt spid="7">
                                            <p:graphicEl>
                                              <a:chart seriesIdx="1" categoryIdx="-4" bldStep="series"/>
                                            </p:graphicEl>
                                          </p:spTgt>
                                        </p:tgtEl>
                                      </p:cBhvr>
                                    </p:animEffect>
                                  </p:childTnLst>
                                </p:cTn>
                              </p:par>
                              <p:par>
                                <p:cTn id="22" presetID="1" presetClass="entr" presetSubtype="0" fill="hold" nodeType="with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childTnLst>
                                </p:cTn>
                              </p:par>
                              <p:par>
                                <p:cTn id="24" presetID="10"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par>
                                <p:cTn id="33" presetID="10" presetClass="entr" presetSubtype="0"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xit" presetSubtype="0" fill="hold" grpId="0" nodeType="withEffect">
                                  <p:stCondLst>
                                    <p:cond delay="0"/>
                                  </p:stCondLst>
                                  <p:childTnLst>
                                    <p:animEffect transition="out" filter="fade">
                                      <p:cBhvr>
                                        <p:cTn id="37" dur="500"/>
                                        <p:tgtEl>
                                          <p:spTgt spid="6"/>
                                        </p:tgtEl>
                                      </p:cBhvr>
                                    </p:animEffect>
                                    <p:set>
                                      <p:cBhvr>
                                        <p:cTn id="38" dur="1" fill="hold">
                                          <p:stCondLst>
                                            <p:cond delay="499"/>
                                          </p:stCondLst>
                                        </p:cTn>
                                        <p:tgtEl>
                                          <p:spTgt spid="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nodeType="clickEffect">
                                  <p:stCondLst>
                                    <p:cond delay="0"/>
                                  </p:stCondLst>
                                  <p:childTnLst>
                                    <p:animEffect transition="out" filter="fade">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12"/>
                                        </p:tgtEl>
                                      </p:cBhvr>
                                    </p:animEffect>
                                    <p:set>
                                      <p:cBhvr>
                                        <p:cTn id="46" dur="1" fill="hold">
                                          <p:stCondLst>
                                            <p:cond delay="499"/>
                                          </p:stCondLst>
                                        </p:cTn>
                                        <p:tgtEl>
                                          <p:spTgt spid="12"/>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10"/>
                                        </p:tgtEl>
                                      </p:cBhvr>
                                    </p:animEffect>
                                    <p:set>
                                      <p:cBhvr>
                                        <p:cTn id="49" dur="1" fill="hold">
                                          <p:stCondLst>
                                            <p:cond delay="499"/>
                                          </p:stCondLst>
                                        </p:cTn>
                                        <p:tgtEl>
                                          <p:spTgt spid="10"/>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7">
                                            <p:graphicEl>
                                              <a:chart seriesIdx="2" categoryIdx="-4" bldStep="series"/>
                                            </p:graphicEl>
                                          </p:spTgt>
                                        </p:tgtEl>
                                        <p:attrNameLst>
                                          <p:attrName>style.visibility</p:attrName>
                                        </p:attrNameLst>
                                      </p:cBhvr>
                                      <p:to>
                                        <p:strVal val="visible"/>
                                      </p:to>
                                    </p:set>
                                    <p:animEffect transition="in" filter="fade">
                                      <p:cBhvr>
                                        <p:cTn id="56" dur="500"/>
                                        <p:tgtEl>
                                          <p:spTgt spid="7">
                                            <p:graphicEl>
                                              <a:chart seriesIdx="2" categoryIdx="-4" bldStep="series"/>
                                            </p:graphicEl>
                                          </p:spTgt>
                                        </p:tgtEl>
                                      </p:cBhvr>
                                    </p:animEffect>
                                  </p:childTnLst>
                                </p:cTn>
                              </p:par>
                              <p:par>
                                <p:cTn id="57" presetID="1" presetClass="entr" presetSubtype="0" fill="hold"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par>
                                <p:cTn id="59" presetID="10" presetClass="entr" presetSubtype="0" fill="hold" nodeType="with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par>
                                <p:cTn id="62" presetID="10" presetClass="entr" presetSubtype="0" fill="hold" nodeType="with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500"/>
                                        <p:tgtEl>
                                          <p:spTgt spid="16"/>
                                        </p:tgtEl>
                                      </p:cBhvr>
                                    </p:animEffect>
                                  </p:childTnLst>
                                </p:cTn>
                              </p:par>
                              <p:par>
                                <p:cTn id="65" presetID="10" presetClass="exit" presetSubtype="0" fill="hold" grpId="0" nodeType="withEffect">
                                  <p:stCondLst>
                                    <p:cond delay="0"/>
                                  </p:stCondLst>
                                  <p:childTnLst>
                                    <p:animEffect transition="out" filter="fade">
                                      <p:cBhvr>
                                        <p:cTn id="66" dur="500"/>
                                        <p:tgtEl>
                                          <p:spTgt spid="20"/>
                                        </p:tgtEl>
                                      </p:cBhvr>
                                    </p:animEffect>
                                    <p:set>
                                      <p:cBhvr>
                                        <p:cTn id="67" dur="1" fill="hold">
                                          <p:stCondLst>
                                            <p:cond delay="499"/>
                                          </p:stCondLst>
                                        </p:cTn>
                                        <p:tgtEl>
                                          <p:spTgt spid="2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nodeType="clickEffect">
                                  <p:stCondLst>
                                    <p:cond delay="0"/>
                                  </p:stCondLst>
                                  <p:childTnLst>
                                    <p:animEffect transition="out" filter="fade">
                                      <p:cBhvr>
                                        <p:cTn id="71" dur="500"/>
                                        <p:tgtEl>
                                          <p:spTgt spid="17"/>
                                        </p:tgtEl>
                                      </p:cBhvr>
                                    </p:animEffect>
                                    <p:set>
                                      <p:cBhvr>
                                        <p:cTn id="72" dur="1" fill="hold">
                                          <p:stCondLst>
                                            <p:cond delay="499"/>
                                          </p:stCondLst>
                                        </p:cTn>
                                        <p:tgtEl>
                                          <p:spTgt spid="17"/>
                                        </p:tgtEl>
                                        <p:attrNameLst>
                                          <p:attrName>style.visibility</p:attrName>
                                        </p:attrNameLst>
                                      </p:cBhvr>
                                      <p:to>
                                        <p:strVal val="hidden"/>
                                      </p:to>
                                    </p:set>
                                  </p:childTnLst>
                                </p:cTn>
                              </p:par>
                              <p:par>
                                <p:cTn id="73" presetID="10" presetClass="exit" presetSubtype="0" fill="hold" nodeType="withEffect">
                                  <p:stCondLst>
                                    <p:cond delay="0"/>
                                  </p:stCondLst>
                                  <p:childTnLst>
                                    <p:animEffect transition="out" filter="fade">
                                      <p:cBhvr>
                                        <p:cTn id="74" dur="500"/>
                                        <p:tgtEl>
                                          <p:spTgt spid="16"/>
                                        </p:tgtEl>
                                      </p:cBhvr>
                                    </p:animEffect>
                                    <p:set>
                                      <p:cBhvr>
                                        <p:cTn id="75" dur="1" fill="hold">
                                          <p:stCondLst>
                                            <p:cond delay="499"/>
                                          </p:stCondLst>
                                        </p:cTn>
                                        <p:tgtEl>
                                          <p:spTgt spid="16"/>
                                        </p:tgtEl>
                                        <p:attrNameLst>
                                          <p:attrName>style.visibility</p:attrName>
                                        </p:attrNameLst>
                                      </p:cBhvr>
                                      <p:to>
                                        <p:strVal val="hidden"/>
                                      </p:to>
                                    </p:set>
                                  </p:childTnLst>
                                </p:cTn>
                              </p:par>
                            </p:childTnLst>
                          </p:cTn>
                        </p:par>
                        <p:par>
                          <p:cTn id="76" fill="hold">
                            <p:stCondLst>
                              <p:cond delay="500"/>
                            </p:stCondLst>
                            <p:childTnLst>
                              <p:par>
                                <p:cTn id="77" presetID="10" presetClass="entr" presetSubtype="0" fill="hold" grpId="0" nodeType="afterEffect">
                                  <p:stCondLst>
                                    <p:cond delay="0"/>
                                  </p:stCondLst>
                                  <p:childTnLst>
                                    <p:set>
                                      <p:cBhvr>
                                        <p:cTn id="78" dur="1" fill="hold">
                                          <p:stCondLst>
                                            <p:cond delay="0"/>
                                          </p:stCondLst>
                                        </p:cTn>
                                        <p:tgtEl>
                                          <p:spTgt spid="7">
                                            <p:graphicEl>
                                              <a:chart seriesIdx="3" categoryIdx="-4" bldStep="series"/>
                                            </p:graphicEl>
                                          </p:spTgt>
                                        </p:tgtEl>
                                        <p:attrNameLst>
                                          <p:attrName>style.visibility</p:attrName>
                                        </p:attrNameLst>
                                      </p:cBhvr>
                                      <p:to>
                                        <p:strVal val="visible"/>
                                      </p:to>
                                    </p:set>
                                    <p:animEffect transition="in" filter="fade">
                                      <p:cBhvr>
                                        <p:cTn id="79" dur="500"/>
                                        <p:tgtEl>
                                          <p:spTgt spid="7">
                                            <p:graphicEl>
                                              <a:chart seriesIdx="3" categoryIdx="-4" bldStep="series"/>
                                            </p:graphicEl>
                                          </p:spTgt>
                                        </p:tgtEl>
                                      </p:cBhvr>
                                    </p:animEffect>
                                  </p:childTnLst>
                                </p:cTn>
                              </p:par>
                              <p:par>
                                <p:cTn id="80" presetID="10" presetClass="entr" presetSubtype="0" fill="hold" nodeType="with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500"/>
                                        <p:tgtEl>
                                          <p:spTgt spid="22"/>
                                        </p:tgtEl>
                                      </p:cBhvr>
                                    </p:animEffect>
                                  </p:childTnLst>
                                </p:cTn>
                              </p:par>
                              <p:par>
                                <p:cTn id="83" presetID="10" presetClass="entr" presetSubtype="0" fill="hold" nodeType="withEffect">
                                  <p:stCondLst>
                                    <p:cond delay="0"/>
                                  </p:stCondLst>
                                  <p:childTnLst>
                                    <p:set>
                                      <p:cBhvr>
                                        <p:cTn id="84" dur="1" fill="hold">
                                          <p:stCondLst>
                                            <p:cond delay="0"/>
                                          </p:stCondLst>
                                        </p:cTn>
                                        <p:tgtEl>
                                          <p:spTgt spid="21"/>
                                        </p:tgtEl>
                                        <p:attrNameLst>
                                          <p:attrName>style.visibility</p:attrName>
                                        </p:attrNameLst>
                                      </p:cBhvr>
                                      <p:to>
                                        <p:strVal val="visible"/>
                                      </p:to>
                                    </p:set>
                                    <p:animEffect transition="in" filter="fade">
                                      <p:cBhvr>
                                        <p:cTn id="85" dur="500"/>
                                        <p:tgtEl>
                                          <p:spTgt spid="21"/>
                                        </p:tgtEl>
                                      </p:cBhvr>
                                    </p:animEffect>
                                  </p:childTnLst>
                                </p:cTn>
                              </p:par>
                              <p:par>
                                <p:cTn id="86" presetID="10" presetClass="exit" presetSubtype="0" fill="hold" grpId="0" nodeType="withEffect">
                                  <p:stCondLst>
                                    <p:cond delay="0"/>
                                  </p:stCondLst>
                                  <p:childTnLst>
                                    <p:animEffect transition="out" filter="fade">
                                      <p:cBhvr>
                                        <p:cTn id="87" dur="500"/>
                                        <p:tgtEl>
                                          <p:spTgt spid="23"/>
                                        </p:tgtEl>
                                      </p:cBhvr>
                                    </p:animEffect>
                                    <p:set>
                                      <p:cBhvr>
                                        <p:cTn id="88" dur="1" fill="hold">
                                          <p:stCondLst>
                                            <p:cond delay="499"/>
                                          </p:stCondLst>
                                        </p:cTn>
                                        <p:tgtEl>
                                          <p:spTgt spid="23"/>
                                        </p:tgtEl>
                                        <p:attrNameLst>
                                          <p:attrName>style.visibility</p:attrName>
                                        </p:attrNameLst>
                                      </p:cBhvr>
                                      <p:to>
                                        <p:strVal val="hidden"/>
                                      </p:to>
                                    </p:set>
                                  </p:childTnLst>
                                </p:cTn>
                              </p:par>
                              <p:par>
                                <p:cTn id="89" presetID="1" presetClass="entr" presetSubtype="0" fill="hold" nodeType="withEffect">
                                  <p:stCondLst>
                                    <p:cond delay="0"/>
                                  </p:stCondLst>
                                  <p:childTnLst>
                                    <p:set>
                                      <p:cBhvr>
                                        <p:cTn id="9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
        </p:bldSub>
      </p:bldGraphic>
      <p:bldP spid="6" grpId="0" animBg="1"/>
      <p:bldP spid="19" grpId="0" animBg="1"/>
      <p:bldP spid="20" grpId="0" animBg="1"/>
      <p:bldP spid="23" grpId="0" animBg="1"/>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Summary</a:t>
            </a:r>
            <a:endParaRPr lang="zh-CN" altLang="en-US" dirty="0"/>
          </a:p>
        </p:txBody>
      </p:sp>
      <p:sp>
        <p:nvSpPr>
          <p:cNvPr id="3" name="Content Placeholder 2"/>
          <p:cNvSpPr>
            <a:spLocks noGrp="1"/>
          </p:cNvSpPr>
          <p:nvPr>
            <p:ph idx="1"/>
          </p:nvPr>
        </p:nvSpPr>
        <p:spPr/>
        <p:txBody>
          <a:bodyPr/>
          <a:lstStyle/>
          <a:p>
            <a:r>
              <a:rPr lang="en-US" altLang="zh-CN" b="1" dirty="0"/>
              <a:t>Observation:</a:t>
            </a:r>
            <a:r>
              <a:rPr lang="en-US" altLang="zh-CN" dirty="0"/>
              <a:t> Modern computing systems are increasingly vulnerable to </a:t>
            </a:r>
            <a:r>
              <a:rPr lang="en-US" altLang="zh-CN" dirty="0">
                <a:solidFill>
                  <a:srgbClr val="FF0000"/>
                </a:solidFill>
              </a:rPr>
              <a:t>timing channel attacks</a:t>
            </a:r>
          </a:p>
          <a:p>
            <a:pPr lvl="2"/>
            <a:endParaRPr lang="en-US" altLang="zh-CN" dirty="0">
              <a:solidFill>
                <a:srgbClr val="B31B1B"/>
              </a:solidFill>
            </a:endParaRPr>
          </a:p>
          <a:p>
            <a:r>
              <a:rPr lang="en-US" altLang="zh-CN" b="1" dirty="0"/>
              <a:t>Problem: </a:t>
            </a:r>
            <a:r>
              <a:rPr lang="en-US" altLang="zh-CN" dirty="0"/>
              <a:t>No hardware techniques exist to eliminate timing channels through </a:t>
            </a:r>
            <a:r>
              <a:rPr lang="en-US" altLang="zh-CN" dirty="0">
                <a:solidFill>
                  <a:srgbClr val="FF0000"/>
                </a:solidFill>
              </a:rPr>
              <a:t>a shared memory controller</a:t>
            </a:r>
          </a:p>
          <a:p>
            <a:pPr lvl="2"/>
            <a:endParaRPr lang="en-US" altLang="zh-CN" dirty="0"/>
          </a:p>
          <a:p>
            <a:r>
              <a:rPr lang="en-US" altLang="zh-CN" b="1" dirty="0"/>
              <a:t>Solution: </a:t>
            </a:r>
            <a:r>
              <a:rPr lang="en-US" altLang="zh-CN" dirty="0"/>
              <a:t>Temporal Partitioning (TP)</a:t>
            </a:r>
          </a:p>
          <a:p>
            <a:pPr lvl="1"/>
            <a:r>
              <a:rPr lang="en-US" altLang="zh-CN" dirty="0"/>
              <a:t>Redesign the </a:t>
            </a:r>
            <a:r>
              <a:rPr lang="en-US" altLang="zh-CN" dirty="0" err="1"/>
              <a:t>queueing</a:t>
            </a:r>
            <a:r>
              <a:rPr lang="en-US" altLang="zh-CN" dirty="0"/>
              <a:t> structure of memory controller</a:t>
            </a:r>
          </a:p>
          <a:p>
            <a:pPr lvl="1"/>
            <a:r>
              <a:rPr lang="en-US" altLang="zh-CN" dirty="0" smtClean="0"/>
              <a:t>TDM (</a:t>
            </a:r>
            <a:r>
              <a:rPr lang="en-US" altLang="zh-CN" dirty="0"/>
              <a:t>Time Division Multiplexing) based scheduling </a:t>
            </a:r>
            <a:r>
              <a:rPr lang="en-US" altLang="zh-CN" dirty="0" smtClean="0"/>
              <a:t>algorithm</a:t>
            </a:r>
          </a:p>
          <a:p>
            <a:pPr lvl="1"/>
            <a:r>
              <a:rPr lang="en-US" altLang="zh-CN" dirty="0"/>
              <a:t>Dead</a:t>
            </a:r>
            <a:r>
              <a:rPr lang="zh-CN" altLang="en-US" dirty="0"/>
              <a:t> </a:t>
            </a:r>
            <a:r>
              <a:rPr lang="en-US" altLang="zh-CN" dirty="0"/>
              <a:t>time</a:t>
            </a:r>
            <a:r>
              <a:rPr lang="zh-CN" altLang="en-US" dirty="0"/>
              <a:t> </a:t>
            </a:r>
            <a:r>
              <a:rPr lang="en-US" altLang="zh-CN" dirty="0"/>
              <a:t>to</a:t>
            </a:r>
            <a:r>
              <a:rPr lang="zh-CN" altLang="en-US" dirty="0"/>
              <a:t> </a:t>
            </a:r>
            <a:r>
              <a:rPr lang="en-US" altLang="zh-CN" dirty="0"/>
              <a:t>drain</a:t>
            </a:r>
            <a:r>
              <a:rPr lang="zh-CN" altLang="en-US" dirty="0"/>
              <a:t> </a:t>
            </a:r>
            <a:r>
              <a:rPr lang="en-US" altLang="zh-CN" dirty="0"/>
              <a:t>in-flight</a:t>
            </a:r>
            <a:r>
              <a:rPr lang="zh-CN" altLang="en-US" dirty="0"/>
              <a:t> </a:t>
            </a:r>
            <a:r>
              <a:rPr lang="en-US" altLang="zh-CN" dirty="0" smtClean="0"/>
              <a:t>requests</a:t>
            </a:r>
            <a:endParaRPr lang="en-US" altLang="zh-CN" dirty="0"/>
          </a:p>
          <a:p>
            <a:pPr lvl="2"/>
            <a:endParaRPr lang="en-US" altLang="zh-CN" dirty="0"/>
          </a:p>
          <a:p>
            <a:r>
              <a:rPr lang="en-US" altLang="zh-CN" b="1" dirty="0"/>
              <a:t>Results:</a:t>
            </a:r>
          </a:p>
          <a:p>
            <a:pPr lvl="1">
              <a:buClr>
                <a:schemeClr val="tx1"/>
              </a:buClr>
            </a:pPr>
            <a:r>
              <a:rPr lang="en-US" altLang="zh-CN" dirty="0">
                <a:solidFill>
                  <a:srgbClr val="0000FF"/>
                </a:solidFill>
              </a:rPr>
              <a:t>TP completely eliminates memory timing channels</a:t>
            </a:r>
          </a:p>
          <a:p>
            <a:pPr lvl="1">
              <a:buClr>
                <a:schemeClr val="tx1"/>
              </a:buClr>
            </a:pPr>
            <a:r>
              <a:rPr lang="en-US" altLang="zh-CN" dirty="0">
                <a:solidFill>
                  <a:srgbClr val="0000FF"/>
                </a:solidFill>
              </a:rPr>
              <a:t>TP incurs small hardware and performance </a:t>
            </a:r>
            <a:r>
              <a:rPr lang="en-US" altLang="zh-CN" dirty="0" smtClean="0">
                <a:solidFill>
                  <a:srgbClr val="0000FF"/>
                </a:solidFill>
              </a:rPr>
              <a:t>overheads</a:t>
            </a:r>
            <a:endParaRPr lang="zh-CN" altLang="en-US" dirty="0">
              <a:solidFill>
                <a:srgbClr val="0000FF"/>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23</a:t>
            </a:fld>
            <a:r>
              <a:rPr lang="en-US" dirty="0" smtClean="0"/>
              <a:t> of 23</a:t>
            </a:r>
            <a:endParaRPr lang="en-US" dirty="0"/>
          </a:p>
        </p:txBody>
      </p:sp>
      <p:sp>
        <p:nvSpPr>
          <p:cNvPr id="8" name="TextBox 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solidFill>
                <a:latin typeface="Whitney-Semibold" pitchFamily="2" charset="0"/>
              </a:rPr>
              <a:t>Summary</a:t>
            </a:r>
            <a:endParaRPr lang="en-US" sz="1200" dirty="0">
              <a:solidFill>
                <a:schemeClr val="bg1"/>
              </a:solidFill>
              <a:latin typeface="Whitney-Semibold" pitchFamily="2" charset="0"/>
            </a:endParaRPr>
          </a:p>
        </p:txBody>
      </p:sp>
    </p:spTree>
    <p:extLst>
      <p:ext uri="{BB962C8B-B14F-4D97-AF65-F5344CB8AC3E}">
        <p14:creationId xmlns:p14="http://schemas.microsoft.com/office/powerpoint/2010/main" val="332022857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2" descr="PresentationTitle2010Pri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130425"/>
            <a:ext cx="8229600" cy="2060575"/>
          </a:xfrm>
        </p:spPr>
        <p:txBody>
          <a:bodyPr wrap="square" numCol="1" anchorCtr="0" compatLnSpc="1">
            <a:prstTxWarp prst="textNoShape">
              <a:avLst/>
            </a:prstTxWarp>
          </a:bodyPr>
          <a:lstStyle/>
          <a:p>
            <a:pPr eaLnBrk="1" hangingPunct="1"/>
            <a:r>
              <a:rPr lang="en-US" altLang="zh-CN" cap="none" dirty="0" smtClean="0">
                <a:solidFill>
                  <a:srgbClr val="F2F2F2"/>
                </a:solidFill>
              </a:rPr>
              <a:t>Timing Channel Protection for a Shared Memory Controller</a:t>
            </a:r>
            <a:endParaRPr lang="zh-CN" altLang="zh-CN" cap="none" dirty="0" smtClean="0">
              <a:solidFill>
                <a:srgbClr val="F2F2F2"/>
              </a:solidFill>
            </a:endParaRPr>
          </a:p>
        </p:txBody>
      </p:sp>
      <p:sp>
        <p:nvSpPr>
          <p:cNvPr id="13316" name="Subtitle 8"/>
          <p:cNvSpPr>
            <a:spLocks noGrp="1"/>
          </p:cNvSpPr>
          <p:nvPr>
            <p:ph type="subTitle" idx="1"/>
          </p:nvPr>
        </p:nvSpPr>
        <p:spPr>
          <a:xfrm>
            <a:off x="457200" y="4419600"/>
            <a:ext cx="8229600" cy="1752600"/>
          </a:xfrm>
        </p:spPr>
        <p:txBody>
          <a:bodyPr anchor="ctr"/>
          <a:lstStyle/>
          <a:p>
            <a:pPr eaLnBrk="1" hangingPunct="1"/>
            <a:r>
              <a:rPr lang="en-US" altLang="zh-CN" dirty="0" smtClean="0">
                <a:solidFill>
                  <a:srgbClr val="F2F2F2"/>
                </a:solidFill>
              </a:rPr>
              <a:t>Yao Wang, Andrew </a:t>
            </a:r>
            <a:r>
              <a:rPr lang="en-US" altLang="zh-CN" dirty="0" err="1" smtClean="0">
                <a:solidFill>
                  <a:srgbClr val="F2F2F2"/>
                </a:solidFill>
              </a:rPr>
              <a:t>Ferraiuolo</a:t>
            </a:r>
            <a:r>
              <a:rPr lang="en-US" altLang="zh-CN" dirty="0" smtClean="0">
                <a:solidFill>
                  <a:srgbClr val="F2F2F2"/>
                </a:solidFill>
              </a:rPr>
              <a:t>, G. Edward </a:t>
            </a:r>
            <a:r>
              <a:rPr lang="en-US" altLang="zh-CN" dirty="0" err="1" smtClean="0">
                <a:solidFill>
                  <a:srgbClr val="F2F2F2"/>
                </a:solidFill>
              </a:rPr>
              <a:t>Suh</a:t>
            </a:r>
            <a:endParaRPr lang="zh-CN" altLang="zh-CN" dirty="0" smtClean="0">
              <a:solidFill>
                <a:srgbClr val="F2F2F2"/>
              </a:solidFill>
            </a:endParaRPr>
          </a:p>
        </p:txBody>
      </p:sp>
      <p:sp>
        <p:nvSpPr>
          <p:cNvPr id="10" name="Rounded Rectangle 9"/>
          <p:cNvSpPr/>
          <p:nvPr/>
        </p:nvSpPr>
        <p:spPr>
          <a:xfrm>
            <a:off x="3619500" y="838200"/>
            <a:ext cx="1905000" cy="1066800"/>
          </a:xfrm>
          <a:prstGeom prst="roundRect">
            <a:avLst>
              <a:gd name="adj" fmla="val 1462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zh-CN" altLang="zh-CN">
              <a:solidFill>
                <a:srgbClr val="FFFFFF"/>
              </a:solidFill>
              <a:latin typeface="Calibri" pitchFamily="34" charset="0"/>
            </a:endParaRPr>
          </a:p>
        </p:txBody>
      </p:sp>
      <p:pic>
        <p:nvPicPr>
          <p:cNvPr id="4103" name="Picture 6" descr="csllogoAIbi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6350" y="1069975"/>
            <a:ext cx="15113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r>
              <a:rPr lang="en-US" dirty="0" smtClean="0"/>
              <a:t>Page </a:t>
            </a:r>
            <a:fld id="{5C450551-1273-47A1-A393-464CFB06A022}" type="slidenum">
              <a:rPr lang="en-US" smtClean="0"/>
              <a:pPr>
                <a:defRPr/>
              </a:pPr>
              <a:t>24</a:t>
            </a:fld>
            <a:r>
              <a:rPr lang="en-US" dirty="0" smtClean="0"/>
              <a:t> of 23</a:t>
            </a:r>
            <a:endParaRPr lang="en-US" dirty="0"/>
          </a:p>
        </p:txBody>
      </p:sp>
    </p:spTree>
    <p:extLst>
      <p:ext uri="{BB962C8B-B14F-4D97-AF65-F5344CB8AC3E}">
        <p14:creationId xmlns:p14="http://schemas.microsoft.com/office/powerpoint/2010/main" val="39996796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Backup Slides</a:t>
            </a:r>
            <a:endParaRPr lang="zh-CN" altLang="en-US" dirty="0"/>
          </a:p>
        </p:txBody>
      </p:sp>
      <p:sp>
        <p:nvSpPr>
          <p:cNvPr id="3" name="Content Placeholder 2"/>
          <p:cNvSpPr>
            <a:spLocks noGrp="1"/>
          </p:cNvSpPr>
          <p:nvPr>
            <p:ph idx="1"/>
          </p:nvPr>
        </p:nvSpPr>
        <p:spPr/>
        <p:txBody>
          <a:bodyPr/>
          <a:lstStyle/>
          <a:p>
            <a:endParaRPr lang="zh-CN" altLang="en-US"/>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25</a:t>
            </a:fld>
            <a:r>
              <a:rPr lang="en-US" dirty="0" smtClean="0"/>
              <a:t> of 23</a:t>
            </a:r>
            <a:endParaRPr lang="en-US" dirty="0"/>
          </a:p>
        </p:txBody>
      </p:sp>
    </p:spTree>
    <p:extLst>
      <p:ext uri="{BB962C8B-B14F-4D97-AF65-F5344CB8AC3E}">
        <p14:creationId xmlns:p14="http://schemas.microsoft.com/office/powerpoint/2010/main" val="3147288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a:t>
            </a:r>
            <a:endParaRPr lang="en-US" dirty="0"/>
          </a:p>
        </p:txBody>
      </p:sp>
      <p:sp>
        <p:nvSpPr>
          <p:cNvPr id="3" name="Content Placeholder 2"/>
          <p:cNvSpPr>
            <a:spLocks noGrp="1"/>
          </p:cNvSpPr>
          <p:nvPr>
            <p:ph idx="1"/>
          </p:nvPr>
        </p:nvSpPr>
        <p:spPr/>
        <p:txBody>
          <a:bodyPr/>
          <a:lstStyle/>
          <a:p>
            <a:r>
              <a:rPr lang="en-US" dirty="0" err="1" smtClean="0"/>
              <a:t>Queueing</a:t>
            </a:r>
            <a:r>
              <a:rPr lang="en-US" dirty="0" smtClean="0"/>
              <a:t> structure</a:t>
            </a:r>
          </a:p>
          <a:p>
            <a:pPr lvl="1"/>
            <a:r>
              <a:rPr lang="en-US" dirty="0" smtClean="0"/>
              <a:t>Per-bank queue VS. Per-domain queue</a:t>
            </a:r>
          </a:p>
          <a:p>
            <a:pPr lvl="2"/>
            <a:endParaRPr lang="en-US" dirty="0" smtClean="0"/>
          </a:p>
          <a:p>
            <a:r>
              <a:rPr lang="en-US" dirty="0" smtClean="0"/>
              <a:t>Scheduling logic</a:t>
            </a:r>
          </a:p>
          <a:p>
            <a:pPr lvl="1"/>
            <a:r>
              <a:rPr lang="en-US" dirty="0" smtClean="0"/>
              <a:t>Similar scheduling logic to open-page scheduler</a:t>
            </a:r>
          </a:p>
          <a:p>
            <a:pPr lvl="2"/>
            <a:endParaRPr lang="en-US" dirty="0"/>
          </a:p>
          <a:p>
            <a:r>
              <a:rPr lang="en-US" dirty="0" smtClean="0"/>
              <a:t>Counters</a:t>
            </a:r>
          </a:p>
          <a:p>
            <a:pPr lvl="1"/>
            <a:r>
              <a:rPr lang="en-US" dirty="0" smtClean="0"/>
              <a:t>keep track of dead time and turn switch</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26</a:t>
            </a:fld>
            <a:r>
              <a:rPr lang="en-US" dirty="0" smtClean="0"/>
              <a:t> of 23</a:t>
            </a:r>
            <a:endParaRPr lang="en-US" dirty="0"/>
          </a:p>
        </p:txBody>
      </p:sp>
      <p:sp>
        <p:nvSpPr>
          <p:cNvPr id="6" name="TextBox 5"/>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rgbClr val="FFFFFF"/>
                </a:solidFill>
                <a:latin typeface="Whitney-Semibold" pitchFamily="2" charset="0"/>
              </a:rPr>
              <a:t>Protection</a:t>
            </a:r>
            <a:r>
              <a:rPr lang="zh-CN" altLang="en-US" sz="1200" dirty="0" smtClean="0">
                <a:solidFill>
                  <a:srgbClr val="FFFFFF"/>
                </a:solidFill>
                <a:latin typeface="Whitney-Semibold" pitchFamily="2" charset="0"/>
              </a:rPr>
              <a:t> </a:t>
            </a:r>
            <a:r>
              <a:rPr lang="en-US" altLang="zh-CN" sz="1200" dirty="0" smtClean="0">
                <a:solidFill>
                  <a:srgbClr val="FFFFFF"/>
                </a:solidFill>
                <a:latin typeface="Whitney-Semibold" pitchFamily="2" charset="0"/>
              </a:rPr>
              <a:t>Scheme</a:t>
            </a:r>
            <a:r>
              <a:rPr lang="en-US" sz="1200" dirty="0" smtClean="0">
                <a:solidFill>
                  <a:srgbClr val="FFFFFF"/>
                </a:solidFill>
                <a:latin typeface="Whitney-Semibold" pitchFamily="2" charset="0"/>
              </a:rPr>
              <a:t> </a:t>
            </a:r>
            <a:r>
              <a:rPr lang="en-US" sz="1200" dirty="0" smtClean="0">
                <a:solidFill>
                  <a:schemeClr val="bg1">
                    <a:lumMod val="50000"/>
                  </a:schemeClr>
                </a:solidFill>
                <a:latin typeface="Whitney-Semibold" pitchFamily="2" charset="0"/>
              </a:rPr>
              <a:t>•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92602336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with Optimizations?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27</a:t>
            </a:fld>
            <a:r>
              <a:rPr lang="en-US" dirty="0" smtClean="0"/>
              <a:t> of 23</a:t>
            </a:r>
            <a:endParaRPr lang="en-US" dirty="0"/>
          </a:p>
        </p:txBody>
      </p:sp>
    </p:spTree>
    <p:extLst>
      <p:ext uri="{BB962C8B-B14F-4D97-AF65-F5344CB8AC3E}">
        <p14:creationId xmlns:p14="http://schemas.microsoft.com/office/powerpoint/2010/main" val="37051219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Information Flow</a:t>
            </a:r>
            <a:r>
              <a:rPr lang="zh-CN" altLang="en-US" dirty="0" smtClean="0"/>
              <a:t> </a:t>
            </a:r>
            <a:r>
              <a:rPr lang="en-US" altLang="zh-CN" dirty="0" smtClean="0"/>
              <a:t>Security</a:t>
            </a:r>
            <a:endParaRPr lang="zh-CN" altLang="en-US" dirty="0"/>
          </a:p>
        </p:txBody>
      </p:sp>
      <p:sp>
        <p:nvSpPr>
          <p:cNvPr id="3" name="Content Placeholder 2"/>
          <p:cNvSpPr>
            <a:spLocks noGrp="1"/>
          </p:cNvSpPr>
          <p:nvPr>
            <p:ph idx="1"/>
          </p:nvPr>
        </p:nvSpPr>
        <p:spPr>
          <a:prstGeom prst="rect">
            <a:avLst/>
          </a:prstGeom>
        </p:spPr>
        <p:txBody>
          <a:bodyPr/>
          <a:lstStyle/>
          <a:p>
            <a:r>
              <a:rPr lang="en-US" altLang="zh-CN" dirty="0" smtClean="0"/>
              <a:t>Information</a:t>
            </a:r>
            <a:r>
              <a:rPr lang="zh-CN" altLang="en-US" dirty="0" smtClean="0"/>
              <a:t> </a:t>
            </a:r>
            <a:r>
              <a:rPr lang="en-US" altLang="zh-CN" dirty="0" smtClean="0"/>
              <a:t>flow</a:t>
            </a:r>
            <a:r>
              <a:rPr lang="zh-CN" altLang="en-US" dirty="0" smtClean="0"/>
              <a:t> </a:t>
            </a:r>
            <a:r>
              <a:rPr lang="en-US" altLang="zh-CN" dirty="0" smtClean="0"/>
              <a:t>security is</a:t>
            </a:r>
            <a:r>
              <a:rPr lang="zh-CN" altLang="en-US" dirty="0" smtClean="0"/>
              <a:t> </a:t>
            </a:r>
            <a:r>
              <a:rPr lang="en-US" altLang="zh-CN" dirty="0" smtClean="0"/>
              <a:t>crucial</a:t>
            </a:r>
            <a:r>
              <a:rPr lang="zh-CN" altLang="en-US" dirty="0" smtClean="0"/>
              <a:t> </a:t>
            </a:r>
            <a:r>
              <a:rPr lang="en-US" altLang="zh-CN" dirty="0" smtClean="0"/>
              <a:t>for</a:t>
            </a:r>
            <a:r>
              <a:rPr lang="zh-CN" altLang="en-US" dirty="0" smtClean="0"/>
              <a:t> </a:t>
            </a:r>
            <a:r>
              <a:rPr lang="en-US" altLang="zh-CN" dirty="0" smtClean="0"/>
              <a:t>building</a:t>
            </a:r>
            <a:r>
              <a:rPr lang="zh-CN" altLang="en-US" dirty="0" smtClean="0"/>
              <a:t> </a:t>
            </a:r>
            <a:r>
              <a:rPr lang="en-US" altLang="zh-CN" dirty="0" smtClean="0"/>
              <a:t>systems</a:t>
            </a:r>
            <a:r>
              <a:rPr lang="zh-CN" altLang="en-US" dirty="0" smtClean="0"/>
              <a:t> </a:t>
            </a:r>
            <a:r>
              <a:rPr lang="en-US" altLang="zh-CN" dirty="0" smtClean="0"/>
              <a:t>with</a:t>
            </a:r>
            <a:r>
              <a:rPr lang="zh-CN" altLang="en-US" dirty="0" smtClean="0"/>
              <a:t> </a:t>
            </a:r>
            <a:r>
              <a:rPr lang="en-US" altLang="zh-CN" dirty="0" smtClean="0"/>
              <a:t>strong</a:t>
            </a:r>
            <a:r>
              <a:rPr lang="zh-CN" altLang="en-US" dirty="0" smtClean="0"/>
              <a:t> </a:t>
            </a:r>
            <a:r>
              <a:rPr lang="en-US" altLang="zh-CN" dirty="0" smtClean="0"/>
              <a:t>security</a:t>
            </a:r>
          </a:p>
          <a:p>
            <a:pPr lvl="2"/>
            <a:endParaRPr lang="en-US" altLang="zh-CN" dirty="0" smtClean="0"/>
          </a:p>
          <a:p>
            <a:r>
              <a:rPr lang="en-US" altLang="zh-CN" b="1" dirty="0" smtClean="0"/>
              <a:t>Confidentiality:</a:t>
            </a:r>
            <a:r>
              <a:rPr lang="en-US" altLang="zh-CN" dirty="0" smtClean="0"/>
              <a:t> </a:t>
            </a:r>
            <a:r>
              <a:rPr lang="en-US" altLang="zh-CN" dirty="0"/>
              <a:t>s</a:t>
            </a:r>
            <a:r>
              <a:rPr lang="en-US" altLang="zh-CN" dirty="0" smtClean="0"/>
              <a:t>ensitive info        non-sensitive info</a:t>
            </a:r>
          </a:p>
          <a:p>
            <a:pPr lvl="1"/>
            <a:r>
              <a:rPr lang="en-US" altLang="zh-CN" dirty="0" smtClean="0"/>
              <a:t>Cloud computing, mobile devices</a:t>
            </a:r>
          </a:p>
          <a:p>
            <a:pPr lvl="2"/>
            <a:endParaRPr lang="en-US" altLang="zh-CN" dirty="0" smtClean="0"/>
          </a:p>
          <a:p>
            <a:r>
              <a:rPr lang="en-US" altLang="zh-CN" b="1" dirty="0" smtClean="0"/>
              <a:t>Integrity:</a:t>
            </a:r>
            <a:r>
              <a:rPr lang="zh-CN" altLang="en-US" dirty="0" smtClean="0"/>
              <a:t> </a:t>
            </a:r>
            <a:r>
              <a:rPr lang="en-US" altLang="zh-CN" dirty="0" smtClean="0"/>
              <a:t>untrusted</a:t>
            </a:r>
            <a:r>
              <a:rPr lang="en-US" altLang="zh-CN" dirty="0"/>
              <a:t> </a:t>
            </a:r>
            <a:r>
              <a:rPr lang="en-US" altLang="zh-CN" dirty="0" smtClean="0"/>
              <a:t>info        trusted</a:t>
            </a:r>
            <a:r>
              <a:rPr lang="zh-CN" altLang="en-US" dirty="0" smtClean="0"/>
              <a:t> </a:t>
            </a:r>
            <a:r>
              <a:rPr lang="en-US" altLang="zh-CN" dirty="0" smtClean="0"/>
              <a:t>info</a:t>
            </a:r>
          </a:p>
          <a:p>
            <a:pPr lvl="1"/>
            <a:r>
              <a:rPr lang="en-US" altLang="zh-CN" dirty="0" smtClean="0"/>
              <a:t>Aircraft control system, bank system</a:t>
            </a:r>
          </a:p>
          <a:p>
            <a:pPr marL="914400" lvl="2" indent="0">
              <a:buNone/>
            </a:pPr>
            <a:endParaRPr lang="en-US" altLang="zh-CN" dirty="0"/>
          </a:p>
          <a:p>
            <a:r>
              <a:rPr lang="en-US" altLang="zh-CN" dirty="0" smtClean="0"/>
              <a:t>Various attacks that break information security</a:t>
            </a:r>
          </a:p>
          <a:p>
            <a:pPr lvl="1"/>
            <a:r>
              <a:rPr lang="en-US" altLang="zh-CN" dirty="0" smtClean="0"/>
              <a:t>Information leakage through co-resident VMs in Amazon EC2[1]</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28</a:t>
            </a:fld>
            <a:r>
              <a:rPr lang="en-US" dirty="0" smtClean="0"/>
              <a:t> of 23</a:t>
            </a:r>
            <a:endParaRPr lang="en-US" dirty="0"/>
          </a:p>
        </p:txBody>
      </p:sp>
      <p:sp>
        <p:nvSpPr>
          <p:cNvPr id="7" name="TextBox 6"/>
          <p:cNvSpPr txBox="1"/>
          <p:nvPr/>
        </p:nvSpPr>
        <p:spPr>
          <a:xfrm>
            <a:off x="179512" y="5805264"/>
            <a:ext cx="8158729" cy="246221"/>
          </a:xfrm>
          <a:prstGeom prst="rect">
            <a:avLst/>
          </a:prstGeom>
          <a:noFill/>
        </p:spPr>
        <p:txBody>
          <a:bodyPr wrap="none" rtlCol="0">
            <a:spAutoFit/>
          </a:bodyPr>
          <a:lstStyle/>
          <a:p>
            <a:r>
              <a:rPr lang="en-US" sz="1000" dirty="0" smtClean="0"/>
              <a:t>[1</a:t>
            </a:r>
            <a:r>
              <a:rPr lang="en-US" sz="1000" dirty="0"/>
              <a:t>] T. </a:t>
            </a:r>
            <a:r>
              <a:rPr lang="en-US" sz="1000" dirty="0" err="1"/>
              <a:t>Ristenpart</a:t>
            </a:r>
            <a:r>
              <a:rPr lang="en-US" sz="1000" dirty="0"/>
              <a:t> et al. Hey, You, Get Oﬀ my </a:t>
            </a:r>
            <a:r>
              <a:rPr lang="en-US" sz="1000" dirty="0" smtClean="0"/>
              <a:t>Cloud: Exploring </a:t>
            </a:r>
            <a:r>
              <a:rPr lang="en-US" sz="1000" dirty="0"/>
              <a:t>Information Leakage in Third-Party </a:t>
            </a:r>
            <a:r>
              <a:rPr lang="en-US" sz="1000" dirty="0" smtClean="0"/>
              <a:t>Compute Clouds</a:t>
            </a:r>
            <a:r>
              <a:rPr lang="en-US" sz="1000" dirty="0"/>
              <a:t>. In CCS Conference, 2009.</a:t>
            </a:r>
          </a:p>
        </p:txBody>
      </p:sp>
      <p:sp>
        <p:nvSpPr>
          <p:cNvPr id="8" name="Right Arrow 7"/>
          <p:cNvSpPr/>
          <p:nvPr/>
        </p:nvSpPr>
        <p:spPr>
          <a:xfrm>
            <a:off x="4818504" y="1916832"/>
            <a:ext cx="576064" cy="288032"/>
          </a:xfrm>
          <a:prstGeom prst="rightArrow">
            <a:avLst>
              <a:gd name="adj1" fmla="val 46007"/>
              <a:gd name="adj2" fmla="val 53292"/>
            </a:avLst>
          </a:prstGeom>
          <a:solidFill>
            <a:schemeClr val="tx1">
              <a:lumMod val="65000"/>
              <a:lumOff val="35000"/>
            </a:schemeClr>
          </a:solidFill>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9" name="Multiply 8"/>
          <p:cNvSpPr/>
          <p:nvPr/>
        </p:nvSpPr>
        <p:spPr>
          <a:xfrm>
            <a:off x="4808344" y="1803296"/>
            <a:ext cx="504056" cy="504056"/>
          </a:xfrm>
          <a:prstGeom prst="mathMultiply">
            <a:avLst>
              <a:gd name="adj1" fmla="val 21169"/>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4056504" y="2902352"/>
            <a:ext cx="576064" cy="288032"/>
          </a:xfrm>
          <a:prstGeom prst="rightArrow">
            <a:avLst>
              <a:gd name="adj1" fmla="val 46007"/>
              <a:gd name="adj2" fmla="val 53292"/>
            </a:avLst>
          </a:prstGeom>
          <a:solidFill>
            <a:srgbClr val="595959"/>
          </a:solidFill>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Multiply 10"/>
          <p:cNvSpPr/>
          <p:nvPr/>
        </p:nvSpPr>
        <p:spPr>
          <a:xfrm>
            <a:off x="4046344" y="2788816"/>
            <a:ext cx="504056" cy="504056"/>
          </a:xfrm>
          <a:prstGeom prst="mathMultiply">
            <a:avLst>
              <a:gd name="adj1" fmla="val 21169"/>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506804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Executive Summary</a:t>
            </a:r>
            <a:endParaRPr lang="zh-CN" altLang="en-US" dirty="0"/>
          </a:p>
        </p:txBody>
      </p:sp>
      <p:sp>
        <p:nvSpPr>
          <p:cNvPr id="3" name="Content Placeholder 2"/>
          <p:cNvSpPr>
            <a:spLocks noGrp="1"/>
          </p:cNvSpPr>
          <p:nvPr>
            <p:ph idx="1"/>
          </p:nvPr>
        </p:nvSpPr>
        <p:spPr/>
        <p:txBody>
          <a:bodyPr/>
          <a:lstStyle/>
          <a:p>
            <a:r>
              <a:rPr lang="en-US" altLang="zh-CN" b="1" dirty="0" smtClean="0"/>
              <a:t>Observation:</a:t>
            </a:r>
            <a:r>
              <a:rPr lang="en-US" altLang="zh-CN" dirty="0" smtClean="0"/>
              <a:t> Modern computing systems are vulnerable to </a:t>
            </a:r>
            <a:r>
              <a:rPr lang="en-US" altLang="zh-CN" dirty="0" smtClean="0">
                <a:solidFill>
                  <a:srgbClr val="FF0000"/>
                </a:solidFill>
              </a:rPr>
              <a:t>timing channel attacks</a:t>
            </a:r>
          </a:p>
          <a:p>
            <a:pPr lvl="2"/>
            <a:endParaRPr lang="en-US" altLang="zh-CN" dirty="0" smtClean="0">
              <a:solidFill>
                <a:srgbClr val="B31B1B"/>
              </a:solidFill>
            </a:endParaRPr>
          </a:p>
          <a:p>
            <a:r>
              <a:rPr lang="en-US" altLang="zh-CN" b="1" dirty="0" smtClean="0"/>
              <a:t>Problem: </a:t>
            </a:r>
            <a:r>
              <a:rPr lang="en-US" altLang="zh-CN" dirty="0" smtClean="0"/>
              <a:t>No hardware techniques exist to eliminate timing channels through </a:t>
            </a:r>
            <a:r>
              <a:rPr lang="en-US" altLang="zh-CN" dirty="0" smtClean="0">
                <a:solidFill>
                  <a:srgbClr val="FF0000"/>
                </a:solidFill>
              </a:rPr>
              <a:t>a shared memory controller</a:t>
            </a:r>
          </a:p>
          <a:p>
            <a:pPr lvl="2"/>
            <a:endParaRPr lang="en-US" altLang="zh-CN" dirty="0"/>
          </a:p>
          <a:p>
            <a:r>
              <a:rPr lang="en-US" altLang="zh-CN" b="1" dirty="0" smtClean="0"/>
              <a:t>Solution: </a:t>
            </a:r>
            <a:r>
              <a:rPr lang="en-US" altLang="zh-CN" dirty="0" smtClean="0"/>
              <a:t>Temporal Partitioning (TP)</a:t>
            </a:r>
          </a:p>
          <a:p>
            <a:pPr lvl="1"/>
            <a:r>
              <a:rPr lang="en-US" altLang="zh-CN" dirty="0" smtClean="0"/>
              <a:t>Redesign the </a:t>
            </a:r>
            <a:r>
              <a:rPr lang="en-US" altLang="zh-CN" dirty="0" err="1" smtClean="0"/>
              <a:t>queueing</a:t>
            </a:r>
            <a:r>
              <a:rPr lang="en-US" altLang="zh-CN" dirty="0" smtClean="0"/>
              <a:t> structure of memory controller</a:t>
            </a:r>
          </a:p>
          <a:p>
            <a:pPr lvl="1"/>
            <a:r>
              <a:rPr lang="en-US" altLang="zh-CN" dirty="0" smtClean="0"/>
              <a:t>TDM</a:t>
            </a:r>
            <a:r>
              <a:rPr lang="zh-CN" altLang="en-US" dirty="0" smtClean="0"/>
              <a:t> </a:t>
            </a:r>
            <a:r>
              <a:rPr lang="en-US" altLang="zh-CN" dirty="0" smtClean="0"/>
              <a:t>(Time Division Multiplexing) based scheduling algorithm</a:t>
            </a:r>
          </a:p>
          <a:p>
            <a:pPr lvl="2"/>
            <a:endParaRPr lang="en-US" altLang="zh-CN" dirty="0"/>
          </a:p>
          <a:p>
            <a:r>
              <a:rPr lang="en-US" altLang="zh-CN" b="1" dirty="0" smtClean="0"/>
              <a:t>Results:</a:t>
            </a:r>
          </a:p>
          <a:p>
            <a:pPr lvl="1">
              <a:buClr>
                <a:schemeClr val="tx1"/>
              </a:buClr>
            </a:pPr>
            <a:r>
              <a:rPr lang="en-US" altLang="zh-CN" dirty="0" smtClean="0">
                <a:solidFill>
                  <a:srgbClr val="0000FF"/>
                </a:solidFill>
              </a:rPr>
              <a:t>TP completely eliminates memory timing channels</a:t>
            </a:r>
          </a:p>
          <a:p>
            <a:pPr lvl="1">
              <a:buClr>
                <a:schemeClr val="tx1"/>
              </a:buClr>
            </a:pPr>
            <a:r>
              <a:rPr lang="en-US" altLang="zh-CN" dirty="0" smtClean="0">
                <a:solidFill>
                  <a:srgbClr val="0000FF"/>
                </a:solidFill>
              </a:rPr>
              <a:t>TP incurs small hardware and performance overheads</a:t>
            </a:r>
            <a:endParaRPr lang="zh-CN" altLang="en-US" dirty="0">
              <a:solidFill>
                <a:srgbClr val="0000FF"/>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2</a:t>
            </a:fld>
            <a:r>
              <a:rPr lang="en-US" dirty="0" smtClean="0"/>
              <a:t> of 23</a:t>
            </a:r>
            <a:endParaRPr lang="en-US" dirty="0"/>
          </a:p>
        </p:txBody>
      </p:sp>
      <p:sp>
        <p:nvSpPr>
          <p:cNvPr id="6" name="TextBox 5"/>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tx1">
                    <a:lumMod val="50000"/>
                    <a:lumOff val="50000"/>
                  </a:schemeClr>
                </a:solidFill>
                <a:latin typeface="Whitney-Semibold" pitchFamily="2" charset="0"/>
              </a:rPr>
              <a:t>Motivation</a:t>
            </a:r>
            <a:r>
              <a:rPr lang="en-US" sz="1200" dirty="0" smtClean="0">
                <a:solidFill>
                  <a:schemeClr val="bg1">
                    <a:lumMod val="50000"/>
                  </a:schemeClr>
                </a:solidFill>
                <a:latin typeface="Whitney-Semibold" pitchFamily="2" charset="0"/>
              </a:rPr>
              <a:t>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3410427047"/>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Works</a:t>
            </a:r>
            <a:endParaRPr lang="en-US" dirty="0"/>
          </a:p>
        </p:txBody>
      </p:sp>
      <p:sp>
        <p:nvSpPr>
          <p:cNvPr id="3" name="Content Placeholder 2"/>
          <p:cNvSpPr>
            <a:spLocks noGrp="1"/>
          </p:cNvSpPr>
          <p:nvPr>
            <p:ph idx="1"/>
          </p:nvPr>
        </p:nvSpPr>
        <p:spPr/>
        <p:txBody>
          <a:bodyPr/>
          <a:lstStyle/>
          <a:p>
            <a:r>
              <a:rPr lang="en-US" dirty="0" smtClean="0"/>
              <a:t>Microarchitecture timing </a:t>
            </a:r>
            <a:r>
              <a:rPr lang="en-US" dirty="0"/>
              <a:t>c</a:t>
            </a:r>
            <a:r>
              <a:rPr lang="en-US" dirty="0" smtClean="0"/>
              <a:t>hannels</a:t>
            </a:r>
          </a:p>
          <a:p>
            <a:pPr lvl="1"/>
            <a:r>
              <a:rPr lang="en-US" dirty="0" smtClean="0"/>
              <a:t>Attacks: processing pipelines, branch predictors, caches, </a:t>
            </a:r>
            <a:r>
              <a:rPr lang="en-US" dirty="0" err="1" smtClean="0"/>
              <a:t>etc</a:t>
            </a:r>
            <a:endParaRPr lang="en-US" dirty="0" smtClean="0"/>
          </a:p>
          <a:p>
            <a:pPr lvl="1"/>
            <a:r>
              <a:rPr lang="en-US" dirty="0" smtClean="0"/>
              <a:t>Solutions: caches, on-chip network, </a:t>
            </a:r>
            <a:r>
              <a:rPr lang="en-US" dirty="0" err="1" smtClean="0"/>
              <a:t>timewarp</a:t>
            </a:r>
            <a:endParaRPr lang="en-US" dirty="0" smtClean="0"/>
          </a:p>
          <a:p>
            <a:pPr lvl="2"/>
            <a:endParaRPr lang="en-US" dirty="0"/>
          </a:p>
          <a:p>
            <a:r>
              <a:rPr lang="en-US" dirty="0" smtClean="0"/>
              <a:t>Verifiable hardware information flow control</a:t>
            </a:r>
          </a:p>
          <a:p>
            <a:pPr lvl="1"/>
            <a:r>
              <a:rPr lang="en-US" dirty="0" smtClean="0"/>
              <a:t>Verify the information flow in hardware design</a:t>
            </a:r>
          </a:p>
          <a:p>
            <a:pPr lvl="1"/>
            <a:r>
              <a:rPr lang="en-US" dirty="0" smtClean="0"/>
              <a:t>GLIFT, Caisson, Sapper</a:t>
            </a:r>
            <a:endParaRPr lang="en-US" dirty="0"/>
          </a:p>
          <a:p>
            <a:pPr lvl="2"/>
            <a:endParaRPr lang="en-US" dirty="0" smtClean="0"/>
          </a:p>
          <a:p>
            <a:r>
              <a:rPr lang="en-US" dirty="0" smtClean="0"/>
              <a:t>Architecture for secure cloud computing</a:t>
            </a:r>
          </a:p>
          <a:p>
            <a:pPr lvl="1"/>
            <a:r>
              <a:rPr lang="en-US" dirty="0" smtClean="0"/>
              <a:t>Bastion, </a:t>
            </a:r>
            <a:r>
              <a:rPr lang="en-US" dirty="0" err="1" smtClean="0"/>
              <a:t>NoHype</a:t>
            </a:r>
            <a:r>
              <a:rPr lang="en-US" dirty="0" smtClean="0"/>
              <a:t>, H-SVM, Ascend</a:t>
            </a: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smtClean="0"/>
              <a:t>Page </a:t>
            </a:r>
            <a:fld id="{51122A02-9243-4A5C-BB9D-A995037351FA}" type="slidenum">
              <a:rPr lang="en-US" smtClean="0"/>
              <a:pPr>
                <a:defRPr/>
              </a:pPr>
              <a:t>29</a:t>
            </a:fld>
            <a:r>
              <a:rPr lang="en-US" smtClean="0"/>
              <a:t> of 23</a:t>
            </a:r>
            <a:endParaRPr lang="en-US" dirty="0"/>
          </a:p>
        </p:txBody>
      </p:sp>
    </p:spTree>
    <p:extLst>
      <p:ext uri="{BB962C8B-B14F-4D97-AF65-F5344CB8AC3E}">
        <p14:creationId xmlns:p14="http://schemas.microsoft.com/office/powerpoint/2010/main" val="2628357873"/>
      </p:ext>
    </p:extLst>
  </p:cSld>
  <p:clrMapOvr>
    <a:masterClrMapping/>
  </p:clrMapOvr>
  <p:transition xmlns:p14="http://schemas.microsoft.com/office/powerpoint/2010/mai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Memory Intensity Study</a:t>
            </a:r>
            <a:endParaRPr lang="zh-CN" altLang="en-US" dirty="0"/>
          </a:p>
        </p:txBody>
      </p:sp>
      <p:sp>
        <p:nvSpPr>
          <p:cNvPr id="14" name="Content Placeholder 13"/>
          <p:cNvSpPr>
            <a:spLocks noGrp="1"/>
          </p:cNvSpPr>
          <p:nvPr>
            <p:ph idx="1"/>
          </p:nvPr>
        </p:nvSpPr>
        <p:spPr/>
        <p:txBody>
          <a:bodyPr/>
          <a:lstStyle/>
          <a:p>
            <a:r>
              <a:rPr lang="en-US" dirty="0" smtClean="0"/>
              <a:t>MPKI: Misses Per Kilo Instructions</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r>
              <a:rPr lang="en-US" dirty="0" smtClean="0"/>
              <a:t>Page </a:t>
            </a:r>
            <a:fld id="{51122A02-9243-4A5C-BB9D-A995037351FA}" type="slidenum">
              <a:rPr lang="en-US" smtClean="0"/>
              <a:pPr/>
              <a:t>30</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608766219"/>
              </p:ext>
            </p:extLst>
          </p:nvPr>
        </p:nvGraphicFramePr>
        <p:xfrm>
          <a:off x="504291" y="1347672"/>
          <a:ext cx="8134104" cy="42500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274768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Page vs. Close Page (IO)</a:t>
            </a:r>
            <a:endParaRPr lang="en-US" dirty="0"/>
          </a:p>
        </p:txBody>
      </p:sp>
      <p:sp>
        <p:nvSpPr>
          <p:cNvPr id="3" name="Content Placeholder 2"/>
          <p:cNvSpPr>
            <a:spLocks noGrp="1"/>
          </p:cNvSpPr>
          <p:nvPr>
            <p:ph idx="1"/>
          </p:nvPr>
        </p:nvSpPr>
        <p:spPr>
          <a:xfrm>
            <a:off x="152400" y="4261282"/>
            <a:ext cx="8839200" cy="1682317"/>
          </a:xfrm>
        </p:spPr>
        <p:txBody>
          <a:bodyPr/>
          <a:lstStyle/>
          <a:p>
            <a:r>
              <a:rPr lang="en-US" dirty="0" smtClean="0"/>
              <a:t>Performance of the two row buffer policies are </a:t>
            </a:r>
            <a:r>
              <a:rPr lang="en-US" dirty="0" smtClean="0">
                <a:solidFill>
                  <a:srgbClr val="FF0000"/>
                </a:solidFill>
              </a:rPr>
              <a:t>comparable for SPEC2006 benchmarks</a:t>
            </a:r>
            <a:endParaRPr lang="en-US" dirty="0">
              <a:solidFill>
                <a:srgbClr val="FF0000"/>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31</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782344569"/>
              </p:ext>
            </p:extLst>
          </p:nvPr>
        </p:nvGraphicFramePr>
        <p:xfrm>
          <a:off x="395536" y="908720"/>
          <a:ext cx="8229600" cy="33880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263772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Page vs. Close Page (O3)</a:t>
            </a:r>
            <a:endParaRPr lang="en-US" dirty="0"/>
          </a:p>
        </p:txBody>
      </p:sp>
      <p:sp>
        <p:nvSpPr>
          <p:cNvPr id="3" name="Content Placeholder 2"/>
          <p:cNvSpPr>
            <a:spLocks noGrp="1"/>
          </p:cNvSpPr>
          <p:nvPr>
            <p:ph idx="1"/>
          </p:nvPr>
        </p:nvSpPr>
        <p:spPr>
          <a:xfrm>
            <a:off x="152400" y="4261282"/>
            <a:ext cx="8839200" cy="1682317"/>
          </a:xfrm>
        </p:spPr>
        <p:txBody>
          <a:bodyPr/>
          <a:lstStyle/>
          <a:p>
            <a:r>
              <a:rPr lang="en-US" dirty="0" smtClean="0"/>
              <a:t>Performance of the two row buffer policies are </a:t>
            </a:r>
            <a:r>
              <a:rPr lang="en-US" dirty="0" smtClean="0">
                <a:solidFill>
                  <a:srgbClr val="FF0000"/>
                </a:solidFill>
              </a:rPr>
              <a:t>comparable for SPEC2006 benchmarks</a:t>
            </a:r>
            <a:endParaRPr lang="en-US" dirty="0">
              <a:solidFill>
                <a:srgbClr val="FF0000"/>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32</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2948025727"/>
              </p:ext>
            </p:extLst>
          </p:nvPr>
        </p:nvGraphicFramePr>
        <p:xfrm>
          <a:off x="395536" y="908720"/>
          <a:ext cx="8229600" cy="33880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533484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Sensitivity </a:t>
            </a:r>
            <a:r>
              <a:rPr lang="en-US" altLang="zh-CN" dirty="0" smtClean="0"/>
              <a:t>Study: </a:t>
            </a:r>
            <a:r>
              <a:rPr lang="en-US" altLang="zh-CN" dirty="0"/>
              <a:t>Turn </a:t>
            </a:r>
            <a:r>
              <a:rPr lang="en-US" altLang="zh-CN" dirty="0" smtClean="0"/>
              <a:t>Length(IO)</a:t>
            </a:r>
            <a:endParaRPr lang="zh-CN" altLang="en-US" dirty="0"/>
          </a:p>
        </p:txBody>
      </p:sp>
      <p:sp>
        <p:nvSpPr>
          <p:cNvPr id="3" name="Content Placeholder 2"/>
          <p:cNvSpPr>
            <a:spLocks noGrp="1"/>
          </p:cNvSpPr>
          <p:nvPr>
            <p:ph idx="1"/>
          </p:nvPr>
        </p:nvSpPr>
        <p:spPr>
          <a:xfrm>
            <a:off x="152400" y="4376690"/>
            <a:ext cx="8839200" cy="1566909"/>
          </a:xfrm>
        </p:spPr>
        <p:txBody>
          <a:bodyPr/>
          <a:lstStyle/>
          <a:p>
            <a:r>
              <a:rPr lang="en-US" altLang="zh-CN" dirty="0" smtClean="0"/>
              <a:t>Turn length tradeoff</a:t>
            </a:r>
          </a:p>
          <a:p>
            <a:pPr lvl="1">
              <a:buClr>
                <a:schemeClr val="tx1"/>
              </a:buClr>
            </a:pPr>
            <a:r>
              <a:rPr lang="en-US" altLang="zh-CN" dirty="0" smtClean="0"/>
              <a:t>In-order core favors shorter turn length because of </a:t>
            </a:r>
            <a:r>
              <a:rPr lang="en-US" altLang="zh-CN" dirty="0" smtClean="0">
                <a:solidFill>
                  <a:srgbClr val="FF0000"/>
                </a:solidFill>
              </a:rPr>
              <a:t>lacking memory parallelism </a:t>
            </a:r>
            <a:endParaRPr lang="zh-CN" altLang="en-US" dirty="0">
              <a:solidFill>
                <a:srgbClr val="FF0000"/>
              </a:solidFill>
            </a:endParaRP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33</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570706843"/>
              </p:ext>
            </p:extLst>
          </p:nvPr>
        </p:nvGraphicFramePr>
        <p:xfrm>
          <a:off x="415264" y="683651"/>
          <a:ext cx="7663416" cy="382620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Background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Our Goal • Approach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Conclusion</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12169800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Sensitivity </a:t>
            </a:r>
            <a:r>
              <a:rPr lang="en-US" altLang="zh-CN" dirty="0" smtClean="0"/>
              <a:t>Study: </a:t>
            </a:r>
            <a:r>
              <a:rPr lang="en-US" altLang="zh-CN" dirty="0"/>
              <a:t>Cache </a:t>
            </a:r>
            <a:r>
              <a:rPr lang="en-US" altLang="zh-CN" dirty="0" smtClean="0"/>
              <a:t>Size(IO)</a:t>
            </a:r>
            <a:endParaRPr lang="zh-CN" altLang="en-US" dirty="0"/>
          </a:p>
        </p:txBody>
      </p:sp>
      <p:sp>
        <p:nvSpPr>
          <p:cNvPr id="3" name="Content Placeholder 2"/>
          <p:cNvSpPr>
            <a:spLocks noGrp="1"/>
          </p:cNvSpPr>
          <p:nvPr>
            <p:ph idx="1"/>
          </p:nvPr>
        </p:nvSpPr>
        <p:spPr>
          <a:xfrm>
            <a:off x="152400" y="4394446"/>
            <a:ext cx="8839200" cy="1549153"/>
          </a:xfrm>
        </p:spPr>
        <p:txBody>
          <a:bodyPr/>
          <a:lstStyle/>
          <a:p>
            <a:r>
              <a:rPr lang="en-US" altLang="zh-CN" dirty="0" smtClean="0"/>
              <a:t>Performance increases with L3 cache size</a:t>
            </a:r>
          </a:p>
          <a:p>
            <a:pPr lvl="1"/>
            <a:r>
              <a:rPr lang="en-US" altLang="zh-CN" dirty="0" smtClean="0"/>
              <a:t>Larger last-level cache reduces # of memory accesses</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34</a:t>
            </a:fld>
            <a:r>
              <a:rPr lang="en-US" dirty="0" smtClean="0"/>
              <a:t> of 23</a:t>
            </a:r>
            <a:endParaRPr lang="en-US" dirty="0"/>
          </a:p>
        </p:txBody>
      </p:sp>
      <p:sp>
        <p:nvSpPr>
          <p:cNvPr id="7" name="TextBox 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Background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Our Goal • Approach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Conclusion</a:t>
            </a:r>
            <a:endParaRPr lang="en-US" sz="1200" dirty="0">
              <a:solidFill>
                <a:schemeClr val="bg1">
                  <a:lumMod val="50000"/>
                </a:schemeClr>
              </a:solidFill>
              <a:latin typeface="Whitney-Semibold" pitchFamily="2" charset="0"/>
            </a:endParaRPr>
          </a:p>
        </p:txBody>
      </p:sp>
      <p:graphicFrame>
        <p:nvGraphicFramePr>
          <p:cNvPr id="8" name="Content Placeholder 5"/>
          <p:cNvGraphicFramePr>
            <a:graphicFrameLocks/>
          </p:cNvGraphicFramePr>
          <p:nvPr>
            <p:extLst>
              <p:ext uri="{D42A27DB-BD31-4B8C-83A1-F6EECF244321}">
                <p14:modId xmlns:p14="http://schemas.microsoft.com/office/powerpoint/2010/main" val="2899116347"/>
              </p:ext>
            </p:extLst>
          </p:nvPr>
        </p:nvGraphicFramePr>
        <p:xfrm>
          <a:off x="415264" y="683651"/>
          <a:ext cx="7663416" cy="38262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499696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Sensitivity </a:t>
            </a:r>
            <a:r>
              <a:rPr lang="en-US" altLang="zh-CN" dirty="0" smtClean="0"/>
              <a:t>Study: </a:t>
            </a:r>
            <a:r>
              <a:rPr lang="en-US" altLang="zh-CN" dirty="0"/>
              <a:t>Cache </a:t>
            </a:r>
            <a:r>
              <a:rPr lang="en-US" altLang="zh-CN" dirty="0" smtClean="0"/>
              <a:t>Size(O3)</a:t>
            </a:r>
            <a:endParaRPr lang="zh-CN" altLang="en-US" dirty="0"/>
          </a:p>
        </p:txBody>
      </p:sp>
      <p:sp>
        <p:nvSpPr>
          <p:cNvPr id="3" name="Content Placeholder 2"/>
          <p:cNvSpPr>
            <a:spLocks noGrp="1"/>
          </p:cNvSpPr>
          <p:nvPr>
            <p:ph idx="1"/>
          </p:nvPr>
        </p:nvSpPr>
        <p:spPr>
          <a:xfrm>
            <a:off x="152400" y="4394446"/>
            <a:ext cx="8839200" cy="1549153"/>
          </a:xfrm>
        </p:spPr>
        <p:txBody>
          <a:bodyPr/>
          <a:lstStyle/>
          <a:p>
            <a:r>
              <a:rPr lang="en-US" altLang="zh-CN" dirty="0" smtClean="0"/>
              <a:t>Performance increases with L3 cache size</a:t>
            </a:r>
          </a:p>
          <a:p>
            <a:pPr lvl="1"/>
            <a:r>
              <a:rPr lang="en-US" altLang="zh-CN" dirty="0" smtClean="0"/>
              <a:t>Larger last-level cache reduces # of memory accesses</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35</a:t>
            </a:fld>
            <a:r>
              <a:rPr lang="en-US" dirty="0" smtClean="0"/>
              <a:t> of 23</a:t>
            </a:r>
            <a:endParaRPr lang="en-US" dirty="0"/>
          </a:p>
        </p:txBody>
      </p:sp>
      <p:graphicFrame>
        <p:nvGraphicFramePr>
          <p:cNvPr id="8" name="Content Placeholder 5"/>
          <p:cNvGraphicFramePr>
            <a:graphicFrameLocks/>
          </p:cNvGraphicFramePr>
          <p:nvPr>
            <p:extLst>
              <p:ext uri="{D42A27DB-BD31-4B8C-83A1-F6EECF244321}">
                <p14:modId xmlns:p14="http://schemas.microsoft.com/office/powerpoint/2010/main" val="2096027015"/>
              </p:ext>
            </p:extLst>
          </p:nvPr>
        </p:nvGraphicFramePr>
        <p:xfrm>
          <a:off x="415264" y="683651"/>
          <a:ext cx="7663416" cy="382620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2545998001"/>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(IO)</a:t>
            </a:r>
            <a:endParaRPr lang="en-US" dirty="0"/>
          </a:p>
        </p:txBody>
      </p:sp>
      <p:sp>
        <p:nvSpPr>
          <p:cNvPr id="3" name="Content Placeholder 2"/>
          <p:cNvSpPr>
            <a:spLocks noGrp="1"/>
          </p:cNvSpPr>
          <p:nvPr>
            <p:ph idx="1"/>
          </p:nvPr>
        </p:nvSpPr>
        <p:spPr>
          <a:xfrm>
            <a:off x="152400" y="4314548"/>
            <a:ext cx="8839200" cy="1629052"/>
          </a:xfrm>
        </p:spPr>
        <p:txBody>
          <a:bodyPr/>
          <a:lstStyle/>
          <a:p>
            <a:r>
              <a:rPr lang="en-US" dirty="0" smtClean="0"/>
              <a:t>Scale reasonably well with # of security domains</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36</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516475532"/>
              </p:ext>
            </p:extLst>
          </p:nvPr>
        </p:nvGraphicFramePr>
        <p:xfrm>
          <a:off x="323528" y="764704"/>
          <a:ext cx="8229600" cy="36119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7833907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Scalability(O3)</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37</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679674517"/>
              </p:ext>
            </p:extLst>
          </p:nvPr>
        </p:nvGraphicFramePr>
        <p:xfrm>
          <a:off x="323528" y="764704"/>
          <a:ext cx="8229600" cy="363862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Background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Our Goal • Approach • </a:t>
            </a:r>
            <a:r>
              <a:rPr lang="en-US" sz="1200" dirty="0" smtClean="0">
                <a:solidFill>
                  <a:schemeClr val="bg1"/>
                </a:solidFill>
                <a:latin typeface="Whitney-Semibold" pitchFamily="2" charset="0"/>
              </a:rPr>
              <a:t>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Conclusion</a:t>
            </a:r>
            <a:endParaRPr lang="en-US" sz="1200" dirty="0">
              <a:solidFill>
                <a:schemeClr val="bg1">
                  <a:lumMod val="50000"/>
                </a:schemeClr>
              </a:solidFill>
              <a:latin typeface="Whitney-Semibold" pitchFamily="2" charset="0"/>
            </a:endParaRPr>
          </a:p>
        </p:txBody>
      </p:sp>
      <p:sp>
        <p:nvSpPr>
          <p:cNvPr id="8" name="Content Placeholder 2"/>
          <p:cNvSpPr txBox="1">
            <a:spLocks/>
          </p:cNvSpPr>
          <p:nvPr/>
        </p:nvSpPr>
        <p:spPr bwMode="auto">
          <a:xfrm>
            <a:off x="152400" y="4314548"/>
            <a:ext cx="8839200" cy="1629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6">
                  <a:lumMod val="75000"/>
                </a:schemeClr>
              </a:buClr>
              <a:buFont typeface="Wingdings" pitchFamily="2" charset="2"/>
              <a:buChar char="§"/>
              <a:defRPr sz="2400" b="0" kern="1200">
                <a:solidFill>
                  <a:schemeClr val="tx1"/>
                </a:solidFill>
                <a:latin typeface="Tahoma" panose="020B0604030504040204" pitchFamily="34" charset="0"/>
                <a:ea typeface="+mn-ea"/>
                <a:cs typeface="Tahoma" panose="020B0604030504040204" pitchFamily="34" charset="0"/>
              </a:defRPr>
            </a:lvl1pPr>
            <a:lvl2pPr marL="639763" indent="-228600" algn="l" rtl="0" eaLnBrk="1" fontAlgn="base" hangingPunct="1">
              <a:spcBef>
                <a:spcPts val="400"/>
              </a:spcBef>
              <a:spcAft>
                <a:spcPct val="0"/>
              </a:spcAft>
              <a:buFont typeface="Arial" charset="0"/>
              <a:buChar char="•"/>
              <a:defRPr sz="2200" kern="1200">
                <a:solidFill>
                  <a:schemeClr val="tx1"/>
                </a:solidFill>
                <a:latin typeface="Tahoma" panose="020B0604030504040204" pitchFamily="34" charset="0"/>
                <a:ea typeface="+mn-ea"/>
                <a:cs typeface="Tahoma" panose="020B0604030504040204" pitchFamily="34" charset="0"/>
              </a:defRPr>
            </a:lvl2pPr>
            <a:lvl3pPr marL="1143000" indent="-228600" algn="l" rtl="0" eaLnBrk="1" fontAlgn="base" hangingPunct="1">
              <a:spcBef>
                <a:spcPts val="300"/>
              </a:spcBef>
              <a:spcAft>
                <a:spcPct val="0"/>
              </a:spcAft>
              <a:buFont typeface="Palatino Linotype" pitchFamily="18" charset="0"/>
              <a:buChar char="»"/>
              <a:defRPr sz="800" kern="1200">
                <a:solidFill>
                  <a:srgbClr val="5F5F5F"/>
                </a:solidFill>
                <a:latin typeface="Tahoma" panose="020B0604030504040204" pitchFamily="34" charset="0"/>
                <a:ea typeface="+mn-ea"/>
                <a:cs typeface="Tahoma" panose="020B0604030504040204" pitchFamily="34" charset="0"/>
              </a:defRPr>
            </a:lvl3pPr>
            <a:lvl4pPr marL="1600200" indent="-228600" algn="l" rtl="0" eaLnBrk="1" fontAlgn="base" hangingPunct="1">
              <a:spcBef>
                <a:spcPct val="20000"/>
              </a:spcBef>
              <a:spcAft>
                <a:spcPct val="0"/>
              </a:spcAft>
              <a:buFont typeface="Arial" charset="0"/>
              <a:buChar char="–"/>
              <a:defRPr sz="1800" kern="1200">
                <a:solidFill>
                  <a:srgbClr val="5F5F5F"/>
                </a:solidFill>
                <a:latin typeface="Tahoma" panose="020B0604030504040204" pitchFamily="34" charset="0"/>
                <a:ea typeface="+mn-ea"/>
                <a:cs typeface="Tahoma" panose="020B0604030504040204" pitchFamily="34" charset="0"/>
              </a:defRPr>
            </a:lvl4pPr>
            <a:lvl5pPr marL="2057400" indent="-228600" algn="l" rtl="0" eaLnBrk="1" fontAlgn="base" hangingPunct="1">
              <a:spcBef>
                <a:spcPct val="20000"/>
              </a:spcBef>
              <a:spcAft>
                <a:spcPct val="0"/>
              </a:spcAft>
              <a:buFont typeface="Wingdings" pitchFamily="2" charset="2"/>
              <a:buChar char="Ø"/>
              <a:defRPr sz="1600" kern="1200">
                <a:solidFill>
                  <a:srgbClr val="5F5F5F"/>
                </a:solidFill>
                <a:latin typeface="Tahoma" panose="020B0604030504040204" pitchFamily="34" charset="0"/>
                <a:ea typeface="+mn-ea"/>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Scale reasonably well with # of security domains</a:t>
            </a:r>
            <a:endParaRPr lang="en-US" dirty="0"/>
          </a:p>
        </p:txBody>
      </p:sp>
    </p:spTree>
    <p:extLst>
      <p:ext uri="{BB962C8B-B14F-4D97-AF65-F5344CB8AC3E}">
        <p14:creationId xmlns:p14="http://schemas.microsoft.com/office/powerpoint/2010/main" val="320594764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with BP (IO)</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smtClean="0"/>
              <a:t>Page </a:t>
            </a:r>
            <a:fld id="{51122A02-9243-4A5C-BB9D-A995037351FA}" type="slidenum">
              <a:rPr lang="en-US" smtClean="0"/>
              <a:pPr>
                <a:defRPr/>
              </a:pPr>
              <a:t>38</a:t>
            </a:fld>
            <a:r>
              <a:rPr lang="en-US"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785549371"/>
              </p:ext>
            </p:extLst>
          </p:nvPr>
        </p:nvGraphicFramePr>
        <p:xfrm>
          <a:off x="323528" y="764704"/>
          <a:ext cx="8229600" cy="3611986"/>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idx="1"/>
          </p:nvPr>
        </p:nvSpPr>
        <p:spPr>
          <a:xfrm>
            <a:off x="152400" y="4314548"/>
            <a:ext cx="8839200" cy="1629052"/>
          </a:xfrm>
        </p:spPr>
        <p:txBody>
          <a:bodyPr/>
          <a:lstStyle/>
          <a:p>
            <a:r>
              <a:rPr lang="en-US" dirty="0" smtClean="0"/>
              <a:t>Perform slightly better than just using TP</a:t>
            </a:r>
            <a:endParaRPr lang="en-US" dirty="0"/>
          </a:p>
        </p:txBody>
      </p:sp>
    </p:spTree>
    <p:extLst>
      <p:ext uri="{BB962C8B-B14F-4D97-AF65-F5344CB8AC3E}">
        <p14:creationId xmlns:p14="http://schemas.microsoft.com/office/powerpoint/2010/main" val="1885998196"/>
      </p:ext>
    </p:extLst>
  </p:cSld>
  <p:clrMapOvr>
    <a:masterClrMapping/>
  </p:clrMapOvr>
  <p:transition xmlns:p14="http://schemas.microsoft.com/office/powerpoint/2010/mai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Timing Channels in Computing Systems</a:t>
            </a:r>
            <a:endParaRPr lang="zh-CN" altLang="en-US" dirty="0"/>
          </a:p>
        </p:txBody>
      </p:sp>
      <p:sp>
        <p:nvSpPr>
          <p:cNvPr id="3" name="Content Placeholder 2"/>
          <p:cNvSpPr>
            <a:spLocks noGrp="1"/>
          </p:cNvSpPr>
          <p:nvPr>
            <p:ph idx="1"/>
          </p:nvPr>
        </p:nvSpPr>
        <p:spPr>
          <a:xfrm>
            <a:off x="152400" y="3078760"/>
            <a:ext cx="8839200" cy="2864840"/>
          </a:xfrm>
        </p:spPr>
        <p:txBody>
          <a:bodyPr/>
          <a:lstStyle/>
          <a:p>
            <a:r>
              <a:rPr lang="en-US" altLang="zh-CN" dirty="0" smtClean="0"/>
              <a:t>Timing channel attacks exploit </a:t>
            </a:r>
            <a:r>
              <a:rPr lang="en-US" altLang="zh-CN" dirty="0"/>
              <a:t>timing channels </a:t>
            </a:r>
            <a:r>
              <a:rPr lang="en-US" altLang="zh-CN" dirty="0" smtClean="0"/>
              <a:t>caused by </a:t>
            </a:r>
            <a:r>
              <a:rPr lang="en-US" altLang="zh-CN" dirty="0" smtClean="0">
                <a:solidFill>
                  <a:srgbClr val="FF0000"/>
                </a:solidFill>
              </a:rPr>
              <a:t>interference in shared resources</a:t>
            </a:r>
          </a:p>
          <a:p>
            <a:pPr lvl="1"/>
            <a:r>
              <a:rPr lang="en-US" altLang="zh-CN" dirty="0"/>
              <a:t>Processing pipelines, branch predictors, caches, </a:t>
            </a:r>
            <a:r>
              <a:rPr lang="en-US" altLang="zh-CN" dirty="0" smtClean="0"/>
              <a:t>interconnect</a:t>
            </a:r>
          </a:p>
          <a:p>
            <a:pPr lvl="2"/>
            <a:endParaRPr lang="en-US" altLang="zh-CN" dirty="0" smtClean="0"/>
          </a:p>
          <a:p>
            <a:r>
              <a:rPr lang="en-US" altLang="zh-CN" dirty="0" smtClean="0"/>
              <a:t>Modern computing systems are </a:t>
            </a:r>
            <a:r>
              <a:rPr lang="en-US" altLang="zh-CN" dirty="0" smtClean="0">
                <a:solidFill>
                  <a:srgbClr val="FF0000"/>
                </a:solidFill>
              </a:rPr>
              <a:t>increasingly vulnerable </a:t>
            </a:r>
            <a:r>
              <a:rPr lang="en-US" altLang="zh-CN" dirty="0" smtClean="0"/>
              <a:t>to timing channel attacks</a:t>
            </a:r>
          </a:p>
          <a:p>
            <a:pPr lvl="1">
              <a:buClr>
                <a:schemeClr val="tx1"/>
              </a:buClr>
            </a:pPr>
            <a:r>
              <a:rPr lang="en-US" altLang="zh-CN" dirty="0" smtClean="0">
                <a:solidFill>
                  <a:srgbClr val="FF0000"/>
                </a:solidFill>
              </a:rPr>
              <a:t>More resource sharing</a:t>
            </a:r>
            <a:r>
              <a:rPr lang="en-US" altLang="zh-CN" dirty="0" smtClean="0"/>
              <a:t>: cloud computing platform</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3</a:t>
            </a:fld>
            <a:r>
              <a:rPr lang="en-US" dirty="0" smtClean="0"/>
              <a:t> of 23</a:t>
            </a:r>
            <a:endParaRPr lang="en-US" dirty="0"/>
          </a:p>
        </p:txBody>
      </p:sp>
      <p:sp>
        <p:nvSpPr>
          <p:cNvPr id="7" name="TextBox 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solidFill>
                <a:latin typeface="Whitney-Semibold" pitchFamily="2" charset="0"/>
              </a:rPr>
              <a:t>Motivation</a:t>
            </a:r>
            <a:r>
              <a:rPr lang="en-US" sz="1200" dirty="0" smtClean="0">
                <a:solidFill>
                  <a:schemeClr val="bg1">
                    <a:lumMod val="50000"/>
                  </a:schemeClr>
                </a:solidFill>
                <a:latin typeface="Whitney-Semibold" pitchFamily="2" charset="0"/>
              </a:rPr>
              <a:t>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8" name="Rectangle 7"/>
          <p:cNvSpPr/>
          <p:nvPr/>
        </p:nvSpPr>
        <p:spPr>
          <a:xfrm>
            <a:off x="2725788" y="1199625"/>
            <a:ext cx="662730" cy="33564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2757535" y="1199504"/>
            <a:ext cx="640820" cy="338554"/>
          </a:xfrm>
          <a:prstGeom prst="rect">
            <a:avLst/>
          </a:prstGeom>
          <a:noFill/>
        </p:spPr>
        <p:txBody>
          <a:bodyPr wrap="none" rtlCol="0">
            <a:spAutoFit/>
          </a:bodyPr>
          <a:lstStyle/>
          <a:p>
            <a:r>
              <a:rPr lang="en-US" altLang="zh-CN" sz="1600" dirty="0" smtClean="0"/>
              <a:t>SD 0</a:t>
            </a:r>
            <a:endParaRPr lang="zh-CN" altLang="en-US" sz="1600" dirty="0"/>
          </a:p>
        </p:txBody>
      </p:sp>
      <p:sp>
        <p:nvSpPr>
          <p:cNvPr id="11" name="Rectangle 10"/>
          <p:cNvSpPr/>
          <p:nvPr/>
        </p:nvSpPr>
        <p:spPr>
          <a:xfrm>
            <a:off x="3725476" y="1196747"/>
            <a:ext cx="662730" cy="335640"/>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3761818" y="1196541"/>
            <a:ext cx="640820" cy="338554"/>
          </a:xfrm>
          <a:prstGeom prst="rect">
            <a:avLst/>
          </a:prstGeom>
          <a:noFill/>
        </p:spPr>
        <p:txBody>
          <a:bodyPr wrap="none" rtlCol="0">
            <a:spAutoFit/>
          </a:bodyPr>
          <a:lstStyle/>
          <a:p>
            <a:r>
              <a:rPr lang="en-US" altLang="zh-CN" sz="1600" dirty="0" smtClean="0"/>
              <a:t>SD 1</a:t>
            </a:r>
            <a:endParaRPr lang="zh-CN" altLang="en-US" sz="1600" dirty="0"/>
          </a:p>
        </p:txBody>
      </p:sp>
      <p:sp>
        <p:nvSpPr>
          <p:cNvPr id="13" name="Rectangle 12"/>
          <p:cNvSpPr/>
          <p:nvPr/>
        </p:nvSpPr>
        <p:spPr>
          <a:xfrm>
            <a:off x="3654824" y="2105471"/>
            <a:ext cx="1586918" cy="7046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3906584" y="2144984"/>
            <a:ext cx="1062811" cy="584776"/>
          </a:xfrm>
          <a:prstGeom prst="rect">
            <a:avLst/>
          </a:prstGeom>
          <a:noFill/>
        </p:spPr>
        <p:txBody>
          <a:bodyPr wrap="none" rtlCol="0">
            <a:spAutoFit/>
          </a:bodyPr>
          <a:lstStyle/>
          <a:p>
            <a:pPr algn="ctr"/>
            <a:r>
              <a:rPr lang="en-US" altLang="zh-CN" sz="1600" dirty="0" smtClean="0"/>
              <a:t>Shared </a:t>
            </a:r>
          </a:p>
          <a:p>
            <a:pPr algn="ctr"/>
            <a:r>
              <a:rPr lang="en-US" altLang="zh-CN" sz="1600" dirty="0" smtClean="0"/>
              <a:t>Resource</a:t>
            </a:r>
            <a:endParaRPr lang="zh-CN" altLang="en-US" sz="1600" dirty="0"/>
          </a:p>
        </p:txBody>
      </p:sp>
      <p:sp>
        <p:nvSpPr>
          <p:cNvPr id="16" name="Rectangle 15"/>
          <p:cNvSpPr/>
          <p:nvPr/>
        </p:nvSpPr>
        <p:spPr>
          <a:xfrm>
            <a:off x="5327774" y="1196747"/>
            <a:ext cx="662730" cy="335640"/>
          </a:xfrm>
          <a:prstGeom prst="rect">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5336281" y="1196625"/>
            <a:ext cx="674884" cy="338554"/>
          </a:xfrm>
          <a:prstGeom prst="rect">
            <a:avLst/>
          </a:prstGeom>
          <a:noFill/>
        </p:spPr>
        <p:txBody>
          <a:bodyPr wrap="none" rtlCol="0">
            <a:spAutoFit/>
          </a:bodyPr>
          <a:lstStyle/>
          <a:p>
            <a:r>
              <a:rPr lang="en-US" altLang="zh-CN" sz="1600" dirty="0" smtClean="0"/>
              <a:t>SD N</a:t>
            </a:r>
            <a:endParaRPr lang="zh-CN" altLang="en-US" sz="1600" dirty="0"/>
          </a:p>
        </p:txBody>
      </p:sp>
      <p:sp>
        <p:nvSpPr>
          <p:cNvPr id="20" name="Oval 19"/>
          <p:cNvSpPr/>
          <p:nvPr/>
        </p:nvSpPr>
        <p:spPr>
          <a:xfrm>
            <a:off x="4588144" y="1329694"/>
            <a:ext cx="75501" cy="7550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Oval 20"/>
          <p:cNvSpPr/>
          <p:nvPr/>
        </p:nvSpPr>
        <p:spPr>
          <a:xfrm>
            <a:off x="4807655" y="1329775"/>
            <a:ext cx="75501" cy="7550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Oval 21"/>
          <p:cNvSpPr/>
          <p:nvPr/>
        </p:nvSpPr>
        <p:spPr>
          <a:xfrm>
            <a:off x="5034157" y="1333847"/>
            <a:ext cx="75501" cy="7550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Right Arrow 24"/>
          <p:cNvSpPr/>
          <p:nvPr/>
        </p:nvSpPr>
        <p:spPr>
          <a:xfrm rot="2247509">
            <a:off x="3057973" y="1695734"/>
            <a:ext cx="884642" cy="250311"/>
          </a:xfrm>
          <a:prstGeom prst="rightArrow">
            <a:avLst>
              <a:gd name="adj1" fmla="val 33346"/>
              <a:gd name="adj2" fmla="val 601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Right Arrow 25"/>
          <p:cNvSpPr/>
          <p:nvPr/>
        </p:nvSpPr>
        <p:spPr>
          <a:xfrm rot="3679419">
            <a:off x="3870847" y="1703837"/>
            <a:ext cx="634852" cy="250311"/>
          </a:xfrm>
          <a:prstGeom prst="rightArrow">
            <a:avLst>
              <a:gd name="adj1" fmla="val 33346"/>
              <a:gd name="adj2" fmla="val 601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Right Arrow 26"/>
          <p:cNvSpPr/>
          <p:nvPr/>
        </p:nvSpPr>
        <p:spPr>
          <a:xfrm rot="7889341">
            <a:off x="5034157" y="1698730"/>
            <a:ext cx="729425" cy="250311"/>
          </a:xfrm>
          <a:prstGeom prst="rightArrow">
            <a:avLst>
              <a:gd name="adj1" fmla="val 33346"/>
              <a:gd name="adj2" fmla="val 601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27"/>
          <p:cNvSpPr txBox="1"/>
          <p:nvPr/>
        </p:nvSpPr>
        <p:spPr>
          <a:xfrm>
            <a:off x="5890604" y="1924986"/>
            <a:ext cx="2088933" cy="338554"/>
          </a:xfrm>
          <a:prstGeom prst="rect">
            <a:avLst/>
          </a:prstGeom>
          <a:noFill/>
        </p:spPr>
        <p:txBody>
          <a:bodyPr wrap="none" rtlCol="0">
            <a:spAutoFit/>
          </a:bodyPr>
          <a:lstStyle/>
          <a:p>
            <a:r>
              <a:rPr lang="en-US" altLang="zh-CN" sz="1600" dirty="0" smtClean="0"/>
              <a:t>SD: Security Domain</a:t>
            </a:r>
            <a:endParaRPr lang="zh-CN" altLang="en-US" sz="1600" dirty="0"/>
          </a:p>
        </p:txBody>
      </p:sp>
    </p:spTree>
    <p:extLst>
      <p:ext uri="{BB962C8B-B14F-4D97-AF65-F5344CB8AC3E}">
        <p14:creationId xmlns:p14="http://schemas.microsoft.com/office/powerpoint/2010/main" val="79316890"/>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with BP (IO)</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smtClean="0"/>
              <a:t>Page </a:t>
            </a:r>
            <a:fld id="{51122A02-9243-4A5C-BB9D-A995037351FA}" type="slidenum">
              <a:rPr lang="en-US" smtClean="0"/>
              <a:pPr>
                <a:defRPr/>
              </a:pPr>
              <a:t>39</a:t>
            </a:fld>
            <a:r>
              <a:rPr lang="en-US"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619236923"/>
              </p:ext>
            </p:extLst>
          </p:nvPr>
        </p:nvGraphicFramePr>
        <p:xfrm>
          <a:off x="323528" y="764704"/>
          <a:ext cx="8229600" cy="3611986"/>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idx="1"/>
          </p:nvPr>
        </p:nvSpPr>
        <p:spPr>
          <a:xfrm>
            <a:off x="152400" y="4314548"/>
            <a:ext cx="8839200" cy="1629052"/>
          </a:xfrm>
        </p:spPr>
        <p:txBody>
          <a:bodyPr/>
          <a:lstStyle/>
          <a:p>
            <a:r>
              <a:rPr lang="en-US" dirty="0" smtClean="0"/>
              <a:t>Perform slightly better than just using TP</a:t>
            </a:r>
            <a:endParaRPr lang="en-US" dirty="0"/>
          </a:p>
        </p:txBody>
      </p:sp>
    </p:spTree>
    <p:extLst>
      <p:ext uri="{BB962C8B-B14F-4D97-AF65-F5344CB8AC3E}">
        <p14:creationId xmlns:p14="http://schemas.microsoft.com/office/powerpoint/2010/main" val="4226242374"/>
      </p:ext>
    </p:extLst>
  </p:cSld>
  <p:clrMapOvr>
    <a:masterClrMapping/>
  </p:clrMapOvr>
  <p:transition xmlns:p14="http://schemas.microsoft.com/office/powerpoint/2010/mai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Partitioning for SPEC2006 (IO)</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40</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3438984960"/>
              </p:ext>
            </p:extLst>
          </p:nvPr>
        </p:nvGraphicFramePr>
        <p:xfrm>
          <a:off x="720066" y="647325"/>
          <a:ext cx="7230909" cy="375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txBox="1">
            <a:spLocks/>
          </p:cNvSpPr>
          <p:nvPr/>
        </p:nvSpPr>
        <p:spPr bwMode="auto">
          <a:xfrm>
            <a:off x="152400" y="4314548"/>
            <a:ext cx="8839200" cy="1629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6">
                  <a:lumMod val="75000"/>
                </a:schemeClr>
              </a:buClr>
              <a:buFont typeface="Wingdings" pitchFamily="2" charset="2"/>
              <a:buChar char="§"/>
              <a:defRPr sz="2400" b="0" kern="1200">
                <a:solidFill>
                  <a:schemeClr val="tx1"/>
                </a:solidFill>
                <a:latin typeface="Tahoma" panose="020B0604030504040204" pitchFamily="34" charset="0"/>
                <a:ea typeface="+mn-ea"/>
                <a:cs typeface="Tahoma" panose="020B0604030504040204" pitchFamily="34" charset="0"/>
              </a:defRPr>
            </a:lvl1pPr>
            <a:lvl2pPr marL="639763" indent="-228600" algn="l" rtl="0" eaLnBrk="1" fontAlgn="base" hangingPunct="1">
              <a:spcBef>
                <a:spcPts val="400"/>
              </a:spcBef>
              <a:spcAft>
                <a:spcPct val="0"/>
              </a:spcAft>
              <a:buFont typeface="Arial" charset="0"/>
              <a:buChar char="•"/>
              <a:defRPr sz="2200" kern="1200">
                <a:solidFill>
                  <a:schemeClr val="tx1"/>
                </a:solidFill>
                <a:latin typeface="Tahoma" panose="020B0604030504040204" pitchFamily="34" charset="0"/>
                <a:ea typeface="+mn-ea"/>
                <a:cs typeface="Tahoma" panose="020B0604030504040204" pitchFamily="34" charset="0"/>
              </a:defRPr>
            </a:lvl2pPr>
            <a:lvl3pPr marL="1143000" indent="-228600" algn="l" rtl="0" eaLnBrk="1" fontAlgn="base" hangingPunct="1">
              <a:spcBef>
                <a:spcPts val="300"/>
              </a:spcBef>
              <a:spcAft>
                <a:spcPct val="0"/>
              </a:spcAft>
              <a:buFont typeface="Palatino Linotype" pitchFamily="18" charset="0"/>
              <a:buChar char="»"/>
              <a:defRPr sz="800" kern="1200">
                <a:solidFill>
                  <a:srgbClr val="5F5F5F"/>
                </a:solidFill>
                <a:latin typeface="Tahoma" panose="020B0604030504040204" pitchFamily="34" charset="0"/>
                <a:ea typeface="+mn-ea"/>
                <a:cs typeface="Tahoma" panose="020B0604030504040204" pitchFamily="34" charset="0"/>
              </a:defRPr>
            </a:lvl3pPr>
            <a:lvl4pPr marL="1600200" indent="-228600" algn="l" rtl="0" eaLnBrk="1" fontAlgn="base" hangingPunct="1">
              <a:spcBef>
                <a:spcPct val="20000"/>
              </a:spcBef>
              <a:spcAft>
                <a:spcPct val="0"/>
              </a:spcAft>
              <a:buFont typeface="Arial" charset="0"/>
              <a:buChar char="–"/>
              <a:defRPr sz="1800" kern="1200">
                <a:solidFill>
                  <a:srgbClr val="5F5F5F"/>
                </a:solidFill>
                <a:latin typeface="Tahoma" panose="020B0604030504040204" pitchFamily="34" charset="0"/>
                <a:ea typeface="+mn-ea"/>
                <a:cs typeface="Tahoma" panose="020B0604030504040204" pitchFamily="34" charset="0"/>
              </a:defRPr>
            </a:lvl4pPr>
            <a:lvl5pPr marL="2057400" indent="-228600" algn="l" rtl="0" eaLnBrk="1" fontAlgn="base" hangingPunct="1">
              <a:spcBef>
                <a:spcPct val="20000"/>
              </a:spcBef>
              <a:spcAft>
                <a:spcPct val="0"/>
              </a:spcAft>
              <a:buFont typeface="Wingdings" pitchFamily="2" charset="2"/>
              <a:buChar char="Ø"/>
              <a:defRPr sz="1600" kern="1200">
                <a:solidFill>
                  <a:srgbClr val="5F5F5F"/>
                </a:solidFill>
                <a:latin typeface="Tahoma" panose="020B0604030504040204" pitchFamily="34" charset="0"/>
                <a:ea typeface="+mn-ea"/>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smtClean="0"/>
              <a:t>L3 cache: 4MB</a:t>
            </a:r>
          </a:p>
          <a:p>
            <a:r>
              <a:rPr lang="en-US" altLang="zh-CN" dirty="0" smtClean="0"/>
              <a:t>Turn length: 64 cycles</a:t>
            </a:r>
            <a:endParaRPr lang="en-US" altLang="zh-CN" dirty="0"/>
          </a:p>
        </p:txBody>
      </p:sp>
    </p:spTree>
    <p:extLst>
      <p:ext uri="{BB962C8B-B14F-4D97-AF65-F5344CB8AC3E}">
        <p14:creationId xmlns:p14="http://schemas.microsoft.com/office/powerpoint/2010/main" val="79105588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Bank Partitioning for SPEC2006 (O3)</a:t>
            </a:r>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41</a:t>
            </a:fld>
            <a:r>
              <a:rPr lang="en-US" dirty="0" smtClean="0"/>
              <a:t> of 23</a:t>
            </a:r>
            <a:endParaRPr lang="en-US" dirty="0"/>
          </a:p>
        </p:txBody>
      </p:sp>
      <p:graphicFrame>
        <p:nvGraphicFramePr>
          <p:cNvPr id="6" name="Content Placeholder 5"/>
          <p:cNvGraphicFramePr>
            <a:graphicFrameLocks/>
          </p:cNvGraphicFramePr>
          <p:nvPr>
            <p:extLst>
              <p:ext uri="{D42A27DB-BD31-4B8C-83A1-F6EECF244321}">
                <p14:modId xmlns:p14="http://schemas.microsoft.com/office/powerpoint/2010/main" val="1677617439"/>
              </p:ext>
            </p:extLst>
          </p:nvPr>
        </p:nvGraphicFramePr>
        <p:xfrm>
          <a:off x="720066" y="647325"/>
          <a:ext cx="7230909" cy="3756000"/>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txBox="1">
            <a:spLocks/>
          </p:cNvSpPr>
          <p:nvPr/>
        </p:nvSpPr>
        <p:spPr bwMode="auto">
          <a:xfrm>
            <a:off x="152400" y="4314548"/>
            <a:ext cx="8839200" cy="1629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1" fontAlgn="base" hangingPunct="1">
              <a:spcBef>
                <a:spcPts val="600"/>
              </a:spcBef>
              <a:spcAft>
                <a:spcPct val="0"/>
              </a:spcAft>
              <a:buClr>
                <a:schemeClr val="accent6">
                  <a:lumMod val="75000"/>
                </a:schemeClr>
              </a:buClr>
              <a:buFont typeface="Wingdings" pitchFamily="2" charset="2"/>
              <a:buChar char="§"/>
              <a:defRPr sz="2400" b="0" kern="1200">
                <a:solidFill>
                  <a:schemeClr val="tx1"/>
                </a:solidFill>
                <a:latin typeface="Tahoma" panose="020B0604030504040204" pitchFamily="34" charset="0"/>
                <a:ea typeface="+mn-ea"/>
                <a:cs typeface="Tahoma" panose="020B0604030504040204" pitchFamily="34" charset="0"/>
              </a:defRPr>
            </a:lvl1pPr>
            <a:lvl2pPr marL="639763" indent="-228600" algn="l" rtl="0" eaLnBrk="1" fontAlgn="base" hangingPunct="1">
              <a:spcBef>
                <a:spcPts val="400"/>
              </a:spcBef>
              <a:spcAft>
                <a:spcPct val="0"/>
              </a:spcAft>
              <a:buFont typeface="Arial" charset="0"/>
              <a:buChar char="•"/>
              <a:defRPr sz="2200" kern="1200">
                <a:solidFill>
                  <a:schemeClr val="tx1"/>
                </a:solidFill>
                <a:latin typeface="Tahoma" panose="020B0604030504040204" pitchFamily="34" charset="0"/>
                <a:ea typeface="+mn-ea"/>
                <a:cs typeface="Tahoma" panose="020B0604030504040204" pitchFamily="34" charset="0"/>
              </a:defRPr>
            </a:lvl2pPr>
            <a:lvl3pPr marL="1143000" indent="-228600" algn="l" rtl="0" eaLnBrk="1" fontAlgn="base" hangingPunct="1">
              <a:spcBef>
                <a:spcPts val="300"/>
              </a:spcBef>
              <a:spcAft>
                <a:spcPct val="0"/>
              </a:spcAft>
              <a:buFont typeface="Palatino Linotype" pitchFamily="18" charset="0"/>
              <a:buChar char="»"/>
              <a:defRPr sz="800" kern="1200">
                <a:solidFill>
                  <a:srgbClr val="5F5F5F"/>
                </a:solidFill>
                <a:latin typeface="Tahoma" panose="020B0604030504040204" pitchFamily="34" charset="0"/>
                <a:ea typeface="+mn-ea"/>
                <a:cs typeface="Tahoma" panose="020B0604030504040204" pitchFamily="34" charset="0"/>
              </a:defRPr>
            </a:lvl3pPr>
            <a:lvl4pPr marL="1600200" indent="-228600" algn="l" rtl="0" eaLnBrk="1" fontAlgn="base" hangingPunct="1">
              <a:spcBef>
                <a:spcPct val="20000"/>
              </a:spcBef>
              <a:spcAft>
                <a:spcPct val="0"/>
              </a:spcAft>
              <a:buFont typeface="Arial" charset="0"/>
              <a:buChar char="–"/>
              <a:defRPr sz="1800" kern="1200">
                <a:solidFill>
                  <a:srgbClr val="5F5F5F"/>
                </a:solidFill>
                <a:latin typeface="Tahoma" panose="020B0604030504040204" pitchFamily="34" charset="0"/>
                <a:ea typeface="+mn-ea"/>
                <a:cs typeface="Tahoma" panose="020B0604030504040204" pitchFamily="34" charset="0"/>
              </a:defRPr>
            </a:lvl4pPr>
            <a:lvl5pPr marL="2057400" indent="-228600" algn="l" rtl="0" eaLnBrk="1" fontAlgn="base" hangingPunct="1">
              <a:spcBef>
                <a:spcPct val="20000"/>
              </a:spcBef>
              <a:spcAft>
                <a:spcPct val="0"/>
              </a:spcAft>
              <a:buFont typeface="Wingdings" pitchFamily="2" charset="2"/>
              <a:buChar char="Ø"/>
              <a:defRPr sz="1600" kern="1200">
                <a:solidFill>
                  <a:srgbClr val="5F5F5F"/>
                </a:solidFill>
                <a:latin typeface="Tahoma" panose="020B0604030504040204" pitchFamily="34" charset="0"/>
                <a:ea typeface="+mn-ea"/>
                <a:cs typeface="Tahoma" panose="020B060403050404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zh-CN" dirty="0" smtClean="0"/>
              <a:t>L3 cache: 4MB</a:t>
            </a:r>
          </a:p>
          <a:p>
            <a:r>
              <a:rPr lang="en-US" altLang="zh-CN" dirty="0" smtClean="0"/>
              <a:t>Turn length: 64 cycles</a:t>
            </a:r>
            <a:endParaRPr lang="en-US" altLang="zh-CN" dirty="0"/>
          </a:p>
        </p:txBody>
      </p:sp>
    </p:spTree>
    <p:extLst>
      <p:ext uri="{BB962C8B-B14F-4D97-AF65-F5344CB8AC3E}">
        <p14:creationId xmlns:p14="http://schemas.microsoft.com/office/powerpoint/2010/main" val="135676353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DRAM Module Specification</a:t>
            </a:r>
            <a:endParaRPr lang="en-US" dirty="0"/>
          </a:p>
        </p:txBody>
      </p:sp>
      <p:sp>
        <p:nvSpPr>
          <p:cNvPr id="3" name="Content Placeholder 2"/>
          <p:cNvSpPr>
            <a:spLocks noGrp="1"/>
          </p:cNvSpPr>
          <p:nvPr>
            <p:ph idx="1"/>
          </p:nvPr>
        </p:nvSpPr>
        <p:spPr/>
        <p:txBody>
          <a:bodyPr/>
          <a:lstStyle/>
          <a:p>
            <a:r>
              <a:rPr lang="en-US" dirty="0" smtClean="0"/>
              <a:t>DDR3 667MHz</a:t>
            </a:r>
          </a:p>
          <a:p>
            <a:r>
              <a:rPr lang="en-US" dirty="0" smtClean="0"/>
              <a:t>Bus Width: 64 bits</a:t>
            </a:r>
          </a:p>
          <a:p>
            <a:r>
              <a:rPr lang="en-US" dirty="0"/>
              <a:t>NUM_BANKS=8</a:t>
            </a:r>
          </a:p>
          <a:p>
            <a:r>
              <a:rPr lang="en-US" dirty="0"/>
              <a:t>NUM_ROWS=16384</a:t>
            </a:r>
          </a:p>
          <a:p>
            <a:r>
              <a:rPr lang="en-US" dirty="0"/>
              <a:t>NUM_COLS=1024</a:t>
            </a:r>
          </a:p>
          <a:p>
            <a:r>
              <a:rPr lang="en-US" dirty="0"/>
              <a:t>DEVICE_WIDTH=16</a:t>
            </a:r>
          </a:p>
        </p:txBody>
      </p:sp>
      <p:sp>
        <p:nvSpPr>
          <p:cNvPr id="4" name="Footer Placeholder 3"/>
          <p:cNvSpPr>
            <a:spLocks noGrp="1"/>
          </p:cNvSpPr>
          <p:nvPr>
            <p:ph type="ftr" sz="quarter" idx="10"/>
          </p:nvPr>
        </p:nvSpPr>
        <p:spPr/>
        <p:txBody>
          <a:bodyPr/>
          <a:lstStyle/>
          <a:p>
            <a:r>
              <a:rPr lang="en-US" altLang="zh-CN" dirty="0"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42</a:t>
            </a:fld>
            <a:r>
              <a:rPr lang="en-US" dirty="0" smtClean="0"/>
              <a:t> of 23</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299874092"/>
              </p:ext>
            </p:extLst>
          </p:nvPr>
        </p:nvGraphicFramePr>
        <p:xfrm>
          <a:off x="4355976" y="764704"/>
          <a:ext cx="4176464" cy="5029200"/>
        </p:xfrm>
        <a:graphic>
          <a:graphicData uri="http://schemas.openxmlformats.org/drawingml/2006/table">
            <a:tbl>
              <a:tblPr firstRow="1" bandRow="1">
                <a:tableStyleId>{284E427A-3D55-4303-BF80-6455036E1DE7}</a:tableStyleId>
              </a:tblPr>
              <a:tblGrid>
                <a:gridCol w="2088232"/>
                <a:gridCol w="2088232"/>
              </a:tblGrid>
              <a:tr h="331237">
                <a:tc>
                  <a:txBody>
                    <a:bodyPr/>
                    <a:lstStyle/>
                    <a:p>
                      <a:pPr algn="ctr"/>
                      <a:r>
                        <a:rPr lang="en-US" sz="1600" dirty="0" smtClean="0"/>
                        <a:t>Timing Parameters</a:t>
                      </a:r>
                      <a:endParaRPr lang="en-US" sz="1600" dirty="0"/>
                    </a:p>
                  </a:txBody>
                  <a:tcPr/>
                </a:tc>
                <a:tc>
                  <a:txBody>
                    <a:bodyPr/>
                    <a:lstStyle/>
                    <a:p>
                      <a:pPr algn="ctr"/>
                      <a:r>
                        <a:rPr lang="en-US" sz="1600" dirty="0" smtClean="0"/>
                        <a:t>Cycles</a:t>
                      </a:r>
                      <a:endParaRPr lang="en-US" sz="1600" dirty="0"/>
                    </a:p>
                  </a:txBody>
                  <a:tcPr/>
                </a:tc>
              </a:tr>
              <a:tr h="331237">
                <a:tc>
                  <a:txBody>
                    <a:bodyPr/>
                    <a:lstStyle/>
                    <a:p>
                      <a:pPr algn="ctr"/>
                      <a:r>
                        <a:rPr lang="en-US" sz="1600" dirty="0" smtClean="0"/>
                        <a:t>CL</a:t>
                      </a:r>
                      <a:endParaRPr lang="en-US" sz="1600" dirty="0"/>
                    </a:p>
                  </a:txBody>
                  <a:tcPr/>
                </a:tc>
                <a:tc>
                  <a:txBody>
                    <a:bodyPr/>
                    <a:lstStyle/>
                    <a:p>
                      <a:pPr algn="ctr"/>
                      <a:r>
                        <a:rPr lang="en-US" sz="1600" dirty="0" smtClean="0"/>
                        <a:t>10</a:t>
                      </a:r>
                      <a:endParaRPr lang="en-US" sz="1600" dirty="0"/>
                    </a:p>
                  </a:txBody>
                  <a:tcPr/>
                </a:tc>
              </a:tr>
              <a:tr h="331237">
                <a:tc>
                  <a:txBody>
                    <a:bodyPr/>
                    <a:lstStyle/>
                    <a:p>
                      <a:pPr algn="ctr"/>
                      <a:r>
                        <a:rPr lang="en-US" sz="1600" dirty="0" smtClean="0"/>
                        <a:t>BL</a:t>
                      </a:r>
                      <a:endParaRPr lang="en-US" sz="1600" dirty="0"/>
                    </a:p>
                  </a:txBody>
                  <a:tcPr/>
                </a:tc>
                <a:tc>
                  <a:txBody>
                    <a:bodyPr/>
                    <a:lstStyle/>
                    <a:p>
                      <a:pPr algn="ctr"/>
                      <a:r>
                        <a:rPr lang="en-US" sz="1600" dirty="0" smtClean="0"/>
                        <a:t>8</a:t>
                      </a:r>
                      <a:endParaRPr lang="en-US" sz="1600" dirty="0"/>
                    </a:p>
                  </a:txBody>
                  <a:tcPr/>
                </a:tc>
              </a:tr>
              <a:tr h="331237">
                <a:tc>
                  <a:txBody>
                    <a:bodyPr/>
                    <a:lstStyle/>
                    <a:p>
                      <a:pPr algn="ctr"/>
                      <a:r>
                        <a:rPr lang="en-US" sz="1600" dirty="0" err="1" smtClean="0"/>
                        <a:t>tRAS</a:t>
                      </a:r>
                      <a:endParaRPr lang="en-US" sz="1600" dirty="0"/>
                    </a:p>
                  </a:txBody>
                  <a:tcPr/>
                </a:tc>
                <a:tc>
                  <a:txBody>
                    <a:bodyPr/>
                    <a:lstStyle/>
                    <a:p>
                      <a:pPr algn="ctr"/>
                      <a:r>
                        <a:rPr lang="en-US" sz="1600" dirty="0" smtClean="0"/>
                        <a:t>24</a:t>
                      </a:r>
                      <a:endParaRPr lang="en-US" sz="1600" dirty="0"/>
                    </a:p>
                  </a:txBody>
                  <a:tcPr/>
                </a:tc>
              </a:tr>
              <a:tr h="331237">
                <a:tc>
                  <a:txBody>
                    <a:bodyPr/>
                    <a:lstStyle/>
                    <a:p>
                      <a:pPr algn="ctr"/>
                      <a:r>
                        <a:rPr lang="en-US" sz="1600" dirty="0" err="1" smtClean="0"/>
                        <a:t>tRCD</a:t>
                      </a:r>
                      <a:endParaRPr lang="en-US" sz="1600" dirty="0"/>
                    </a:p>
                  </a:txBody>
                  <a:tcPr/>
                </a:tc>
                <a:tc>
                  <a:txBody>
                    <a:bodyPr/>
                    <a:lstStyle/>
                    <a:p>
                      <a:pPr algn="ctr"/>
                      <a:r>
                        <a:rPr lang="en-US" sz="1600" dirty="0" smtClean="0"/>
                        <a:t>10</a:t>
                      </a:r>
                      <a:endParaRPr lang="en-US" sz="1600" dirty="0"/>
                    </a:p>
                  </a:txBody>
                  <a:tcPr/>
                </a:tc>
              </a:tr>
              <a:tr h="331237">
                <a:tc>
                  <a:txBody>
                    <a:bodyPr/>
                    <a:lstStyle/>
                    <a:p>
                      <a:pPr algn="ctr"/>
                      <a:r>
                        <a:rPr lang="en-US" sz="1600" dirty="0" err="1" smtClean="0"/>
                        <a:t>tRRD</a:t>
                      </a:r>
                      <a:endParaRPr lang="en-US" sz="1600" dirty="0"/>
                    </a:p>
                  </a:txBody>
                  <a:tcPr/>
                </a:tc>
                <a:tc>
                  <a:txBody>
                    <a:bodyPr/>
                    <a:lstStyle/>
                    <a:p>
                      <a:pPr algn="ctr"/>
                      <a:r>
                        <a:rPr lang="en-US" sz="1600" dirty="0" smtClean="0"/>
                        <a:t>4</a:t>
                      </a:r>
                      <a:endParaRPr lang="en-US" sz="1600" dirty="0"/>
                    </a:p>
                  </a:txBody>
                  <a:tcPr/>
                </a:tc>
              </a:tr>
              <a:tr h="331237">
                <a:tc>
                  <a:txBody>
                    <a:bodyPr/>
                    <a:lstStyle/>
                    <a:p>
                      <a:pPr algn="ctr"/>
                      <a:r>
                        <a:rPr lang="en-US" sz="1600" dirty="0" err="1" smtClean="0"/>
                        <a:t>tRC</a:t>
                      </a:r>
                      <a:endParaRPr lang="en-US" sz="1600" dirty="0"/>
                    </a:p>
                  </a:txBody>
                  <a:tcPr/>
                </a:tc>
                <a:tc>
                  <a:txBody>
                    <a:bodyPr/>
                    <a:lstStyle/>
                    <a:p>
                      <a:pPr algn="ctr"/>
                      <a:r>
                        <a:rPr lang="en-US" sz="1600" dirty="0" smtClean="0"/>
                        <a:t>34</a:t>
                      </a:r>
                      <a:endParaRPr lang="en-US" sz="1600" dirty="0"/>
                    </a:p>
                  </a:txBody>
                  <a:tcPr/>
                </a:tc>
              </a:tr>
              <a:tr h="331237">
                <a:tc>
                  <a:txBody>
                    <a:bodyPr/>
                    <a:lstStyle/>
                    <a:p>
                      <a:pPr algn="ctr"/>
                      <a:r>
                        <a:rPr lang="en-US" sz="1600" dirty="0" err="1" smtClean="0"/>
                        <a:t>tRP</a:t>
                      </a:r>
                      <a:endParaRPr lang="en-US" sz="1600" dirty="0"/>
                    </a:p>
                  </a:txBody>
                  <a:tcPr/>
                </a:tc>
                <a:tc>
                  <a:txBody>
                    <a:bodyPr/>
                    <a:lstStyle/>
                    <a:p>
                      <a:pPr algn="ctr"/>
                      <a:r>
                        <a:rPr lang="en-US" sz="1600" dirty="0" smtClean="0"/>
                        <a:t>10</a:t>
                      </a:r>
                      <a:endParaRPr lang="en-US" sz="1600" dirty="0"/>
                    </a:p>
                  </a:txBody>
                  <a:tcPr/>
                </a:tc>
              </a:tr>
              <a:tr h="331237">
                <a:tc>
                  <a:txBody>
                    <a:bodyPr/>
                    <a:lstStyle/>
                    <a:p>
                      <a:pPr algn="ctr"/>
                      <a:r>
                        <a:rPr lang="en-US" sz="1600" dirty="0" err="1" smtClean="0"/>
                        <a:t>tCCD</a:t>
                      </a:r>
                      <a:endParaRPr lang="en-US" sz="1600" dirty="0"/>
                    </a:p>
                  </a:txBody>
                  <a:tcPr/>
                </a:tc>
                <a:tc>
                  <a:txBody>
                    <a:bodyPr/>
                    <a:lstStyle/>
                    <a:p>
                      <a:pPr algn="ctr"/>
                      <a:r>
                        <a:rPr lang="en-US" sz="1600" dirty="0" smtClean="0"/>
                        <a:t>4</a:t>
                      </a:r>
                      <a:endParaRPr lang="en-US" sz="1600" dirty="0"/>
                    </a:p>
                  </a:txBody>
                  <a:tcPr/>
                </a:tc>
              </a:tr>
              <a:tr h="331237">
                <a:tc>
                  <a:txBody>
                    <a:bodyPr/>
                    <a:lstStyle/>
                    <a:p>
                      <a:pPr algn="ctr"/>
                      <a:r>
                        <a:rPr lang="en-US" sz="1600" dirty="0" err="1" smtClean="0"/>
                        <a:t>tRTP</a:t>
                      </a:r>
                      <a:endParaRPr lang="en-US" sz="1600" dirty="0"/>
                    </a:p>
                  </a:txBody>
                  <a:tcPr/>
                </a:tc>
                <a:tc>
                  <a:txBody>
                    <a:bodyPr/>
                    <a:lstStyle/>
                    <a:p>
                      <a:pPr algn="ctr"/>
                      <a:r>
                        <a:rPr lang="en-US" sz="1600" dirty="0" smtClean="0"/>
                        <a:t>5</a:t>
                      </a:r>
                      <a:endParaRPr lang="en-US" sz="1600" dirty="0"/>
                    </a:p>
                  </a:txBody>
                  <a:tcPr/>
                </a:tc>
              </a:tr>
              <a:tr h="331237">
                <a:tc>
                  <a:txBody>
                    <a:bodyPr/>
                    <a:lstStyle/>
                    <a:p>
                      <a:pPr algn="ctr"/>
                      <a:r>
                        <a:rPr lang="en-US" sz="1600" dirty="0" err="1" smtClean="0"/>
                        <a:t>tWTR</a:t>
                      </a:r>
                      <a:endParaRPr lang="en-US" sz="1600" dirty="0"/>
                    </a:p>
                  </a:txBody>
                  <a:tcPr/>
                </a:tc>
                <a:tc>
                  <a:txBody>
                    <a:bodyPr/>
                    <a:lstStyle/>
                    <a:p>
                      <a:pPr algn="ctr"/>
                      <a:r>
                        <a:rPr lang="en-US" sz="1600" dirty="0" smtClean="0"/>
                        <a:t>5</a:t>
                      </a:r>
                      <a:endParaRPr lang="en-US" sz="1600" dirty="0"/>
                    </a:p>
                  </a:txBody>
                  <a:tcPr/>
                </a:tc>
              </a:tr>
              <a:tr h="331237">
                <a:tc>
                  <a:txBody>
                    <a:bodyPr/>
                    <a:lstStyle/>
                    <a:p>
                      <a:pPr algn="ctr"/>
                      <a:r>
                        <a:rPr lang="en-US" sz="1600" dirty="0" err="1" smtClean="0"/>
                        <a:t>tWR</a:t>
                      </a:r>
                      <a:endParaRPr lang="en-US" sz="1600" dirty="0"/>
                    </a:p>
                  </a:txBody>
                  <a:tcPr/>
                </a:tc>
                <a:tc>
                  <a:txBody>
                    <a:bodyPr/>
                    <a:lstStyle/>
                    <a:p>
                      <a:pPr algn="ctr"/>
                      <a:r>
                        <a:rPr lang="en-US" sz="1600" dirty="0" smtClean="0"/>
                        <a:t>10</a:t>
                      </a:r>
                      <a:endParaRPr lang="en-US" sz="1600" dirty="0"/>
                    </a:p>
                  </a:txBody>
                  <a:tcPr/>
                </a:tc>
              </a:tr>
              <a:tr h="331237">
                <a:tc>
                  <a:txBody>
                    <a:bodyPr/>
                    <a:lstStyle/>
                    <a:p>
                      <a:pPr algn="ctr"/>
                      <a:r>
                        <a:rPr lang="en-US" sz="1600" dirty="0" err="1" smtClean="0"/>
                        <a:t>tRFC</a:t>
                      </a:r>
                      <a:endParaRPr lang="en-US" sz="1600" dirty="0"/>
                    </a:p>
                  </a:txBody>
                  <a:tcPr/>
                </a:tc>
                <a:tc>
                  <a:txBody>
                    <a:bodyPr/>
                    <a:lstStyle/>
                    <a:p>
                      <a:pPr algn="ctr"/>
                      <a:r>
                        <a:rPr lang="en-US" sz="1600" dirty="0" smtClean="0"/>
                        <a:t>74</a:t>
                      </a:r>
                      <a:endParaRPr lang="en-US" sz="1600" dirty="0"/>
                    </a:p>
                  </a:txBody>
                  <a:tcPr/>
                </a:tc>
              </a:tr>
              <a:tr h="331237">
                <a:tc>
                  <a:txBody>
                    <a:bodyPr/>
                    <a:lstStyle/>
                    <a:p>
                      <a:pPr algn="ctr"/>
                      <a:r>
                        <a:rPr lang="en-US" sz="1600" dirty="0" err="1" smtClean="0"/>
                        <a:t>tFAW</a:t>
                      </a:r>
                      <a:endParaRPr lang="en-US" sz="1600" dirty="0"/>
                    </a:p>
                  </a:txBody>
                  <a:tcPr/>
                </a:tc>
                <a:tc>
                  <a:txBody>
                    <a:bodyPr/>
                    <a:lstStyle/>
                    <a:p>
                      <a:pPr algn="ctr"/>
                      <a:r>
                        <a:rPr lang="en-US" sz="1600" dirty="0" smtClean="0"/>
                        <a:t>20</a:t>
                      </a:r>
                      <a:endParaRPr lang="en-US" sz="1600" dirty="0"/>
                    </a:p>
                  </a:txBody>
                  <a:tcPr/>
                </a:tc>
              </a:tr>
              <a:tr h="331237">
                <a:tc>
                  <a:txBody>
                    <a:bodyPr/>
                    <a:lstStyle/>
                    <a:p>
                      <a:pPr algn="ctr"/>
                      <a:r>
                        <a:rPr lang="en-US" sz="1600" dirty="0" err="1" smtClean="0"/>
                        <a:t>tRTRS</a:t>
                      </a:r>
                      <a:endParaRPr lang="en-US" sz="1600" dirty="0"/>
                    </a:p>
                  </a:txBody>
                  <a:tcPr/>
                </a:tc>
                <a:tc>
                  <a:txBody>
                    <a:bodyPr/>
                    <a:lstStyle/>
                    <a:p>
                      <a:pPr algn="ctr"/>
                      <a:r>
                        <a:rPr lang="en-US" sz="1600" dirty="0" smtClean="0"/>
                        <a:t>1</a:t>
                      </a:r>
                      <a:endParaRPr lang="en-US" sz="1600" dirty="0"/>
                    </a:p>
                  </a:txBody>
                  <a:tcPr/>
                </a:tc>
              </a:tr>
            </a:tbl>
          </a:graphicData>
        </a:graphic>
      </p:graphicFrame>
    </p:spTree>
    <p:extLst>
      <p:ext uri="{BB962C8B-B14F-4D97-AF65-F5344CB8AC3E}">
        <p14:creationId xmlns:p14="http://schemas.microsoft.com/office/powerpoint/2010/main" val="238145148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Channel Protection</a:t>
            </a:r>
            <a:endParaRPr lang="en-US" dirty="0"/>
          </a:p>
        </p:txBody>
      </p:sp>
      <p:sp>
        <p:nvSpPr>
          <p:cNvPr id="3" name="Content Placeholder 2"/>
          <p:cNvSpPr>
            <a:spLocks noGrp="1"/>
          </p:cNvSpPr>
          <p:nvPr>
            <p:ph idx="1"/>
          </p:nvPr>
        </p:nvSpPr>
        <p:spPr/>
        <p:txBody>
          <a:bodyPr/>
          <a:lstStyle/>
          <a:p>
            <a:r>
              <a:rPr lang="en-US" altLang="zh-CN" dirty="0"/>
              <a:t>Microarchitecture-level timing channel protection </a:t>
            </a:r>
            <a:r>
              <a:rPr lang="en-US" altLang="zh-CN" dirty="0" smtClean="0"/>
              <a:t>needs</a:t>
            </a:r>
            <a:r>
              <a:rPr lang="zh-CN" altLang="en-US" dirty="0" smtClean="0"/>
              <a:t> </a:t>
            </a:r>
            <a:r>
              <a:rPr lang="en-US" altLang="zh-CN" dirty="0" smtClean="0">
                <a:solidFill>
                  <a:srgbClr val="FF0000"/>
                </a:solidFill>
              </a:rPr>
              <a:t>hardware</a:t>
            </a:r>
            <a:r>
              <a:rPr lang="en-US" altLang="zh-CN" dirty="0">
                <a:solidFill>
                  <a:srgbClr val="FF0000"/>
                </a:solidFill>
              </a:rPr>
              <a:t>-based protection</a:t>
            </a:r>
          </a:p>
          <a:p>
            <a:pPr lvl="1"/>
            <a:r>
              <a:rPr lang="en-US" altLang="zh-CN" dirty="0"/>
              <a:t>Timing behaviors are</a:t>
            </a:r>
            <a:r>
              <a:rPr lang="zh-CN" altLang="en-US" dirty="0"/>
              <a:t> </a:t>
            </a:r>
            <a:r>
              <a:rPr lang="en-US" altLang="zh-CN" dirty="0"/>
              <a:t>hard</a:t>
            </a:r>
            <a:r>
              <a:rPr lang="zh-CN" altLang="en-US" dirty="0"/>
              <a:t> </a:t>
            </a:r>
            <a:r>
              <a:rPr lang="en-US" altLang="zh-CN" dirty="0"/>
              <a:t>to</a:t>
            </a:r>
            <a:r>
              <a:rPr lang="zh-CN" altLang="en-US" dirty="0"/>
              <a:t> </a:t>
            </a:r>
            <a:r>
              <a:rPr lang="en-US" altLang="zh-CN" dirty="0"/>
              <a:t>control</a:t>
            </a:r>
            <a:r>
              <a:rPr lang="zh-CN" altLang="en-US" dirty="0"/>
              <a:t> </a:t>
            </a:r>
            <a:r>
              <a:rPr lang="en-US" altLang="zh-CN" dirty="0"/>
              <a:t>in software </a:t>
            </a:r>
            <a:r>
              <a:rPr lang="en-US" altLang="zh-CN" dirty="0" smtClean="0"/>
              <a:t>layers</a:t>
            </a:r>
          </a:p>
          <a:p>
            <a:pPr lvl="2"/>
            <a:endParaRPr lang="en-US" altLang="zh-CN" dirty="0"/>
          </a:p>
          <a:p>
            <a:r>
              <a:rPr lang="en-US" altLang="zh-CN" dirty="0" smtClean="0"/>
              <a:t>Various hardware-based protections have been proposed</a:t>
            </a:r>
          </a:p>
          <a:p>
            <a:pPr lvl="1"/>
            <a:r>
              <a:rPr lang="en-US" altLang="zh-CN" dirty="0" smtClean="0"/>
              <a:t>Cache, on-chip network</a:t>
            </a:r>
          </a:p>
          <a:p>
            <a:pPr lvl="2"/>
            <a:endParaRPr lang="en-US" altLang="zh-CN" dirty="0"/>
          </a:p>
          <a:p>
            <a:r>
              <a:rPr lang="en-US" altLang="zh-CN" dirty="0" smtClean="0"/>
              <a:t>Protection mechanisms still </a:t>
            </a:r>
            <a:r>
              <a:rPr lang="en-US" altLang="zh-CN" dirty="0" smtClean="0">
                <a:solidFill>
                  <a:srgbClr val="FF0000"/>
                </a:solidFill>
              </a:rPr>
              <a:t>need to be developed </a:t>
            </a:r>
            <a:r>
              <a:rPr lang="en-US" altLang="zh-CN" dirty="0" smtClean="0"/>
              <a:t>for other shared hardware resources</a:t>
            </a:r>
          </a:p>
          <a:p>
            <a:pPr lvl="1"/>
            <a:r>
              <a:rPr lang="en-US" altLang="zh-CN" dirty="0"/>
              <a:t>B</a:t>
            </a:r>
            <a:r>
              <a:rPr lang="en-US" altLang="zh-CN" dirty="0" smtClean="0"/>
              <a:t>ranch predictor, memory controller, </a:t>
            </a:r>
            <a:r>
              <a:rPr lang="en-US" altLang="zh-CN" dirty="0" err="1" smtClean="0"/>
              <a:t>etc</a:t>
            </a:r>
            <a:endParaRPr lang="en-US" altLang="zh-CN" dirty="0" smtClean="0"/>
          </a:p>
          <a:p>
            <a:pPr marL="0" indent="0">
              <a:buNone/>
            </a:pPr>
            <a:endParaRPr lang="en-US" altLang="zh-CN" dirty="0" smtClean="0"/>
          </a:p>
          <a:p>
            <a:endParaRPr 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4</a:t>
            </a:fld>
            <a:r>
              <a:rPr lang="en-US" dirty="0" smtClean="0"/>
              <a:t> of 23</a:t>
            </a:r>
            <a:endParaRPr lang="en-US" dirty="0"/>
          </a:p>
        </p:txBody>
      </p:sp>
      <p:sp>
        <p:nvSpPr>
          <p:cNvPr id="6" name="TextBox 5"/>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solidFill>
                <a:latin typeface="Whitney-Semibold" pitchFamily="2" charset="0"/>
              </a:rPr>
              <a:t>Motivation</a:t>
            </a:r>
            <a:r>
              <a:rPr lang="en-US" sz="1200" dirty="0" smtClean="0">
                <a:solidFill>
                  <a:schemeClr val="bg1">
                    <a:lumMod val="50000"/>
                  </a:schemeClr>
                </a:solidFill>
                <a:latin typeface="Whitney-Semibold" pitchFamily="2" charset="0"/>
              </a:rPr>
              <a:t>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
        <p:nvSpPr>
          <p:cNvPr id="7" name="Oval 6"/>
          <p:cNvSpPr/>
          <p:nvPr/>
        </p:nvSpPr>
        <p:spPr>
          <a:xfrm>
            <a:off x="3031092" y="3900721"/>
            <a:ext cx="2318119" cy="611054"/>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133489"/>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Covert Channel Through Memory</a:t>
            </a:r>
            <a:endParaRPr lang="zh-CN" altLang="en-US" dirty="0"/>
          </a:p>
        </p:txBody>
      </p:sp>
      <p:sp>
        <p:nvSpPr>
          <p:cNvPr id="3" name="Content Placeholder 2"/>
          <p:cNvSpPr>
            <a:spLocks noGrp="1"/>
          </p:cNvSpPr>
          <p:nvPr>
            <p:ph idx="1"/>
          </p:nvPr>
        </p:nvSpPr>
        <p:spPr/>
        <p:txBody>
          <a:bodyPr/>
          <a:lstStyle/>
          <a:p>
            <a:r>
              <a:rPr lang="en-US" altLang="zh-CN" dirty="0" smtClean="0"/>
              <a:t>One program can </a:t>
            </a:r>
            <a:r>
              <a:rPr lang="en-US" altLang="zh-CN" dirty="0" smtClean="0">
                <a:solidFill>
                  <a:srgbClr val="FF0000"/>
                </a:solidFill>
              </a:rPr>
              <a:t>affect the memory latency</a:t>
            </a:r>
            <a:r>
              <a:rPr lang="en-US" altLang="zh-CN" dirty="0" smtClean="0"/>
              <a:t> of another program by controlling its memory intensity</a:t>
            </a:r>
          </a:p>
          <a:p>
            <a:pPr lvl="1"/>
            <a:r>
              <a:rPr lang="en-US" altLang="zh-CN" dirty="0" smtClean="0"/>
              <a:t>May use the variation to covertly send a bit sequence</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5</a:t>
            </a:fld>
            <a:r>
              <a:rPr lang="en-US" dirty="0" smtClean="0"/>
              <a:t> of 23</a:t>
            </a:r>
            <a:endParaRPr lang="en-US" dirty="0"/>
          </a:p>
        </p:txBody>
      </p:sp>
      <p:sp>
        <p:nvSpPr>
          <p:cNvPr id="7" name="Rectangle 6"/>
          <p:cNvSpPr/>
          <p:nvPr/>
        </p:nvSpPr>
        <p:spPr>
          <a:xfrm>
            <a:off x="312828" y="2860141"/>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285927" y="2915763"/>
            <a:ext cx="723538" cy="307777"/>
          </a:xfrm>
          <a:prstGeom prst="rect">
            <a:avLst/>
          </a:prstGeom>
          <a:noFill/>
        </p:spPr>
        <p:txBody>
          <a:bodyPr wrap="none" rtlCol="0">
            <a:spAutoFit/>
          </a:bodyPr>
          <a:lstStyle/>
          <a:p>
            <a:pPr algn="ctr"/>
            <a:r>
              <a:rPr lang="en-US" altLang="zh-CN" sz="1400" dirty="0" smtClean="0"/>
              <a:t>Core 0</a:t>
            </a:r>
          </a:p>
        </p:txBody>
      </p:sp>
      <p:cxnSp>
        <p:nvCxnSpPr>
          <p:cNvPr id="9" name="Straight Connector 8"/>
          <p:cNvCxnSpPr/>
          <p:nvPr/>
        </p:nvCxnSpPr>
        <p:spPr>
          <a:xfrm flipH="1">
            <a:off x="647695" y="3303853"/>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10" name="Rectangle 9"/>
          <p:cNvSpPr/>
          <p:nvPr/>
        </p:nvSpPr>
        <p:spPr>
          <a:xfrm>
            <a:off x="436942" y="3484578"/>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497623" y="3484578"/>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sp>
        <p:nvSpPr>
          <p:cNvPr id="12" name="Rectangle 11"/>
          <p:cNvSpPr/>
          <p:nvPr/>
        </p:nvSpPr>
        <p:spPr>
          <a:xfrm>
            <a:off x="1759953" y="2859212"/>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1755650" y="2924378"/>
            <a:ext cx="723538" cy="307777"/>
          </a:xfrm>
          <a:prstGeom prst="rect">
            <a:avLst/>
          </a:prstGeom>
          <a:noFill/>
        </p:spPr>
        <p:txBody>
          <a:bodyPr wrap="none" rtlCol="0">
            <a:spAutoFit/>
          </a:bodyPr>
          <a:lstStyle/>
          <a:p>
            <a:pPr algn="ctr"/>
            <a:r>
              <a:rPr lang="en-US" altLang="zh-CN" sz="1400" dirty="0" smtClean="0"/>
              <a:t>Core 1</a:t>
            </a:r>
          </a:p>
        </p:txBody>
      </p:sp>
      <p:cxnSp>
        <p:nvCxnSpPr>
          <p:cNvPr id="14" name="Straight Connector 13"/>
          <p:cNvCxnSpPr/>
          <p:nvPr/>
        </p:nvCxnSpPr>
        <p:spPr>
          <a:xfrm flipH="1">
            <a:off x="2094820" y="3302924"/>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15" name="Rectangle 14"/>
          <p:cNvSpPr/>
          <p:nvPr/>
        </p:nvSpPr>
        <p:spPr>
          <a:xfrm>
            <a:off x="1884067" y="3483649"/>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1944748" y="3483649"/>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cxnSp>
        <p:nvCxnSpPr>
          <p:cNvPr id="17" name="Straight Connector 16"/>
          <p:cNvCxnSpPr>
            <a:stCxn id="10" idx="3"/>
            <a:endCxn id="15" idx="1"/>
          </p:cNvCxnSpPr>
          <p:nvPr/>
        </p:nvCxnSpPr>
        <p:spPr>
          <a:xfrm flipV="1">
            <a:off x="842822" y="3622149"/>
            <a:ext cx="1041245" cy="929"/>
          </a:xfrm>
          <a:prstGeom prst="line">
            <a:avLst/>
          </a:prstGeom>
          <a:ln w="12700"/>
        </p:spPr>
        <p:style>
          <a:lnRef idx="1">
            <a:schemeClr val="dk1"/>
          </a:lnRef>
          <a:fillRef idx="0">
            <a:schemeClr val="dk1"/>
          </a:fillRef>
          <a:effectRef idx="0">
            <a:schemeClr val="dk1"/>
          </a:effectRef>
          <a:fontRef idx="minor">
            <a:schemeClr val="tx1"/>
          </a:fontRef>
        </p:style>
      </p:cxnSp>
      <p:sp>
        <p:nvSpPr>
          <p:cNvPr id="18" name="TextBox 17"/>
          <p:cNvSpPr txBox="1"/>
          <p:nvPr/>
        </p:nvSpPr>
        <p:spPr>
          <a:xfrm>
            <a:off x="1116428" y="3346079"/>
            <a:ext cx="494033" cy="307777"/>
          </a:xfrm>
          <a:prstGeom prst="rect">
            <a:avLst/>
          </a:prstGeom>
          <a:noFill/>
        </p:spPr>
        <p:txBody>
          <a:bodyPr wrap="none" rtlCol="0">
            <a:spAutoFit/>
          </a:bodyPr>
          <a:lstStyle/>
          <a:p>
            <a:pPr algn="ctr"/>
            <a:r>
              <a:rPr lang="en-US" altLang="zh-CN" sz="1400" dirty="0" smtClean="0"/>
              <a:t>Bus</a:t>
            </a:r>
            <a:endParaRPr lang="zh-CN" altLang="en-US" sz="1400" dirty="0"/>
          </a:p>
        </p:txBody>
      </p:sp>
      <p:sp>
        <p:nvSpPr>
          <p:cNvPr id="19" name="Rectangle 18"/>
          <p:cNvSpPr/>
          <p:nvPr/>
        </p:nvSpPr>
        <p:spPr>
          <a:xfrm>
            <a:off x="939564" y="3983585"/>
            <a:ext cx="855491" cy="350655"/>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19"/>
          <p:cNvSpPr txBox="1"/>
          <p:nvPr/>
        </p:nvSpPr>
        <p:spPr>
          <a:xfrm>
            <a:off x="940928" y="4022174"/>
            <a:ext cx="851515" cy="307777"/>
          </a:xfrm>
          <a:prstGeom prst="rect">
            <a:avLst/>
          </a:prstGeom>
          <a:noFill/>
        </p:spPr>
        <p:txBody>
          <a:bodyPr wrap="none" rtlCol="0">
            <a:spAutoFit/>
          </a:bodyPr>
          <a:lstStyle/>
          <a:p>
            <a:pPr algn="ctr"/>
            <a:r>
              <a:rPr lang="en-US" altLang="zh-CN" sz="1400" dirty="0" smtClean="0"/>
              <a:t>Memory</a:t>
            </a:r>
            <a:endParaRPr lang="zh-CN" altLang="en-US" sz="1400" dirty="0"/>
          </a:p>
        </p:txBody>
      </p:sp>
      <p:cxnSp>
        <p:nvCxnSpPr>
          <p:cNvPr id="21" name="Straight Connector 20"/>
          <p:cNvCxnSpPr/>
          <p:nvPr/>
        </p:nvCxnSpPr>
        <p:spPr>
          <a:xfrm>
            <a:off x="1367310" y="3623078"/>
            <a:ext cx="0" cy="360507"/>
          </a:xfrm>
          <a:prstGeom prst="line">
            <a:avLst/>
          </a:prstGeom>
          <a:ln w="12700"/>
        </p:spPr>
        <p:style>
          <a:lnRef idx="1">
            <a:schemeClr val="dk1"/>
          </a:lnRef>
          <a:fillRef idx="0">
            <a:schemeClr val="dk1"/>
          </a:fillRef>
          <a:effectRef idx="0">
            <a:schemeClr val="dk1"/>
          </a:effectRef>
          <a:fontRef idx="minor">
            <a:schemeClr val="tx1"/>
          </a:fontRef>
        </p:style>
      </p:cxnSp>
      <p:sp>
        <p:nvSpPr>
          <p:cNvPr id="46" name="Rectangle 45"/>
          <p:cNvSpPr/>
          <p:nvPr/>
        </p:nvSpPr>
        <p:spPr>
          <a:xfrm>
            <a:off x="4016435" y="2175522"/>
            <a:ext cx="484094" cy="2781765"/>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146665" y="2175522"/>
            <a:ext cx="484094" cy="2781759"/>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397241" y="2175521"/>
            <a:ext cx="484094" cy="2781763"/>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553350" y="2175522"/>
            <a:ext cx="484094" cy="2781765"/>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585696" y="2175522"/>
            <a:ext cx="484094" cy="2781760"/>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774533" y="2175522"/>
            <a:ext cx="484094" cy="2781758"/>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979607" y="2175522"/>
            <a:ext cx="484094" cy="2781757"/>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8123625" y="2175521"/>
            <a:ext cx="484094" cy="2781757"/>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4088153" y="3951451"/>
            <a:ext cx="340158" cy="461665"/>
          </a:xfrm>
          <a:prstGeom prst="rect">
            <a:avLst/>
          </a:prstGeom>
          <a:noFill/>
        </p:spPr>
        <p:txBody>
          <a:bodyPr wrap="none" rtlCol="0">
            <a:spAutoFit/>
          </a:bodyPr>
          <a:lstStyle/>
          <a:p>
            <a:r>
              <a:rPr lang="en-US" sz="2400" dirty="0">
                <a:solidFill>
                  <a:srgbClr val="FF0000"/>
                </a:solidFill>
              </a:rPr>
              <a:t>0</a:t>
            </a:r>
          </a:p>
        </p:txBody>
      </p:sp>
      <p:sp>
        <p:nvSpPr>
          <p:cNvPr id="55" name="TextBox 54"/>
          <p:cNvSpPr txBox="1"/>
          <p:nvPr/>
        </p:nvSpPr>
        <p:spPr>
          <a:xfrm>
            <a:off x="4652929" y="2130913"/>
            <a:ext cx="340158" cy="461665"/>
          </a:xfrm>
          <a:prstGeom prst="rect">
            <a:avLst/>
          </a:prstGeom>
          <a:noFill/>
        </p:spPr>
        <p:txBody>
          <a:bodyPr wrap="none" rtlCol="0">
            <a:spAutoFit/>
          </a:bodyPr>
          <a:lstStyle/>
          <a:p>
            <a:r>
              <a:rPr lang="en-US" sz="2400" dirty="0">
                <a:solidFill>
                  <a:srgbClr val="FF0000"/>
                </a:solidFill>
              </a:rPr>
              <a:t>1</a:t>
            </a:r>
          </a:p>
        </p:txBody>
      </p:sp>
      <p:sp>
        <p:nvSpPr>
          <p:cNvPr id="56" name="TextBox 55"/>
          <p:cNvSpPr txBox="1"/>
          <p:nvPr/>
        </p:nvSpPr>
        <p:spPr>
          <a:xfrm>
            <a:off x="5209757" y="2139538"/>
            <a:ext cx="340158" cy="461665"/>
          </a:xfrm>
          <a:prstGeom prst="rect">
            <a:avLst/>
          </a:prstGeom>
          <a:noFill/>
        </p:spPr>
        <p:txBody>
          <a:bodyPr wrap="none" rtlCol="0">
            <a:spAutoFit/>
          </a:bodyPr>
          <a:lstStyle/>
          <a:p>
            <a:r>
              <a:rPr lang="en-US" sz="2400" dirty="0">
                <a:solidFill>
                  <a:srgbClr val="FF0000"/>
                </a:solidFill>
              </a:rPr>
              <a:t>1</a:t>
            </a:r>
          </a:p>
        </p:txBody>
      </p:sp>
      <p:sp>
        <p:nvSpPr>
          <p:cNvPr id="57" name="TextBox 56"/>
          <p:cNvSpPr txBox="1"/>
          <p:nvPr/>
        </p:nvSpPr>
        <p:spPr>
          <a:xfrm>
            <a:off x="5846251" y="3953329"/>
            <a:ext cx="340158" cy="461665"/>
          </a:xfrm>
          <a:prstGeom prst="rect">
            <a:avLst/>
          </a:prstGeom>
          <a:noFill/>
        </p:spPr>
        <p:txBody>
          <a:bodyPr wrap="none" rtlCol="0">
            <a:spAutoFit/>
          </a:bodyPr>
          <a:lstStyle/>
          <a:p>
            <a:r>
              <a:rPr lang="en-US" sz="2400" dirty="0">
                <a:solidFill>
                  <a:srgbClr val="FF0000"/>
                </a:solidFill>
              </a:rPr>
              <a:t>0</a:t>
            </a:r>
          </a:p>
        </p:txBody>
      </p:sp>
      <p:sp>
        <p:nvSpPr>
          <p:cNvPr id="58" name="TextBox 57"/>
          <p:cNvSpPr txBox="1"/>
          <p:nvPr/>
        </p:nvSpPr>
        <p:spPr>
          <a:xfrm>
            <a:off x="6468959" y="2127512"/>
            <a:ext cx="340158" cy="461665"/>
          </a:xfrm>
          <a:prstGeom prst="rect">
            <a:avLst/>
          </a:prstGeom>
          <a:noFill/>
        </p:spPr>
        <p:txBody>
          <a:bodyPr wrap="none" rtlCol="0">
            <a:spAutoFit/>
          </a:bodyPr>
          <a:lstStyle/>
          <a:p>
            <a:r>
              <a:rPr lang="en-US" sz="2400" dirty="0">
                <a:solidFill>
                  <a:srgbClr val="FF0000"/>
                </a:solidFill>
              </a:rPr>
              <a:t>1</a:t>
            </a:r>
          </a:p>
        </p:txBody>
      </p:sp>
      <p:sp>
        <p:nvSpPr>
          <p:cNvPr id="59" name="TextBox 58"/>
          <p:cNvSpPr txBox="1"/>
          <p:nvPr/>
        </p:nvSpPr>
        <p:spPr>
          <a:xfrm>
            <a:off x="7051325" y="3951449"/>
            <a:ext cx="340158" cy="461665"/>
          </a:xfrm>
          <a:prstGeom prst="rect">
            <a:avLst/>
          </a:prstGeom>
          <a:noFill/>
        </p:spPr>
        <p:txBody>
          <a:bodyPr wrap="none" rtlCol="0">
            <a:spAutoFit/>
          </a:bodyPr>
          <a:lstStyle/>
          <a:p>
            <a:r>
              <a:rPr lang="en-US" sz="2400" dirty="0">
                <a:solidFill>
                  <a:srgbClr val="FF0000"/>
                </a:solidFill>
              </a:rPr>
              <a:t>0</a:t>
            </a:r>
          </a:p>
        </p:txBody>
      </p:sp>
      <p:sp>
        <p:nvSpPr>
          <p:cNvPr id="60" name="TextBox 59"/>
          <p:cNvSpPr txBox="1"/>
          <p:nvPr/>
        </p:nvSpPr>
        <p:spPr>
          <a:xfrm>
            <a:off x="7625068" y="3953329"/>
            <a:ext cx="340158" cy="461665"/>
          </a:xfrm>
          <a:prstGeom prst="rect">
            <a:avLst/>
          </a:prstGeom>
          <a:noFill/>
        </p:spPr>
        <p:txBody>
          <a:bodyPr wrap="none" rtlCol="0">
            <a:spAutoFit/>
          </a:bodyPr>
          <a:lstStyle/>
          <a:p>
            <a:r>
              <a:rPr lang="en-US" sz="2400" dirty="0">
                <a:solidFill>
                  <a:srgbClr val="FF0000"/>
                </a:solidFill>
              </a:rPr>
              <a:t>0</a:t>
            </a:r>
          </a:p>
        </p:txBody>
      </p:sp>
      <p:sp>
        <p:nvSpPr>
          <p:cNvPr id="61" name="TextBox 60"/>
          <p:cNvSpPr txBox="1"/>
          <p:nvPr/>
        </p:nvSpPr>
        <p:spPr>
          <a:xfrm>
            <a:off x="8195593" y="2127511"/>
            <a:ext cx="340158" cy="461665"/>
          </a:xfrm>
          <a:prstGeom prst="rect">
            <a:avLst/>
          </a:prstGeom>
          <a:noFill/>
        </p:spPr>
        <p:txBody>
          <a:bodyPr wrap="none" rtlCol="0">
            <a:spAutoFit/>
          </a:bodyPr>
          <a:lstStyle/>
          <a:p>
            <a:r>
              <a:rPr lang="en-US" sz="2400" dirty="0">
                <a:solidFill>
                  <a:srgbClr val="FF0000"/>
                </a:solidFill>
              </a:rPr>
              <a:t>1</a:t>
            </a:r>
          </a:p>
        </p:txBody>
      </p:sp>
      <p:graphicFrame>
        <p:nvGraphicFramePr>
          <p:cNvPr id="62" name="Content Placeholder 5"/>
          <p:cNvGraphicFramePr>
            <a:graphicFrameLocks/>
          </p:cNvGraphicFramePr>
          <p:nvPr>
            <p:extLst>
              <p:ext uri="{D42A27DB-BD31-4B8C-83A1-F6EECF244321}">
                <p14:modId xmlns:p14="http://schemas.microsoft.com/office/powerpoint/2010/main" val="1120402102"/>
              </p:ext>
            </p:extLst>
          </p:nvPr>
        </p:nvGraphicFramePr>
        <p:xfrm>
          <a:off x="2316268" y="2012383"/>
          <a:ext cx="6770285" cy="3827928"/>
        </p:xfrm>
        <a:graphic>
          <a:graphicData uri="http://schemas.openxmlformats.org/drawingml/2006/chart">
            <c:chart xmlns:c="http://schemas.openxmlformats.org/drawingml/2006/chart" xmlns:r="http://schemas.openxmlformats.org/officeDocument/2006/relationships" r:id="rId3"/>
          </a:graphicData>
        </a:graphic>
      </p:graphicFrame>
      <p:sp>
        <p:nvSpPr>
          <p:cNvPr id="63" name="TextBox 62"/>
          <p:cNvSpPr txBox="1"/>
          <p:nvPr/>
        </p:nvSpPr>
        <p:spPr>
          <a:xfrm>
            <a:off x="359444" y="2579787"/>
            <a:ext cx="583801" cy="307777"/>
          </a:xfrm>
          <a:prstGeom prst="rect">
            <a:avLst/>
          </a:prstGeom>
          <a:noFill/>
        </p:spPr>
        <p:txBody>
          <a:bodyPr wrap="none" rtlCol="0">
            <a:spAutoFit/>
          </a:bodyPr>
          <a:lstStyle/>
          <a:p>
            <a:pPr algn="ctr"/>
            <a:r>
              <a:rPr lang="en-US" altLang="zh-CN" sz="1400" dirty="0" smtClean="0"/>
              <a:t>SD 0</a:t>
            </a:r>
          </a:p>
        </p:txBody>
      </p:sp>
      <p:sp>
        <p:nvSpPr>
          <p:cNvPr id="64" name="TextBox 63"/>
          <p:cNvSpPr txBox="1"/>
          <p:nvPr/>
        </p:nvSpPr>
        <p:spPr>
          <a:xfrm>
            <a:off x="1829476" y="2589177"/>
            <a:ext cx="583801" cy="307777"/>
          </a:xfrm>
          <a:prstGeom prst="rect">
            <a:avLst/>
          </a:prstGeom>
          <a:noFill/>
        </p:spPr>
        <p:txBody>
          <a:bodyPr wrap="none" rtlCol="0">
            <a:spAutoFit/>
          </a:bodyPr>
          <a:lstStyle/>
          <a:p>
            <a:pPr algn="ctr"/>
            <a:r>
              <a:rPr lang="en-US" altLang="zh-CN" sz="1400" dirty="0" smtClean="0"/>
              <a:t>SD </a:t>
            </a:r>
            <a:r>
              <a:rPr lang="en-US" altLang="zh-CN" sz="1400" dirty="0"/>
              <a:t>1</a:t>
            </a:r>
            <a:endParaRPr lang="en-US" altLang="zh-CN" sz="1400" dirty="0" smtClean="0"/>
          </a:p>
        </p:txBody>
      </p:sp>
      <p:sp>
        <p:nvSpPr>
          <p:cNvPr id="41" name="Oval 40"/>
          <p:cNvSpPr/>
          <p:nvPr/>
        </p:nvSpPr>
        <p:spPr>
          <a:xfrm>
            <a:off x="1654656" y="2660683"/>
            <a:ext cx="877582" cy="768317"/>
          </a:xfrm>
          <a:prstGeom prst="ellipse">
            <a:avLst/>
          </a:prstGeom>
          <a:noFill/>
          <a:ln w="3810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solidFill>
                <a:latin typeface="Whitney-Semibold" pitchFamily="2" charset="0"/>
              </a:rPr>
              <a:t>Motivation</a:t>
            </a:r>
            <a:r>
              <a:rPr lang="en-US" sz="1200" dirty="0" smtClean="0">
                <a:solidFill>
                  <a:schemeClr val="bg1">
                    <a:lumMod val="50000"/>
                  </a:schemeClr>
                </a:solidFill>
                <a:latin typeface="Whitney-Semibold" pitchFamily="2" charset="0"/>
              </a:rPr>
              <a:t>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268549742"/>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500"/>
                                        <p:tgtEl>
                                          <p:spTgt spid="16"/>
                                        </p:tgtEl>
                                      </p:cBhvr>
                                    </p:animEffect>
                                  </p:childTnLst>
                                </p:cTn>
                              </p:par>
                              <p:par>
                                <p:cTn id="35" presetID="10"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par>
                                <p:cTn id="47" presetID="10" presetClass="entr" presetSubtype="0"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fade">
                                      <p:cBhvr>
                                        <p:cTn id="52" dur="500"/>
                                        <p:tgtEl>
                                          <p:spTgt spid="63"/>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4"/>
                                        </p:tgtEl>
                                        <p:attrNameLst>
                                          <p:attrName>style.visibility</p:attrName>
                                        </p:attrNameLst>
                                      </p:cBhvr>
                                      <p:to>
                                        <p:strVal val="visible"/>
                                      </p:to>
                                    </p:set>
                                    <p:animEffect transition="in" filter="fade">
                                      <p:cBhvr>
                                        <p:cTn id="55" dur="500"/>
                                        <p:tgtEl>
                                          <p:spTgt spid="64"/>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500"/>
                                        <p:tgtEl>
                                          <p:spTgt spid="46"/>
                                        </p:tgtEl>
                                      </p:cBhvr>
                                    </p:animEffect>
                                    <p:anim calcmode="lin" valueType="num">
                                      <p:cBhvr>
                                        <p:cTn id="61" dur="500" fill="hold"/>
                                        <p:tgtEl>
                                          <p:spTgt spid="46"/>
                                        </p:tgtEl>
                                        <p:attrNameLst>
                                          <p:attrName>ppt_x</p:attrName>
                                        </p:attrNameLst>
                                      </p:cBhvr>
                                      <p:tavLst>
                                        <p:tav tm="0">
                                          <p:val>
                                            <p:strVal val="#ppt_x"/>
                                          </p:val>
                                        </p:tav>
                                        <p:tav tm="100000">
                                          <p:val>
                                            <p:strVal val="#ppt_x"/>
                                          </p:val>
                                        </p:tav>
                                      </p:tavLst>
                                    </p:anim>
                                    <p:anim calcmode="lin" valueType="num">
                                      <p:cBhvr>
                                        <p:cTn id="62" dur="500" fill="hold"/>
                                        <p:tgtEl>
                                          <p:spTgt spid="46"/>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fade">
                                      <p:cBhvr>
                                        <p:cTn id="65" dur="500"/>
                                        <p:tgtEl>
                                          <p:spTgt spid="47"/>
                                        </p:tgtEl>
                                      </p:cBhvr>
                                    </p:animEffect>
                                    <p:anim calcmode="lin" valueType="num">
                                      <p:cBhvr>
                                        <p:cTn id="66" dur="500" fill="hold"/>
                                        <p:tgtEl>
                                          <p:spTgt spid="47"/>
                                        </p:tgtEl>
                                        <p:attrNameLst>
                                          <p:attrName>ppt_x</p:attrName>
                                        </p:attrNameLst>
                                      </p:cBhvr>
                                      <p:tavLst>
                                        <p:tav tm="0">
                                          <p:val>
                                            <p:strVal val="#ppt_x"/>
                                          </p:val>
                                        </p:tav>
                                        <p:tav tm="100000">
                                          <p:val>
                                            <p:strVal val="#ppt_x"/>
                                          </p:val>
                                        </p:tav>
                                      </p:tavLst>
                                    </p:anim>
                                    <p:anim calcmode="lin" valueType="num">
                                      <p:cBhvr>
                                        <p:cTn id="67" dur="500" fill="hold"/>
                                        <p:tgtEl>
                                          <p:spTgt spid="47"/>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fade">
                                      <p:cBhvr>
                                        <p:cTn id="70" dur="500"/>
                                        <p:tgtEl>
                                          <p:spTgt spid="48"/>
                                        </p:tgtEl>
                                      </p:cBhvr>
                                    </p:animEffect>
                                    <p:anim calcmode="lin" valueType="num">
                                      <p:cBhvr>
                                        <p:cTn id="71" dur="500" fill="hold"/>
                                        <p:tgtEl>
                                          <p:spTgt spid="48"/>
                                        </p:tgtEl>
                                        <p:attrNameLst>
                                          <p:attrName>ppt_x</p:attrName>
                                        </p:attrNameLst>
                                      </p:cBhvr>
                                      <p:tavLst>
                                        <p:tav tm="0">
                                          <p:val>
                                            <p:strVal val="#ppt_x"/>
                                          </p:val>
                                        </p:tav>
                                        <p:tav tm="100000">
                                          <p:val>
                                            <p:strVal val="#ppt_x"/>
                                          </p:val>
                                        </p:tav>
                                      </p:tavLst>
                                    </p:anim>
                                    <p:anim calcmode="lin" valueType="num">
                                      <p:cBhvr>
                                        <p:cTn id="72" dur="500" fill="hold"/>
                                        <p:tgtEl>
                                          <p:spTgt spid="4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500"/>
                                        <p:tgtEl>
                                          <p:spTgt spid="49"/>
                                        </p:tgtEl>
                                      </p:cBhvr>
                                    </p:animEffect>
                                    <p:anim calcmode="lin" valueType="num">
                                      <p:cBhvr>
                                        <p:cTn id="76" dur="500" fill="hold"/>
                                        <p:tgtEl>
                                          <p:spTgt spid="49"/>
                                        </p:tgtEl>
                                        <p:attrNameLst>
                                          <p:attrName>ppt_x</p:attrName>
                                        </p:attrNameLst>
                                      </p:cBhvr>
                                      <p:tavLst>
                                        <p:tav tm="0">
                                          <p:val>
                                            <p:strVal val="#ppt_x"/>
                                          </p:val>
                                        </p:tav>
                                        <p:tav tm="100000">
                                          <p:val>
                                            <p:strVal val="#ppt_x"/>
                                          </p:val>
                                        </p:tav>
                                      </p:tavLst>
                                    </p:anim>
                                    <p:anim calcmode="lin" valueType="num">
                                      <p:cBhvr>
                                        <p:cTn id="77" dur="500" fill="hold"/>
                                        <p:tgtEl>
                                          <p:spTgt spid="49"/>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fade">
                                      <p:cBhvr>
                                        <p:cTn id="80" dur="500"/>
                                        <p:tgtEl>
                                          <p:spTgt spid="50"/>
                                        </p:tgtEl>
                                      </p:cBhvr>
                                    </p:animEffect>
                                    <p:anim calcmode="lin" valueType="num">
                                      <p:cBhvr>
                                        <p:cTn id="81" dur="500" fill="hold"/>
                                        <p:tgtEl>
                                          <p:spTgt spid="50"/>
                                        </p:tgtEl>
                                        <p:attrNameLst>
                                          <p:attrName>ppt_x</p:attrName>
                                        </p:attrNameLst>
                                      </p:cBhvr>
                                      <p:tavLst>
                                        <p:tav tm="0">
                                          <p:val>
                                            <p:strVal val="#ppt_x"/>
                                          </p:val>
                                        </p:tav>
                                        <p:tav tm="100000">
                                          <p:val>
                                            <p:strVal val="#ppt_x"/>
                                          </p:val>
                                        </p:tav>
                                      </p:tavLst>
                                    </p:anim>
                                    <p:anim calcmode="lin" valueType="num">
                                      <p:cBhvr>
                                        <p:cTn id="82" dur="500" fill="hold"/>
                                        <p:tgtEl>
                                          <p:spTgt spid="5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animEffect transition="in" filter="fade">
                                      <p:cBhvr>
                                        <p:cTn id="85" dur="500"/>
                                        <p:tgtEl>
                                          <p:spTgt spid="51"/>
                                        </p:tgtEl>
                                      </p:cBhvr>
                                    </p:animEffect>
                                    <p:anim calcmode="lin" valueType="num">
                                      <p:cBhvr>
                                        <p:cTn id="86" dur="500" fill="hold"/>
                                        <p:tgtEl>
                                          <p:spTgt spid="51"/>
                                        </p:tgtEl>
                                        <p:attrNameLst>
                                          <p:attrName>ppt_x</p:attrName>
                                        </p:attrNameLst>
                                      </p:cBhvr>
                                      <p:tavLst>
                                        <p:tav tm="0">
                                          <p:val>
                                            <p:strVal val="#ppt_x"/>
                                          </p:val>
                                        </p:tav>
                                        <p:tav tm="100000">
                                          <p:val>
                                            <p:strVal val="#ppt_x"/>
                                          </p:val>
                                        </p:tav>
                                      </p:tavLst>
                                    </p:anim>
                                    <p:anim calcmode="lin" valueType="num">
                                      <p:cBhvr>
                                        <p:cTn id="87" dur="500" fill="hold"/>
                                        <p:tgtEl>
                                          <p:spTgt spid="51"/>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Effect transition="in" filter="fade">
                                      <p:cBhvr>
                                        <p:cTn id="90" dur="500"/>
                                        <p:tgtEl>
                                          <p:spTgt spid="52"/>
                                        </p:tgtEl>
                                      </p:cBhvr>
                                    </p:animEffect>
                                    <p:anim calcmode="lin" valueType="num">
                                      <p:cBhvr>
                                        <p:cTn id="91" dur="500" fill="hold"/>
                                        <p:tgtEl>
                                          <p:spTgt spid="52"/>
                                        </p:tgtEl>
                                        <p:attrNameLst>
                                          <p:attrName>ppt_x</p:attrName>
                                        </p:attrNameLst>
                                      </p:cBhvr>
                                      <p:tavLst>
                                        <p:tav tm="0">
                                          <p:val>
                                            <p:strVal val="#ppt_x"/>
                                          </p:val>
                                        </p:tav>
                                        <p:tav tm="100000">
                                          <p:val>
                                            <p:strVal val="#ppt_x"/>
                                          </p:val>
                                        </p:tav>
                                      </p:tavLst>
                                    </p:anim>
                                    <p:anim calcmode="lin" valueType="num">
                                      <p:cBhvr>
                                        <p:cTn id="92" dur="500" fill="hold"/>
                                        <p:tgtEl>
                                          <p:spTgt spid="52"/>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3"/>
                                        </p:tgtEl>
                                        <p:attrNameLst>
                                          <p:attrName>style.visibility</p:attrName>
                                        </p:attrNameLst>
                                      </p:cBhvr>
                                      <p:to>
                                        <p:strVal val="visible"/>
                                      </p:to>
                                    </p:set>
                                    <p:animEffect transition="in" filter="fade">
                                      <p:cBhvr>
                                        <p:cTn id="95" dur="500"/>
                                        <p:tgtEl>
                                          <p:spTgt spid="53"/>
                                        </p:tgtEl>
                                      </p:cBhvr>
                                    </p:animEffect>
                                    <p:anim calcmode="lin" valueType="num">
                                      <p:cBhvr>
                                        <p:cTn id="96" dur="500" fill="hold"/>
                                        <p:tgtEl>
                                          <p:spTgt spid="53"/>
                                        </p:tgtEl>
                                        <p:attrNameLst>
                                          <p:attrName>ppt_x</p:attrName>
                                        </p:attrNameLst>
                                      </p:cBhvr>
                                      <p:tavLst>
                                        <p:tav tm="0">
                                          <p:val>
                                            <p:strVal val="#ppt_x"/>
                                          </p:val>
                                        </p:tav>
                                        <p:tav tm="100000">
                                          <p:val>
                                            <p:strVal val="#ppt_x"/>
                                          </p:val>
                                        </p:tav>
                                      </p:tavLst>
                                    </p:anim>
                                    <p:anim calcmode="lin" valueType="num">
                                      <p:cBhvr>
                                        <p:cTn id="97" dur="500" fill="hold"/>
                                        <p:tgtEl>
                                          <p:spTgt spid="53"/>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54"/>
                                        </p:tgtEl>
                                        <p:attrNameLst>
                                          <p:attrName>style.visibility</p:attrName>
                                        </p:attrNameLst>
                                      </p:cBhvr>
                                      <p:to>
                                        <p:strVal val="visible"/>
                                      </p:to>
                                    </p:set>
                                    <p:animEffect transition="in" filter="fade">
                                      <p:cBhvr>
                                        <p:cTn id="100" dur="500"/>
                                        <p:tgtEl>
                                          <p:spTgt spid="54"/>
                                        </p:tgtEl>
                                      </p:cBhvr>
                                    </p:animEffect>
                                    <p:anim calcmode="lin" valueType="num">
                                      <p:cBhvr>
                                        <p:cTn id="101" dur="500" fill="hold"/>
                                        <p:tgtEl>
                                          <p:spTgt spid="54"/>
                                        </p:tgtEl>
                                        <p:attrNameLst>
                                          <p:attrName>ppt_x</p:attrName>
                                        </p:attrNameLst>
                                      </p:cBhvr>
                                      <p:tavLst>
                                        <p:tav tm="0">
                                          <p:val>
                                            <p:strVal val="#ppt_x"/>
                                          </p:val>
                                        </p:tav>
                                        <p:tav tm="100000">
                                          <p:val>
                                            <p:strVal val="#ppt_x"/>
                                          </p:val>
                                        </p:tav>
                                      </p:tavLst>
                                    </p:anim>
                                    <p:anim calcmode="lin" valueType="num">
                                      <p:cBhvr>
                                        <p:cTn id="102" dur="500" fill="hold"/>
                                        <p:tgtEl>
                                          <p:spTgt spid="54"/>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55"/>
                                        </p:tgtEl>
                                        <p:attrNameLst>
                                          <p:attrName>style.visibility</p:attrName>
                                        </p:attrNameLst>
                                      </p:cBhvr>
                                      <p:to>
                                        <p:strVal val="visible"/>
                                      </p:to>
                                    </p:set>
                                    <p:animEffect transition="in" filter="fade">
                                      <p:cBhvr>
                                        <p:cTn id="105" dur="500"/>
                                        <p:tgtEl>
                                          <p:spTgt spid="55"/>
                                        </p:tgtEl>
                                      </p:cBhvr>
                                    </p:animEffect>
                                    <p:anim calcmode="lin" valueType="num">
                                      <p:cBhvr>
                                        <p:cTn id="106" dur="500" fill="hold"/>
                                        <p:tgtEl>
                                          <p:spTgt spid="55"/>
                                        </p:tgtEl>
                                        <p:attrNameLst>
                                          <p:attrName>ppt_x</p:attrName>
                                        </p:attrNameLst>
                                      </p:cBhvr>
                                      <p:tavLst>
                                        <p:tav tm="0">
                                          <p:val>
                                            <p:strVal val="#ppt_x"/>
                                          </p:val>
                                        </p:tav>
                                        <p:tav tm="100000">
                                          <p:val>
                                            <p:strVal val="#ppt_x"/>
                                          </p:val>
                                        </p:tav>
                                      </p:tavLst>
                                    </p:anim>
                                    <p:anim calcmode="lin" valueType="num">
                                      <p:cBhvr>
                                        <p:cTn id="107" dur="500" fill="hold"/>
                                        <p:tgtEl>
                                          <p:spTgt spid="55"/>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Effect transition="in" filter="fade">
                                      <p:cBhvr>
                                        <p:cTn id="110" dur="500"/>
                                        <p:tgtEl>
                                          <p:spTgt spid="56"/>
                                        </p:tgtEl>
                                      </p:cBhvr>
                                    </p:animEffect>
                                    <p:anim calcmode="lin" valueType="num">
                                      <p:cBhvr>
                                        <p:cTn id="111" dur="500" fill="hold"/>
                                        <p:tgtEl>
                                          <p:spTgt spid="56"/>
                                        </p:tgtEl>
                                        <p:attrNameLst>
                                          <p:attrName>ppt_x</p:attrName>
                                        </p:attrNameLst>
                                      </p:cBhvr>
                                      <p:tavLst>
                                        <p:tav tm="0">
                                          <p:val>
                                            <p:strVal val="#ppt_x"/>
                                          </p:val>
                                        </p:tav>
                                        <p:tav tm="100000">
                                          <p:val>
                                            <p:strVal val="#ppt_x"/>
                                          </p:val>
                                        </p:tav>
                                      </p:tavLst>
                                    </p:anim>
                                    <p:anim calcmode="lin" valueType="num">
                                      <p:cBhvr>
                                        <p:cTn id="112" dur="500" fill="hold"/>
                                        <p:tgtEl>
                                          <p:spTgt spid="56"/>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57"/>
                                        </p:tgtEl>
                                        <p:attrNameLst>
                                          <p:attrName>style.visibility</p:attrName>
                                        </p:attrNameLst>
                                      </p:cBhvr>
                                      <p:to>
                                        <p:strVal val="visible"/>
                                      </p:to>
                                    </p:set>
                                    <p:animEffect transition="in" filter="fade">
                                      <p:cBhvr>
                                        <p:cTn id="115" dur="500"/>
                                        <p:tgtEl>
                                          <p:spTgt spid="57"/>
                                        </p:tgtEl>
                                      </p:cBhvr>
                                    </p:animEffect>
                                    <p:anim calcmode="lin" valueType="num">
                                      <p:cBhvr>
                                        <p:cTn id="116" dur="500" fill="hold"/>
                                        <p:tgtEl>
                                          <p:spTgt spid="57"/>
                                        </p:tgtEl>
                                        <p:attrNameLst>
                                          <p:attrName>ppt_x</p:attrName>
                                        </p:attrNameLst>
                                      </p:cBhvr>
                                      <p:tavLst>
                                        <p:tav tm="0">
                                          <p:val>
                                            <p:strVal val="#ppt_x"/>
                                          </p:val>
                                        </p:tav>
                                        <p:tav tm="100000">
                                          <p:val>
                                            <p:strVal val="#ppt_x"/>
                                          </p:val>
                                        </p:tav>
                                      </p:tavLst>
                                    </p:anim>
                                    <p:anim calcmode="lin" valueType="num">
                                      <p:cBhvr>
                                        <p:cTn id="117" dur="500" fill="hold"/>
                                        <p:tgtEl>
                                          <p:spTgt spid="57"/>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58"/>
                                        </p:tgtEl>
                                        <p:attrNameLst>
                                          <p:attrName>style.visibility</p:attrName>
                                        </p:attrNameLst>
                                      </p:cBhvr>
                                      <p:to>
                                        <p:strVal val="visible"/>
                                      </p:to>
                                    </p:set>
                                    <p:animEffect transition="in" filter="fade">
                                      <p:cBhvr>
                                        <p:cTn id="120" dur="500"/>
                                        <p:tgtEl>
                                          <p:spTgt spid="58"/>
                                        </p:tgtEl>
                                      </p:cBhvr>
                                    </p:animEffect>
                                    <p:anim calcmode="lin" valueType="num">
                                      <p:cBhvr>
                                        <p:cTn id="121" dur="500" fill="hold"/>
                                        <p:tgtEl>
                                          <p:spTgt spid="58"/>
                                        </p:tgtEl>
                                        <p:attrNameLst>
                                          <p:attrName>ppt_x</p:attrName>
                                        </p:attrNameLst>
                                      </p:cBhvr>
                                      <p:tavLst>
                                        <p:tav tm="0">
                                          <p:val>
                                            <p:strVal val="#ppt_x"/>
                                          </p:val>
                                        </p:tav>
                                        <p:tav tm="100000">
                                          <p:val>
                                            <p:strVal val="#ppt_x"/>
                                          </p:val>
                                        </p:tav>
                                      </p:tavLst>
                                    </p:anim>
                                    <p:anim calcmode="lin" valueType="num">
                                      <p:cBhvr>
                                        <p:cTn id="122" dur="500" fill="hold"/>
                                        <p:tgtEl>
                                          <p:spTgt spid="58"/>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59"/>
                                        </p:tgtEl>
                                        <p:attrNameLst>
                                          <p:attrName>style.visibility</p:attrName>
                                        </p:attrNameLst>
                                      </p:cBhvr>
                                      <p:to>
                                        <p:strVal val="visible"/>
                                      </p:to>
                                    </p:set>
                                    <p:animEffect transition="in" filter="fade">
                                      <p:cBhvr>
                                        <p:cTn id="125" dur="500"/>
                                        <p:tgtEl>
                                          <p:spTgt spid="59"/>
                                        </p:tgtEl>
                                      </p:cBhvr>
                                    </p:animEffect>
                                    <p:anim calcmode="lin" valueType="num">
                                      <p:cBhvr>
                                        <p:cTn id="126" dur="500" fill="hold"/>
                                        <p:tgtEl>
                                          <p:spTgt spid="59"/>
                                        </p:tgtEl>
                                        <p:attrNameLst>
                                          <p:attrName>ppt_x</p:attrName>
                                        </p:attrNameLst>
                                      </p:cBhvr>
                                      <p:tavLst>
                                        <p:tav tm="0">
                                          <p:val>
                                            <p:strVal val="#ppt_x"/>
                                          </p:val>
                                        </p:tav>
                                        <p:tav tm="100000">
                                          <p:val>
                                            <p:strVal val="#ppt_x"/>
                                          </p:val>
                                        </p:tav>
                                      </p:tavLst>
                                    </p:anim>
                                    <p:anim calcmode="lin" valueType="num">
                                      <p:cBhvr>
                                        <p:cTn id="127" dur="500" fill="hold"/>
                                        <p:tgtEl>
                                          <p:spTgt spid="59"/>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60"/>
                                        </p:tgtEl>
                                        <p:attrNameLst>
                                          <p:attrName>style.visibility</p:attrName>
                                        </p:attrNameLst>
                                      </p:cBhvr>
                                      <p:to>
                                        <p:strVal val="visible"/>
                                      </p:to>
                                    </p:set>
                                    <p:animEffect transition="in" filter="fade">
                                      <p:cBhvr>
                                        <p:cTn id="130" dur="500"/>
                                        <p:tgtEl>
                                          <p:spTgt spid="60"/>
                                        </p:tgtEl>
                                      </p:cBhvr>
                                    </p:animEffect>
                                    <p:anim calcmode="lin" valueType="num">
                                      <p:cBhvr>
                                        <p:cTn id="131" dur="500" fill="hold"/>
                                        <p:tgtEl>
                                          <p:spTgt spid="60"/>
                                        </p:tgtEl>
                                        <p:attrNameLst>
                                          <p:attrName>ppt_x</p:attrName>
                                        </p:attrNameLst>
                                      </p:cBhvr>
                                      <p:tavLst>
                                        <p:tav tm="0">
                                          <p:val>
                                            <p:strVal val="#ppt_x"/>
                                          </p:val>
                                        </p:tav>
                                        <p:tav tm="100000">
                                          <p:val>
                                            <p:strVal val="#ppt_x"/>
                                          </p:val>
                                        </p:tav>
                                      </p:tavLst>
                                    </p:anim>
                                    <p:anim calcmode="lin" valueType="num">
                                      <p:cBhvr>
                                        <p:cTn id="132" dur="500" fill="hold"/>
                                        <p:tgtEl>
                                          <p:spTgt spid="60"/>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61"/>
                                        </p:tgtEl>
                                        <p:attrNameLst>
                                          <p:attrName>style.visibility</p:attrName>
                                        </p:attrNameLst>
                                      </p:cBhvr>
                                      <p:to>
                                        <p:strVal val="visible"/>
                                      </p:to>
                                    </p:set>
                                    <p:animEffect transition="in" filter="fade">
                                      <p:cBhvr>
                                        <p:cTn id="135" dur="500"/>
                                        <p:tgtEl>
                                          <p:spTgt spid="61"/>
                                        </p:tgtEl>
                                      </p:cBhvr>
                                    </p:animEffect>
                                    <p:anim calcmode="lin" valueType="num">
                                      <p:cBhvr>
                                        <p:cTn id="136" dur="500" fill="hold"/>
                                        <p:tgtEl>
                                          <p:spTgt spid="61"/>
                                        </p:tgtEl>
                                        <p:attrNameLst>
                                          <p:attrName>ppt_x</p:attrName>
                                        </p:attrNameLst>
                                      </p:cBhvr>
                                      <p:tavLst>
                                        <p:tav tm="0">
                                          <p:val>
                                            <p:strVal val="#ppt_x"/>
                                          </p:val>
                                        </p:tav>
                                        <p:tav tm="100000">
                                          <p:val>
                                            <p:strVal val="#ppt_x"/>
                                          </p:val>
                                        </p:tav>
                                      </p:tavLst>
                                    </p:anim>
                                    <p:anim calcmode="lin" valueType="num">
                                      <p:cBhvr>
                                        <p:cTn id="137" dur="500" fill="hold"/>
                                        <p:tgtEl>
                                          <p:spTgt spid="61"/>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62"/>
                                        </p:tgtEl>
                                        <p:attrNameLst>
                                          <p:attrName>style.visibility</p:attrName>
                                        </p:attrNameLst>
                                      </p:cBhvr>
                                      <p:to>
                                        <p:strVal val="visible"/>
                                      </p:to>
                                    </p:set>
                                    <p:animEffect transition="in" filter="fade">
                                      <p:cBhvr>
                                        <p:cTn id="140" dur="500"/>
                                        <p:tgtEl>
                                          <p:spTgt spid="62"/>
                                        </p:tgtEl>
                                      </p:cBhvr>
                                    </p:animEffect>
                                    <p:anim calcmode="lin" valueType="num">
                                      <p:cBhvr>
                                        <p:cTn id="141" dur="500" fill="hold"/>
                                        <p:tgtEl>
                                          <p:spTgt spid="62"/>
                                        </p:tgtEl>
                                        <p:attrNameLst>
                                          <p:attrName>ppt_x</p:attrName>
                                        </p:attrNameLst>
                                      </p:cBhvr>
                                      <p:tavLst>
                                        <p:tav tm="0">
                                          <p:val>
                                            <p:strVal val="#ppt_x"/>
                                          </p:val>
                                        </p:tav>
                                        <p:tav tm="100000">
                                          <p:val>
                                            <p:strVal val="#ppt_x"/>
                                          </p:val>
                                        </p:tav>
                                      </p:tavLst>
                                    </p:anim>
                                    <p:anim calcmode="lin" valueType="num">
                                      <p:cBhvr>
                                        <p:cTn id="142" dur="500" fill="hold"/>
                                        <p:tgtEl>
                                          <p:spTgt spid="62"/>
                                        </p:tgtEl>
                                        <p:attrNameLst>
                                          <p:attrName>ppt_y</p:attrName>
                                        </p:attrNameLst>
                                      </p:cBhvr>
                                      <p:tavLst>
                                        <p:tav tm="0">
                                          <p:val>
                                            <p:strVal val="#ppt_y+.1"/>
                                          </p:val>
                                        </p:tav>
                                        <p:tav tm="100000">
                                          <p:val>
                                            <p:strVal val="#ppt_y"/>
                                          </p:val>
                                        </p:tav>
                                      </p:tavLst>
                                    </p:anim>
                                  </p:childTnLst>
                                </p:cTn>
                              </p:par>
                              <p:par>
                                <p:cTn id="143" presetID="10" presetClass="entr" presetSubtype="0" fill="hold" grpId="0" nodeType="withEffect">
                                  <p:stCondLst>
                                    <p:cond delay="0"/>
                                  </p:stCondLst>
                                  <p:childTnLst>
                                    <p:set>
                                      <p:cBhvr>
                                        <p:cTn id="144" dur="1" fill="hold">
                                          <p:stCondLst>
                                            <p:cond delay="0"/>
                                          </p:stCondLst>
                                        </p:cTn>
                                        <p:tgtEl>
                                          <p:spTgt spid="41"/>
                                        </p:tgtEl>
                                        <p:attrNameLst>
                                          <p:attrName>style.visibility</p:attrName>
                                        </p:attrNameLst>
                                      </p:cBhvr>
                                      <p:to>
                                        <p:strVal val="visible"/>
                                      </p:to>
                                    </p:set>
                                    <p:animEffect transition="in" filter="fade">
                                      <p:cBhvr>
                                        <p:cTn id="14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0" grpId="0" animBg="1"/>
      <p:bldP spid="11" grpId="0"/>
      <p:bldP spid="12" grpId="0" animBg="1"/>
      <p:bldP spid="13" grpId="0"/>
      <p:bldP spid="15" grpId="0" animBg="1"/>
      <p:bldP spid="16" grpId="0"/>
      <p:bldP spid="18" grpId="0"/>
      <p:bldP spid="19" grpId="0" animBg="1"/>
      <p:bldP spid="20" grpId="0"/>
      <p:bldP spid="46" grpId="0" animBg="1"/>
      <p:bldP spid="47" grpId="0" animBg="1"/>
      <p:bldP spid="48" grpId="0" animBg="1"/>
      <p:bldP spid="49" grpId="0" animBg="1"/>
      <p:bldP spid="50" grpId="0" animBg="1"/>
      <p:bldP spid="51" grpId="0" animBg="1"/>
      <p:bldP spid="52" grpId="0" animBg="1"/>
      <p:bldP spid="53" grpId="0" animBg="1"/>
      <p:bldP spid="54" grpId="0"/>
      <p:bldP spid="55" grpId="0"/>
      <p:bldP spid="56" grpId="0"/>
      <p:bldP spid="57" grpId="0"/>
      <p:bldP spid="58" grpId="0"/>
      <p:bldP spid="59" grpId="0"/>
      <p:bldP spid="60" grpId="0"/>
      <p:bldP spid="61" grpId="0"/>
      <p:bldGraphic spid="62" grpId="0">
        <p:bldAsOne/>
      </p:bldGraphic>
      <p:bldP spid="63" grpId="0"/>
      <p:bldP spid="64" grpId="0"/>
      <p:bldP spid="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Our Objective</a:t>
            </a:r>
            <a:endParaRPr lang="zh-CN" altLang="en-US" dirty="0"/>
          </a:p>
        </p:txBody>
      </p:sp>
      <p:sp>
        <p:nvSpPr>
          <p:cNvPr id="3" name="Content Placeholder 2"/>
          <p:cNvSpPr>
            <a:spLocks noGrp="1"/>
          </p:cNvSpPr>
          <p:nvPr>
            <p:ph idx="1"/>
          </p:nvPr>
        </p:nvSpPr>
        <p:spPr/>
        <p:txBody>
          <a:bodyPr/>
          <a:lstStyle/>
          <a:p>
            <a:r>
              <a:rPr lang="en-US" altLang="zh-CN" dirty="0" smtClean="0"/>
              <a:t>Design a new memory controller that:</a:t>
            </a:r>
          </a:p>
          <a:p>
            <a:pPr lvl="1">
              <a:buClr>
                <a:schemeClr val="tx1"/>
              </a:buClr>
            </a:pPr>
            <a:r>
              <a:rPr lang="en-US" altLang="zh-CN" dirty="0" smtClean="0"/>
              <a:t>Completely eliminate timing channels</a:t>
            </a:r>
          </a:p>
          <a:p>
            <a:pPr lvl="1">
              <a:buClr>
                <a:schemeClr val="tx1"/>
              </a:buClr>
            </a:pPr>
            <a:r>
              <a:rPr lang="en-US" altLang="zh-CN" dirty="0" smtClean="0"/>
              <a:t>Easy to implement</a:t>
            </a:r>
          </a:p>
          <a:p>
            <a:pPr lvl="1">
              <a:buClr>
                <a:schemeClr val="tx1"/>
              </a:buClr>
            </a:pPr>
            <a:r>
              <a:rPr lang="en-US" altLang="zh-CN" dirty="0" smtClean="0"/>
              <a:t>Adds small performance overhead</a:t>
            </a: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6</a:t>
            </a:fld>
            <a:r>
              <a:rPr lang="en-US" dirty="0" smtClean="0"/>
              <a:t> of 23</a:t>
            </a:r>
            <a:endParaRPr lang="en-US" dirty="0"/>
          </a:p>
        </p:txBody>
      </p:sp>
      <p:sp>
        <p:nvSpPr>
          <p:cNvPr id="7" name="TextBox 6"/>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solidFill>
                <a:latin typeface="Whitney-Semibold" pitchFamily="2" charset="0"/>
              </a:rPr>
              <a:t>Motivation</a:t>
            </a:r>
            <a:r>
              <a:rPr lang="en-US" sz="1200" dirty="0" smtClean="0">
                <a:solidFill>
                  <a:schemeClr val="bg1">
                    <a:lumMod val="50000"/>
                  </a:schemeClr>
                </a:solidFill>
                <a:latin typeface="Whitney-Semibold" pitchFamily="2" charset="0"/>
              </a:rPr>
              <a:t>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68516356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p:cNvSpPr/>
          <p:nvPr/>
        </p:nvSpPr>
        <p:spPr>
          <a:xfrm>
            <a:off x="7752159" y="2324011"/>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Rectangle 68"/>
          <p:cNvSpPr/>
          <p:nvPr/>
        </p:nvSpPr>
        <p:spPr>
          <a:xfrm>
            <a:off x="6311475" y="2303782"/>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p:txBody>
          <a:bodyPr/>
          <a:lstStyle/>
          <a:p>
            <a:r>
              <a:rPr lang="en-US" altLang="zh-CN" dirty="0" smtClean="0"/>
              <a:t>How Memory Controller Works</a:t>
            </a:r>
            <a:endParaRPr lang="zh-CN" altLang="en-US" dirty="0"/>
          </a:p>
        </p:txBody>
      </p:sp>
      <p:sp>
        <p:nvSpPr>
          <p:cNvPr id="3" name="Content Placeholder 2"/>
          <p:cNvSpPr>
            <a:spLocks noGrp="1"/>
          </p:cNvSpPr>
          <p:nvPr>
            <p:ph idx="1"/>
          </p:nvPr>
        </p:nvSpPr>
        <p:spPr>
          <a:xfrm>
            <a:off x="152400" y="838200"/>
            <a:ext cx="4594192" cy="5105400"/>
          </a:xfrm>
        </p:spPr>
        <p:txBody>
          <a:bodyPr/>
          <a:lstStyle/>
          <a:p>
            <a:r>
              <a:rPr lang="en-US" altLang="zh-CN" dirty="0" smtClean="0"/>
              <a:t>Request queues</a:t>
            </a:r>
          </a:p>
          <a:p>
            <a:pPr lvl="1"/>
            <a:r>
              <a:rPr lang="en-US" altLang="zh-CN" dirty="0" smtClean="0"/>
              <a:t>A request is stored based on its bank address</a:t>
            </a:r>
          </a:p>
          <a:p>
            <a:pPr lvl="2"/>
            <a:endParaRPr lang="en-US" altLang="zh-CN" dirty="0"/>
          </a:p>
          <a:p>
            <a:r>
              <a:rPr lang="en-US" altLang="zh-CN" dirty="0" smtClean="0"/>
              <a:t>Bank arbiter</a:t>
            </a:r>
          </a:p>
          <a:p>
            <a:pPr lvl="1"/>
            <a:r>
              <a:rPr lang="en-US" altLang="zh-CN" dirty="0" smtClean="0"/>
              <a:t>Pick one request for each bank</a:t>
            </a:r>
          </a:p>
          <a:p>
            <a:pPr lvl="2"/>
            <a:endParaRPr lang="en-US" altLang="zh-CN" dirty="0"/>
          </a:p>
          <a:p>
            <a:r>
              <a:rPr lang="en-US" altLang="zh-CN" dirty="0" smtClean="0"/>
              <a:t>Transaction scheduler</a:t>
            </a:r>
          </a:p>
          <a:p>
            <a:pPr lvl="1"/>
            <a:r>
              <a:rPr lang="en-US" altLang="zh-CN" dirty="0" smtClean="0"/>
              <a:t>Pick one request globally</a:t>
            </a:r>
          </a:p>
          <a:p>
            <a:pPr lvl="1"/>
            <a:r>
              <a:rPr lang="en-US" altLang="zh-CN" dirty="0" smtClean="0"/>
              <a:t>Meet DRAM timing constraints</a:t>
            </a:r>
            <a:endParaRPr lang="zh-CN" altLang="en-US" dirty="0"/>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7</a:t>
            </a:fld>
            <a:r>
              <a:rPr lang="en-US" dirty="0" smtClean="0"/>
              <a:t> of 23</a:t>
            </a:r>
            <a:endParaRPr lang="en-US" dirty="0"/>
          </a:p>
        </p:txBody>
      </p:sp>
      <p:sp>
        <p:nvSpPr>
          <p:cNvPr id="59" name="Rectangle 58"/>
          <p:cNvSpPr/>
          <p:nvPr/>
        </p:nvSpPr>
        <p:spPr>
          <a:xfrm>
            <a:off x="5431954" y="2303786"/>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Rectangle 61"/>
          <p:cNvSpPr/>
          <p:nvPr/>
        </p:nvSpPr>
        <p:spPr>
          <a:xfrm>
            <a:off x="5328103" y="3860153"/>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TextBox 62"/>
          <p:cNvSpPr txBox="1"/>
          <p:nvPr/>
        </p:nvSpPr>
        <p:spPr>
          <a:xfrm>
            <a:off x="5305111" y="3816399"/>
            <a:ext cx="743613" cy="523220"/>
          </a:xfrm>
          <a:prstGeom prst="rect">
            <a:avLst/>
          </a:prstGeom>
          <a:noFill/>
        </p:spPr>
        <p:txBody>
          <a:bodyPr wrap="none" rtlCol="0">
            <a:spAutoFit/>
          </a:bodyPr>
          <a:lstStyle/>
          <a:p>
            <a:r>
              <a:rPr lang="en-US" altLang="zh-CN" sz="1400" dirty="0" smtClean="0"/>
              <a:t>Bank 0</a:t>
            </a:r>
          </a:p>
          <a:p>
            <a:r>
              <a:rPr lang="en-US" altLang="zh-CN" sz="1400" dirty="0" smtClean="0"/>
              <a:t>Arbiter</a:t>
            </a:r>
            <a:endParaRPr lang="zh-CN" altLang="en-US" sz="1400" dirty="0"/>
          </a:p>
        </p:txBody>
      </p:sp>
      <p:sp>
        <p:nvSpPr>
          <p:cNvPr id="64" name="Rectangle 63"/>
          <p:cNvSpPr/>
          <p:nvPr/>
        </p:nvSpPr>
        <p:spPr>
          <a:xfrm>
            <a:off x="5220883" y="4473800"/>
            <a:ext cx="3225354"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TextBox 64"/>
          <p:cNvSpPr txBox="1"/>
          <p:nvPr/>
        </p:nvSpPr>
        <p:spPr>
          <a:xfrm>
            <a:off x="5846579" y="4468698"/>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66" name="TextBox 65"/>
          <p:cNvSpPr txBox="1"/>
          <p:nvPr/>
        </p:nvSpPr>
        <p:spPr>
          <a:xfrm>
            <a:off x="5353920" y="2000431"/>
            <a:ext cx="743613" cy="307777"/>
          </a:xfrm>
          <a:prstGeom prst="rect">
            <a:avLst/>
          </a:prstGeom>
          <a:noFill/>
        </p:spPr>
        <p:txBody>
          <a:bodyPr wrap="none" rtlCol="0">
            <a:spAutoFit/>
          </a:bodyPr>
          <a:lstStyle/>
          <a:p>
            <a:r>
              <a:rPr lang="en-US" altLang="zh-CN" sz="1400" dirty="0" smtClean="0"/>
              <a:t>Bank 0</a:t>
            </a:r>
          </a:p>
        </p:txBody>
      </p:sp>
      <p:cxnSp>
        <p:nvCxnSpPr>
          <p:cNvPr id="67" name="Straight Arrow Connector 66"/>
          <p:cNvCxnSpPr>
            <a:stCxn id="59" idx="2"/>
            <a:endCxn id="62" idx="0"/>
          </p:cNvCxnSpPr>
          <p:nvPr/>
        </p:nvCxnSpPr>
        <p:spPr>
          <a:xfrm>
            <a:off x="5653473" y="3687523"/>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p:nvPr/>
        </p:nvCxnSpPr>
        <p:spPr>
          <a:xfrm>
            <a:off x="5661324" y="430116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0" name="Rectangle 69"/>
          <p:cNvSpPr/>
          <p:nvPr/>
        </p:nvSpPr>
        <p:spPr>
          <a:xfrm>
            <a:off x="6337066" y="2977998"/>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Rectangle 70"/>
          <p:cNvSpPr/>
          <p:nvPr/>
        </p:nvSpPr>
        <p:spPr>
          <a:xfrm>
            <a:off x="6331948" y="2736710"/>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Rectangle 71"/>
          <p:cNvSpPr/>
          <p:nvPr/>
        </p:nvSpPr>
        <p:spPr>
          <a:xfrm>
            <a:off x="6199235" y="386014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TextBox 72"/>
          <p:cNvSpPr txBox="1"/>
          <p:nvPr/>
        </p:nvSpPr>
        <p:spPr>
          <a:xfrm>
            <a:off x="6165747" y="3816394"/>
            <a:ext cx="743613" cy="523220"/>
          </a:xfrm>
          <a:prstGeom prst="rect">
            <a:avLst/>
          </a:prstGeom>
          <a:noFill/>
        </p:spPr>
        <p:txBody>
          <a:bodyPr wrap="none" rtlCol="0">
            <a:spAutoFit/>
          </a:bodyPr>
          <a:lstStyle/>
          <a:p>
            <a:r>
              <a:rPr lang="en-US" altLang="zh-CN" sz="1400" dirty="0" smtClean="0"/>
              <a:t>Bank 1</a:t>
            </a:r>
          </a:p>
          <a:p>
            <a:r>
              <a:rPr lang="en-US" altLang="zh-CN" sz="1400" dirty="0" smtClean="0"/>
              <a:t>Arbiter</a:t>
            </a:r>
            <a:endParaRPr lang="zh-CN" altLang="en-US" sz="1400" dirty="0"/>
          </a:p>
        </p:txBody>
      </p:sp>
      <p:sp>
        <p:nvSpPr>
          <p:cNvPr id="74" name="TextBox 73"/>
          <p:cNvSpPr txBox="1"/>
          <p:nvPr/>
        </p:nvSpPr>
        <p:spPr>
          <a:xfrm>
            <a:off x="6225052" y="2000427"/>
            <a:ext cx="743613" cy="307777"/>
          </a:xfrm>
          <a:prstGeom prst="rect">
            <a:avLst/>
          </a:prstGeom>
          <a:noFill/>
        </p:spPr>
        <p:txBody>
          <a:bodyPr wrap="none" rtlCol="0">
            <a:spAutoFit/>
          </a:bodyPr>
          <a:lstStyle/>
          <a:p>
            <a:r>
              <a:rPr lang="en-US" altLang="zh-CN" sz="1400" dirty="0" smtClean="0"/>
              <a:t>Bank 1</a:t>
            </a:r>
          </a:p>
        </p:txBody>
      </p:sp>
      <p:cxnSp>
        <p:nvCxnSpPr>
          <p:cNvPr id="75" name="Straight Arrow Connector 74"/>
          <p:cNvCxnSpPr>
            <a:stCxn id="69" idx="2"/>
            <a:endCxn id="72" idx="0"/>
          </p:cNvCxnSpPr>
          <p:nvPr/>
        </p:nvCxnSpPr>
        <p:spPr>
          <a:xfrm flipH="1">
            <a:off x="6526290" y="3687519"/>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76" name="Straight Arrow Connector 75"/>
          <p:cNvCxnSpPr/>
          <p:nvPr/>
        </p:nvCxnSpPr>
        <p:spPr>
          <a:xfrm>
            <a:off x="6532456" y="430116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78" name="Rectangle 77"/>
          <p:cNvSpPr/>
          <p:nvPr/>
        </p:nvSpPr>
        <p:spPr>
          <a:xfrm>
            <a:off x="6337066" y="3205514"/>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Rectangle 79"/>
          <p:cNvSpPr/>
          <p:nvPr/>
        </p:nvSpPr>
        <p:spPr>
          <a:xfrm>
            <a:off x="7639919" y="3880378"/>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TextBox 80"/>
          <p:cNvSpPr txBox="1"/>
          <p:nvPr/>
        </p:nvSpPr>
        <p:spPr>
          <a:xfrm>
            <a:off x="7595935" y="3836624"/>
            <a:ext cx="773419" cy="523220"/>
          </a:xfrm>
          <a:prstGeom prst="rect">
            <a:avLst/>
          </a:prstGeom>
          <a:noFill/>
        </p:spPr>
        <p:txBody>
          <a:bodyPr wrap="none" rtlCol="0">
            <a:spAutoFit/>
          </a:bodyPr>
          <a:lstStyle/>
          <a:p>
            <a:r>
              <a:rPr lang="en-US" altLang="zh-CN" sz="1400" dirty="0" smtClean="0"/>
              <a:t>Bank N</a:t>
            </a:r>
          </a:p>
          <a:p>
            <a:r>
              <a:rPr lang="en-US" altLang="zh-CN" sz="1400" dirty="0" smtClean="0"/>
              <a:t>Arbiter</a:t>
            </a:r>
            <a:endParaRPr lang="zh-CN" altLang="en-US" sz="1400" dirty="0"/>
          </a:p>
        </p:txBody>
      </p:sp>
      <p:sp>
        <p:nvSpPr>
          <p:cNvPr id="82" name="TextBox 81"/>
          <p:cNvSpPr txBox="1"/>
          <p:nvPr/>
        </p:nvSpPr>
        <p:spPr>
          <a:xfrm>
            <a:off x="7665736" y="2020656"/>
            <a:ext cx="773419" cy="307777"/>
          </a:xfrm>
          <a:prstGeom prst="rect">
            <a:avLst/>
          </a:prstGeom>
          <a:noFill/>
        </p:spPr>
        <p:txBody>
          <a:bodyPr wrap="none" rtlCol="0">
            <a:spAutoFit/>
          </a:bodyPr>
          <a:lstStyle/>
          <a:p>
            <a:r>
              <a:rPr lang="en-US" altLang="zh-CN" sz="1400" dirty="0" smtClean="0"/>
              <a:t>Bank N</a:t>
            </a:r>
          </a:p>
        </p:txBody>
      </p:sp>
      <p:cxnSp>
        <p:nvCxnSpPr>
          <p:cNvPr id="83" name="Straight Arrow Connector 82"/>
          <p:cNvCxnSpPr>
            <a:stCxn id="77" idx="2"/>
            <a:endCxn id="80" idx="0"/>
          </p:cNvCxnSpPr>
          <p:nvPr/>
        </p:nvCxnSpPr>
        <p:spPr>
          <a:xfrm flipH="1">
            <a:off x="7966974" y="3707748"/>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a:off x="7973140" y="4321394"/>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85" name="Oval 84"/>
          <p:cNvSpPr/>
          <p:nvPr/>
        </p:nvSpPr>
        <p:spPr>
          <a:xfrm>
            <a:off x="6997763" y="2930919"/>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Oval 85"/>
          <p:cNvSpPr/>
          <p:nvPr/>
        </p:nvSpPr>
        <p:spPr>
          <a:xfrm>
            <a:off x="7195163" y="2930919"/>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Oval 86"/>
          <p:cNvSpPr/>
          <p:nvPr/>
        </p:nvSpPr>
        <p:spPr>
          <a:xfrm>
            <a:off x="7384832" y="292601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88" name="Straight Arrow Connector 87"/>
          <p:cNvCxnSpPr/>
          <p:nvPr/>
        </p:nvCxnSpPr>
        <p:spPr>
          <a:xfrm>
            <a:off x="6887721" y="4775075"/>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90" name="Rectangle 89"/>
          <p:cNvSpPr/>
          <p:nvPr/>
        </p:nvSpPr>
        <p:spPr>
          <a:xfrm>
            <a:off x="5344326" y="990335"/>
            <a:ext cx="654109" cy="43022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TextBox 90"/>
          <p:cNvSpPr txBox="1"/>
          <p:nvPr/>
        </p:nvSpPr>
        <p:spPr>
          <a:xfrm>
            <a:off x="5309611" y="1083444"/>
            <a:ext cx="723538" cy="307777"/>
          </a:xfrm>
          <a:prstGeom prst="rect">
            <a:avLst/>
          </a:prstGeom>
          <a:noFill/>
        </p:spPr>
        <p:txBody>
          <a:bodyPr wrap="none" rtlCol="0">
            <a:spAutoFit/>
          </a:bodyPr>
          <a:lstStyle/>
          <a:p>
            <a:pPr algn="ctr"/>
            <a:r>
              <a:rPr lang="en-US" altLang="zh-CN" sz="1400" dirty="0" smtClean="0"/>
              <a:t>Core 0</a:t>
            </a:r>
          </a:p>
        </p:txBody>
      </p:sp>
      <p:sp>
        <p:nvSpPr>
          <p:cNvPr id="92" name="Rectangle 91"/>
          <p:cNvSpPr/>
          <p:nvPr/>
        </p:nvSpPr>
        <p:spPr>
          <a:xfrm>
            <a:off x="7408902" y="986708"/>
            <a:ext cx="654109" cy="430228"/>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TextBox 92"/>
          <p:cNvSpPr txBox="1"/>
          <p:nvPr/>
        </p:nvSpPr>
        <p:spPr>
          <a:xfrm>
            <a:off x="7382001" y="1063322"/>
            <a:ext cx="723538" cy="307777"/>
          </a:xfrm>
          <a:prstGeom prst="rect">
            <a:avLst/>
          </a:prstGeom>
          <a:noFill/>
        </p:spPr>
        <p:txBody>
          <a:bodyPr wrap="none" rtlCol="0">
            <a:spAutoFit/>
          </a:bodyPr>
          <a:lstStyle/>
          <a:p>
            <a:pPr algn="ctr"/>
            <a:r>
              <a:rPr lang="en-US" altLang="zh-CN" sz="1400" dirty="0" smtClean="0"/>
              <a:t>Core 1</a:t>
            </a:r>
          </a:p>
        </p:txBody>
      </p:sp>
      <p:sp>
        <p:nvSpPr>
          <p:cNvPr id="96" name="Rectangle 95"/>
          <p:cNvSpPr/>
          <p:nvPr/>
        </p:nvSpPr>
        <p:spPr>
          <a:xfrm>
            <a:off x="5049436" y="2032794"/>
            <a:ext cx="3526274" cy="2805147"/>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TextBox 96"/>
          <p:cNvSpPr txBox="1"/>
          <p:nvPr/>
        </p:nvSpPr>
        <p:spPr>
          <a:xfrm>
            <a:off x="8158876" y="1539964"/>
            <a:ext cx="1043876" cy="523220"/>
          </a:xfrm>
          <a:prstGeom prst="rect">
            <a:avLst/>
          </a:prstGeom>
          <a:noFill/>
        </p:spPr>
        <p:txBody>
          <a:bodyPr wrap="none" rtlCol="0">
            <a:spAutoFit/>
          </a:bodyPr>
          <a:lstStyle/>
          <a:p>
            <a:r>
              <a:rPr lang="en-US" altLang="zh-CN" sz="1400" b="1" dirty="0" smtClean="0"/>
              <a:t>Memory </a:t>
            </a:r>
          </a:p>
          <a:p>
            <a:r>
              <a:rPr lang="en-US" altLang="zh-CN" sz="1400" b="1" dirty="0" smtClean="0"/>
              <a:t>Controller</a:t>
            </a:r>
          </a:p>
        </p:txBody>
      </p:sp>
      <p:cxnSp>
        <p:nvCxnSpPr>
          <p:cNvPr id="98" name="Straight Connector 97"/>
          <p:cNvCxnSpPr/>
          <p:nvPr/>
        </p:nvCxnSpPr>
        <p:spPr>
          <a:xfrm flipH="1">
            <a:off x="5669005" y="1422529"/>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99" name="Rectangle 98"/>
          <p:cNvSpPr/>
          <p:nvPr/>
        </p:nvSpPr>
        <p:spPr>
          <a:xfrm>
            <a:off x="5458252" y="1603254"/>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TextBox 99"/>
          <p:cNvSpPr txBox="1"/>
          <p:nvPr/>
        </p:nvSpPr>
        <p:spPr>
          <a:xfrm>
            <a:off x="5518933" y="1603254"/>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cxnSp>
        <p:nvCxnSpPr>
          <p:cNvPr id="101" name="Straight Connector 100"/>
          <p:cNvCxnSpPr/>
          <p:nvPr/>
        </p:nvCxnSpPr>
        <p:spPr>
          <a:xfrm flipH="1">
            <a:off x="7743770" y="1420461"/>
            <a:ext cx="1" cy="180725"/>
          </a:xfrm>
          <a:prstGeom prst="line">
            <a:avLst/>
          </a:prstGeom>
          <a:ln w="12700"/>
        </p:spPr>
        <p:style>
          <a:lnRef idx="1">
            <a:schemeClr val="dk1"/>
          </a:lnRef>
          <a:fillRef idx="0">
            <a:schemeClr val="dk1"/>
          </a:fillRef>
          <a:effectRef idx="0">
            <a:schemeClr val="dk1"/>
          </a:effectRef>
          <a:fontRef idx="minor">
            <a:schemeClr val="tx1"/>
          </a:fontRef>
        </p:style>
      </p:cxnSp>
      <p:sp>
        <p:nvSpPr>
          <p:cNvPr id="102" name="Rectangle 101"/>
          <p:cNvSpPr/>
          <p:nvPr/>
        </p:nvSpPr>
        <p:spPr>
          <a:xfrm>
            <a:off x="7541109" y="1601186"/>
            <a:ext cx="405880" cy="276999"/>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TextBox 102"/>
          <p:cNvSpPr txBox="1"/>
          <p:nvPr/>
        </p:nvSpPr>
        <p:spPr>
          <a:xfrm>
            <a:off x="7593698" y="1601186"/>
            <a:ext cx="284515" cy="307777"/>
          </a:xfrm>
          <a:prstGeom prst="rect">
            <a:avLst/>
          </a:prstGeom>
          <a:noFill/>
        </p:spPr>
        <p:txBody>
          <a:bodyPr wrap="none" rtlCol="0">
            <a:spAutoFit/>
          </a:bodyPr>
          <a:lstStyle/>
          <a:p>
            <a:pPr algn="ctr"/>
            <a:r>
              <a:rPr lang="en-US" altLang="zh-CN" sz="1400" dirty="0" smtClean="0"/>
              <a:t>$</a:t>
            </a:r>
            <a:endParaRPr lang="zh-CN" altLang="en-US" sz="1400" dirty="0"/>
          </a:p>
        </p:txBody>
      </p:sp>
      <p:cxnSp>
        <p:nvCxnSpPr>
          <p:cNvPr id="104" name="Straight Connector 103"/>
          <p:cNvCxnSpPr/>
          <p:nvPr/>
        </p:nvCxnSpPr>
        <p:spPr>
          <a:xfrm flipV="1">
            <a:off x="5864132" y="1723502"/>
            <a:ext cx="1668884" cy="2068"/>
          </a:xfrm>
          <a:prstGeom prst="line">
            <a:avLst/>
          </a:prstGeom>
          <a:ln w="12700"/>
        </p:spPr>
        <p:style>
          <a:lnRef idx="1">
            <a:schemeClr val="dk1"/>
          </a:lnRef>
          <a:fillRef idx="0">
            <a:schemeClr val="dk1"/>
          </a:fillRef>
          <a:effectRef idx="0">
            <a:schemeClr val="dk1"/>
          </a:effectRef>
          <a:fontRef idx="minor">
            <a:schemeClr val="tx1"/>
          </a:fontRef>
        </p:style>
      </p:cxnSp>
      <p:sp>
        <p:nvSpPr>
          <p:cNvPr id="105" name="TextBox 104"/>
          <p:cNvSpPr txBox="1"/>
          <p:nvPr/>
        </p:nvSpPr>
        <p:spPr>
          <a:xfrm>
            <a:off x="6513479" y="1464755"/>
            <a:ext cx="494033" cy="307777"/>
          </a:xfrm>
          <a:prstGeom prst="rect">
            <a:avLst/>
          </a:prstGeom>
          <a:noFill/>
        </p:spPr>
        <p:txBody>
          <a:bodyPr wrap="none" rtlCol="0">
            <a:spAutoFit/>
          </a:bodyPr>
          <a:lstStyle/>
          <a:p>
            <a:pPr algn="ctr"/>
            <a:r>
              <a:rPr lang="en-US" altLang="zh-CN" sz="1400" dirty="0" smtClean="0"/>
              <a:t>Bus</a:t>
            </a:r>
            <a:endParaRPr lang="zh-CN" altLang="en-US" sz="1400" dirty="0"/>
          </a:p>
        </p:txBody>
      </p:sp>
      <p:cxnSp>
        <p:nvCxnSpPr>
          <p:cNvPr id="106" name="Straight Connector 105"/>
          <p:cNvCxnSpPr/>
          <p:nvPr/>
        </p:nvCxnSpPr>
        <p:spPr>
          <a:xfrm>
            <a:off x="6760068" y="1723501"/>
            <a:ext cx="0" cy="306908"/>
          </a:xfrm>
          <a:prstGeom prst="line">
            <a:avLst/>
          </a:prstGeom>
          <a:ln w="12700"/>
        </p:spPr>
        <p:style>
          <a:lnRef idx="1">
            <a:schemeClr val="dk1"/>
          </a:lnRef>
          <a:fillRef idx="0">
            <a:schemeClr val="dk1"/>
          </a:fillRef>
          <a:effectRef idx="0">
            <a:schemeClr val="dk1"/>
          </a:effectRef>
          <a:fontRef idx="minor">
            <a:schemeClr val="tx1"/>
          </a:fontRef>
        </p:style>
      </p:cxnSp>
      <p:sp>
        <p:nvSpPr>
          <p:cNvPr id="107" name="Rectangle 106"/>
          <p:cNvSpPr/>
          <p:nvPr/>
        </p:nvSpPr>
        <p:spPr>
          <a:xfrm>
            <a:off x="7778593" y="3231191"/>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Rectangle 107"/>
          <p:cNvSpPr/>
          <p:nvPr/>
        </p:nvSpPr>
        <p:spPr>
          <a:xfrm>
            <a:off x="7770741" y="2998804"/>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Rectangle 59"/>
          <p:cNvSpPr/>
          <p:nvPr/>
        </p:nvSpPr>
        <p:spPr>
          <a:xfrm>
            <a:off x="5706434" y="1254362"/>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Rectangle 78"/>
          <p:cNvSpPr/>
          <p:nvPr/>
        </p:nvSpPr>
        <p:spPr>
          <a:xfrm>
            <a:off x="7336784" y="1278794"/>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Rectangle 57"/>
          <p:cNvSpPr/>
          <p:nvPr/>
        </p:nvSpPr>
        <p:spPr>
          <a:xfrm>
            <a:off x="7776908" y="3465433"/>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Rectangle 109"/>
          <p:cNvSpPr/>
          <p:nvPr/>
        </p:nvSpPr>
        <p:spPr>
          <a:xfrm>
            <a:off x="6149618" y="5069810"/>
            <a:ext cx="1456196"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DRAM</a:t>
            </a:r>
            <a:endParaRPr lang="zh-CN" altLang="en-US" sz="1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61" name="Rectangle 60"/>
          <p:cNvSpPr/>
          <p:nvPr/>
        </p:nvSpPr>
        <p:spPr>
          <a:xfrm>
            <a:off x="6331948" y="3443459"/>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TextBox 110"/>
          <p:cNvSpPr txBox="1"/>
          <p:nvPr/>
        </p:nvSpPr>
        <p:spPr>
          <a:xfrm>
            <a:off x="5380342" y="709709"/>
            <a:ext cx="583801" cy="307777"/>
          </a:xfrm>
          <a:prstGeom prst="rect">
            <a:avLst/>
          </a:prstGeom>
          <a:noFill/>
        </p:spPr>
        <p:txBody>
          <a:bodyPr wrap="none" rtlCol="0">
            <a:spAutoFit/>
          </a:bodyPr>
          <a:lstStyle/>
          <a:p>
            <a:pPr algn="ctr"/>
            <a:r>
              <a:rPr lang="en-US" altLang="zh-CN" sz="1400" dirty="0" smtClean="0"/>
              <a:t>SD 0</a:t>
            </a:r>
          </a:p>
        </p:txBody>
      </p:sp>
      <p:sp>
        <p:nvSpPr>
          <p:cNvPr id="112" name="TextBox 111"/>
          <p:cNvSpPr txBox="1"/>
          <p:nvPr/>
        </p:nvSpPr>
        <p:spPr>
          <a:xfrm>
            <a:off x="7452149" y="710629"/>
            <a:ext cx="583801" cy="307777"/>
          </a:xfrm>
          <a:prstGeom prst="rect">
            <a:avLst/>
          </a:prstGeom>
          <a:noFill/>
        </p:spPr>
        <p:txBody>
          <a:bodyPr wrap="none" rtlCol="0">
            <a:spAutoFit/>
          </a:bodyPr>
          <a:lstStyle/>
          <a:p>
            <a:pPr algn="ctr"/>
            <a:r>
              <a:rPr lang="en-US" altLang="zh-CN" sz="1400" dirty="0" smtClean="0"/>
              <a:t>SD </a:t>
            </a:r>
            <a:r>
              <a:rPr lang="en-US" altLang="zh-CN" sz="1400" dirty="0"/>
              <a:t>1</a:t>
            </a:r>
            <a:endParaRPr lang="en-US" altLang="zh-CN" sz="1400" dirty="0" smtClean="0"/>
          </a:p>
        </p:txBody>
      </p:sp>
      <p:sp>
        <p:nvSpPr>
          <p:cNvPr id="89" name="TextBox 88"/>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1338179336"/>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childTnLst>
                          </p:cTn>
                        </p:par>
                        <p:par>
                          <p:cTn id="13" fill="hold">
                            <p:stCondLst>
                              <p:cond delay="0"/>
                            </p:stCondLst>
                            <p:childTnLst>
                              <p:par>
                                <p:cTn id="14" presetID="0" presetClass="path" presetSubtype="0" accel="50000" decel="50000" fill="hold" grpId="1" nodeType="afterEffect">
                                  <p:stCondLst>
                                    <p:cond delay="0"/>
                                  </p:stCondLst>
                                  <p:childTnLst>
                                    <p:animMotion origin="layout" path="M 0.00174 -0.00115 C 0.00174 0.01735 0.00174 0.03563 0.00174 0.05413 C 0.0165 0.04951 0.05747 0.05575 0.07257 0.05645 C 0.0941 0.05529 0.09375 0.06477 0.09375 0.05413 C 0.09757 0.07009 0.09809 0.09207 0.09289 0.10734 L -0.02743 0.10734 L -0.02743 0.31946 " pathEditMode="relative" rAng="0" ptsTypes="ffffAAA">
                                      <p:cBhvr>
                                        <p:cTn id="15" dur="2000" fill="hold"/>
                                        <p:tgtEl>
                                          <p:spTgt spid="60"/>
                                        </p:tgtEl>
                                        <p:attrNameLst>
                                          <p:attrName>ppt_x</p:attrName>
                                          <p:attrName>ppt_y</p:attrName>
                                        </p:attrNameLst>
                                      </p:cBhvr>
                                      <p:rCtr x="3351" y="16031"/>
                                    </p:animMotion>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childTnLst>
                          </p:cTn>
                        </p:par>
                        <p:par>
                          <p:cTn id="19" fill="hold">
                            <p:stCondLst>
                              <p:cond delay="2000"/>
                            </p:stCondLst>
                            <p:childTnLst>
                              <p:par>
                                <p:cTn id="20" presetID="0" presetClass="path" presetSubtype="0" accel="50000" decel="50000" fill="hold" grpId="1" nodeType="afterEffect">
                                  <p:stCondLst>
                                    <p:cond delay="0"/>
                                  </p:stCondLst>
                                  <p:childTnLst>
                                    <p:animMotion origin="layout" path="M 0.00174 0.00115 L 0.00347 0.05066 L -0.0842 0.05066 L -0.0842 0.10617 L -0.20625 0.10617 L -0.20625 0.28059 " pathEditMode="relative" rAng="0" ptsTypes="AAAAAA">
                                      <p:cBhvr>
                                        <p:cTn id="21" dur="2000" fill="hold"/>
                                        <p:tgtEl>
                                          <p:spTgt spid="79"/>
                                        </p:tgtEl>
                                        <p:attrNameLst>
                                          <p:attrName>ppt_x</p:attrName>
                                          <p:attrName>ppt_y</p:attrName>
                                        </p:attrNameLst>
                                      </p:cBhvr>
                                      <p:rCtr x="-10312" y="13972"/>
                                    </p:animMotion>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71"/>
                                        </p:tgtEl>
                                        <p:attrNameLst>
                                          <p:attrName>style.visibility</p:attrName>
                                        </p:attrNameLst>
                                      </p:cBhvr>
                                      <p:to>
                                        <p:strVal val="visible"/>
                                      </p:to>
                                    </p:set>
                                    <p:animEffect transition="in" filter="fade">
                                      <p:cBhvr>
                                        <p:cTn id="25" dur="500"/>
                                        <p:tgtEl>
                                          <p:spTgt spid="7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0"/>
                                        </p:tgtEl>
                                        <p:attrNameLst>
                                          <p:attrName>style.visibility</p:attrName>
                                        </p:attrNameLst>
                                      </p:cBhvr>
                                      <p:to>
                                        <p:strVal val="visible"/>
                                      </p:to>
                                    </p:set>
                                    <p:animEffect transition="in" filter="fade">
                                      <p:cBhvr>
                                        <p:cTn id="28" dur="500"/>
                                        <p:tgtEl>
                                          <p:spTgt spid="7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8"/>
                                        </p:tgtEl>
                                        <p:attrNameLst>
                                          <p:attrName>style.visibility</p:attrName>
                                        </p:attrNameLst>
                                      </p:cBhvr>
                                      <p:to>
                                        <p:strVal val="visible"/>
                                      </p:to>
                                    </p:set>
                                    <p:animEffect transition="in" filter="fade">
                                      <p:cBhvr>
                                        <p:cTn id="31" dur="500"/>
                                        <p:tgtEl>
                                          <p:spTgt spid="7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fade">
                                      <p:cBhvr>
                                        <p:cTn id="34" dur="500"/>
                                        <p:tgtEl>
                                          <p:spTgt spid="6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7"/>
                                        </p:tgtEl>
                                        <p:attrNameLst>
                                          <p:attrName>style.visibility</p:attrName>
                                        </p:attrNameLst>
                                      </p:cBhvr>
                                      <p:to>
                                        <p:strVal val="visible"/>
                                      </p:to>
                                    </p:set>
                                    <p:animEffect transition="in" filter="fade">
                                      <p:cBhvr>
                                        <p:cTn id="40" dur="500"/>
                                        <p:tgtEl>
                                          <p:spTgt spid="10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8"/>
                                        </p:tgtEl>
                                        <p:attrNameLst>
                                          <p:attrName>style.visibility</p:attrName>
                                        </p:attrNameLst>
                                      </p:cBhvr>
                                      <p:to>
                                        <p:strVal val="visible"/>
                                      </p:to>
                                    </p:set>
                                    <p:animEffect transition="in" filter="fade">
                                      <p:cBhvr>
                                        <p:cTn id="43" dur="500"/>
                                        <p:tgtEl>
                                          <p:spTgt spid="108"/>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grpId="2" nodeType="clickEffect">
                                  <p:stCondLst>
                                    <p:cond delay="0"/>
                                  </p:stCondLst>
                                  <p:childTnLst>
                                    <p:animMotion origin="layout" path="M -0.02743 0.31946 L -0.02743 0.43813 " pathEditMode="relative" rAng="0" ptsTypes="AA">
                                      <p:cBhvr>
                                        <p:cTn id="53" dur="2000" fill="hold"/>
                                        <p:tgtEl>
                                          <p:spTgt spid="60"/>
                                        </p:tgtEl>
                                        <p:attrNameLst>
                                          <p:attrName>ppt_x</p:attrName>
                                          <p:attrName>ppt_y</p:attrName>
                                        </p:attrNameLst>
                                      </p:cBhvr>
                                      <p:rCtr x="0" y="5922"/>
                                    </p:animMotion>
                                  </p:childTnLst>
                                </p:cTn>
                              </p:par>
                              <p:par>
                                <p:cTn id="54" presetID="42" presetClass="path" presetSubtype="0" accel="50000" decel="50000" fill="hold" grpId="1" nodeType="withEffect">
                                  <p:stCondLst>
                                    <p:cond delay="0"/>
                                  </p:stCondLst>
                                  <p:childTnLst>
                                    <p:animMotion origin="layout" path="M 4.16667E-6 4.09669E-6 L 4.16667E-6 0.11913 " pathEditMode="relative" rAng="0" ptsTypes="AA">
                                      <p:cBhvr>
                                        <p:cTn id="55" dur="2000" fill="hold"/>
                                        <p:tgtEl>
                                          <p:spTgt spid="61"/>
                                        </p:tgtEl>
                                        <p:attrNameLst>
                                          <p:attrName>ppt_x</p:attrName>
                                          <p:attrName>ppt_y</p:attrName>
                                        </p:attrNameLst>
                                      </p:cBhvr>
                                      <p:rCtr x="0" y="5945"/>
                                    </p:animMotion>
                                  </p:childTnLst>
                                </p:cTn>
                              </p:par>
                              <p:par>
                                <p:cTn id="56" presetID="42" presetClass="path" presetSubtype="0" accel="50000" decel="50000" fill="hold" grpId="1" nodeType="withEffect">
                                  <p:stCondLst>
                                    <p:cond delay="0"/>
                                  </p:stCondLst>
                                  <p:childTnLst>
                                    <p:animMotion origin="layout" path="M -1.94444E-6 -4.3951E-6 L -1.94444E-6 0.1159 " pathEditMode="relative" rAng="0" ptsTypes="AA">
                                      <p:cBhvr>
                                        <p:cTn id="57" dur="2000" fill="hold"/>
                                        <p:tgtEl>
                                          <p:spTgt spid="58"/>
                                        </p:tgtEl>
                                        <p:attrNameLst>
                                          <p:attrName>ppt_x</p:attrName>
                                          <p:attrName>ppt_y</p:attrName>
                                        </p:attrNameLst>
                                      </p:cBhvr>
                                      <p:rCtr x="0" y="5783"/>
                                    </p:animMotion>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2" nodeType="clickEffect">
                                  <p:stCondLst>
                                    <p:cond delay="0"/>
                                  </p:stCondLst>
                                  <p:childTnLst>
                                    <p:animMotion origin="layout" path="M 1.11111E-6 0.11913 L 0.04167 0.23479 " pathEditMode="relative" rAng="0" ptsTypes="AA">
                                      <p:cBhvr>
                                        <p:cTn id="69" dur="2000" fill="hold"/>
                                        <p:tgtEl>
                                          <p:spTgt spid="61"/>
                                        </p:tgtEl>
                                        <p:attrNameLst>
                                          <p:attrName>ppt_x</p:attrName>
                                          <p:attrName>ppt_y</p:attrName>
                                        </p:attrNameLst>
                                      </p:cBhvr>
                                      <p:rCtr x="2083" y="5783"/>
                                    </p:animMotion>
                                  </p:childTnLst>
                                </p:cTn>
                              </p:par>
                              <p:par>
                                <p:cTn id="70" presetID="42" presetClass="path" presetSubtype="0" accel="50000" decel="50000" fill="hold" grpId="3" nodeType="withEffect">
                                  <p:stCondLst>
                                    <p:cond delay="0"/>
                                  </p:stCondLst>
                                  <p:childTnLst>
                                    <p:animMotion origin="layout" path="M -0.02743 0.43813 L -0.02743 0.319 " pathEditMode="relative" rAng="0" ptsTypes="AA">
                                      <p:cBhvr>
                                        <p:cTn id="71" dur="2000" fill="hold"/>
                                        <p:tgtEl>
                                          <p:spTgt spid="60"/>
                                        </p:tgtEl>
                                        <p:attrNameLst>
                                          <p:attrName>ppt_x</p:attrName>
                                          <p:attrName>ppt_y</p:attrName>
                                        </p:attrNameLst>
                                      </p:cBhvr>
                                      <p:rCtr x="0" y="-5968"/>
                                    </p:animMotion>
                                  </p:childTnLst>
                                </p:cTn>
                              </p:par>
                              <p:par>
                                <p:cTn id="72" presetID="42" presetClass="path" presetSubtype="0" accel="50000" decel="50000" fill="hold" grpId="2" nodeType="withEffect">
                                  <p:stCondLst>
                                    <p:cond delay="0"/>
                                  </p:stCondLst>
                                  <p:childTnLst>
                                    <p:animMotion origin="layout" path="M -1.94444E-6 0.1159 L -1.94444E-6 -4.3951E-6 " pathEditMode="relative" rAng="0" ptsTypes="AA">
                                      <p:cBhvr>
                                        <p:cTn id="73" dur="2000" fill="hold"/>
                                        <p:tgtEl>
                                          <p:spTgt spid="58"/>
                                        </p:tgtEl>
                                        <p:attrNameLst>
                                          <p:attrName>ppt_x</p:attrName>
                                          <p:attrName>ppt_y</p:attrName>
                                        </p:attrNameLst>
                                      </p:cBhvr>
                                      <p:rCtr x="0" y="-5806"/>
                                    </p:animMotion>
                                  </p:childTnLst>
                                </p:cTn>
                              </p:par>
                              <p:par>
                                <p:cTn id="74" presetID="42" presetClass="path" presetSubtype="0" accel="50000" decel="50000" fill="hold" grpId="1" nodeType="withEffect">
                                  <p:stCondLst>
                                    <p:cond delay="0"/>
                                  </p:stCondLst>
                                  <p:childTnLst>
                                    <p:animMotion origin="layout" path="M 4.16667E-6 -4.73282E-6 L 4.16667E-6 0.03517 " pathEditMode="relative" rAng="0" ptsTypes="AA">
                                      <p:cBhvr>
                                        <p:cTn id="75" dur="2000" fill="hold"/>
                                        <p:tgtEl>
                                          <p:spTgt spid="71"/>
                                        </p:tgtEl>
                                        <p:attrNameLst>
                                          <p:attrName>ppt_x</p:attrName>
                                          <p:attrName>ppt_y</p:attrName>
                                        </p:attrNameLst>
                                      </p:cBhvr>
                                      <p:rCtr x="0" y="1758"/>
                                    </p:animMotion>
                                  </p:childTnLst>
                                </p:cTn>
                              </p:par>
                              <p:par>
                                <p:cTn id="76" presetID="42" presetClass="path" presetSubtype="0" accel="50000" decel="50000" fill="hold" grpId="1" nodeType="withEffect">
                                  <p:stCondLst>
                                    <p:cond delay="0"/>
                                  </p:stCondLst>
                                  <p:childTnLst>
                                    <p:animMotion origin="layout" path="M -0.00052 2.42424E-6 L -0.00018 0.03423 " pathEditMode="relative" rAng="0" ptsTypes="AA">
                                      <p:cBhvr>
                                        <p:cTn id="77" dur="2000" fill="hold"/>
                                        <p:tgtEl>
                                          <p:spTgt spid="70"/>
                                        </p:tgtEl>
                                        <p:attrNameLst>
                                          <p:attrName>ppt_x</p:attrName>
                                          <p:attrName>ppt_y</p:attrName>
                                        </p:attrNameLst>
                                      </p:cBhvr>
                                      <p:rCtr x="17" y="1712"/>
                                    </p:animMotion>
                                  </p:childTnLst>
                                </p:cTn>
                              </p:par>
                              <p:par>
                                <p:cTn id="78" presetID="42" presetClass="path" presetSubtype="0" accel="50000" decel="50000" fill="hold" grpId="1" nodeType="withEffect">
                                  <p:stCondLst>
                                    <p:cond delay="0"/>
                                  </p:stCondLst>
                                  <p:childTnLst>
                                    <p:animMotion origin="layout" path="M 4.16667E-6 -3.06037E-6 L 4.16667E-6 0.03424 " pathEditMode="relative" rAng="0" ptsTypes="AA">
                                      <p:cBhvr>
                                        <p:cTn id="79" dur="2000" fill="hold"/>
                                        <p:tgtEl>
                                          <p:spTgt spid="78"/>
                                        </p:tgtEl>
                                        <p:attrNameLst>
                                          <p:attrName>ppt_x</p:attrName>
                                          <p:attrName>ppt_y</p:attrName>
                                        </p:attrNameLst>
                                      </p:cBhvr>
                                      <p:rCtr x="0" y="17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0" grpId="1" animBg="1"/>
      <p:bldP spid="71" grpId="0" animBg="1"/>
      <p:bldP spid="71" grpId="1" animBg="1"/>
      <p:bldP spid="78" grpId="0" animBg="1"/>
      <p:bldP spid="78" grpId="1" animBg="1"/>
      <p:bldP spid="107" grpId="0" animBg="1"/>
      <p:bldP spid="108" grpId="0" animBg="1"/>
      <p:bldP spid="60" grpId="0" animBg="1"/>
      <p:bldP spid="60" grpId="1" animBg="1"/>
      <p:bldP spid="60" grpId="2" animBg="1"/>
      <p:bldP spid="60" grpId="3" animBg="1"/>
      <p:bldP spid="79" grpId="0" animBg="1"/>
      <p:bldP spid="79" grpId="1" animBg="1"/>
      <p:bldP spid="58" grpId="0" animBg="1"/>
      <p:bldP spid="58" grpId="1" animBg="1"/>
      <p:bldP spid="58" grpId="2" animBg="1"/>
      <p:bldP spid="61" grpId="0" animBg="1"/>
      <p:bldP spid="61" grpId="1" animBg="1"/>
      <p:bldP spid="61"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487362" y="3244699"/>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5443379" y="3200945"/>
            <a:ext cx="743613" cy="523220"/>
          </a:xfrm>
          <a:prstGeom prst="rect">
            <a:avLst/>
          </a:prstGeom>
          <a:noFill/>
        </p:spPr>
        <p:txBody>
          <a:bodyPr wrap="none" rtlCol="0">
            <a:spAutoFit/>
          </a:bodyPr>
          <a:lstStyle/>
          <a:p>
            <a:r>
              <a:rPr lang="en-US" altLang="zh-CN" sz="1400" dirty="0" smtClean="0"/>
              <a:t>Bank 0</a:t>
            </a:r>
          </a:p>
          <a:p>
            <a:r>
              <a:rPr lang="en-US" altLang="zh-CN" sz="1400" dirty="0" smtClean="0"/>
              <a:t>Arbiter</a:t>
            </a:r>
            <a:endParaRPr lang="zh-CN" altLang="en-US" sz="1400" dirty="0"/>
          </a:p>
        </p:txBody>
      </p:sp>
      <p:sp>
        <p:nvSpPr>
          <p:cNvPr id="9" name="Rectangle 8"/>
          <p:cNvSpPr/>
          <p:nvPr/>
        </p:nvSpPr>
        <p:spPr>
          <a:xfrm>
            <a:off x="5591213" y="1688332"/>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Oval 44"/>
          <p:cNvSpPr/>
          <p:nvPr/>
        </p:nvSpPr>
        <p:spPr>
          <a:xfrm>
            <a:off x="5373941" y="1680969"/>
            <a:ext cx="877582" cy="2063469"/>
          </a:xfrm>
          <a:prstGeom prst="ellipse">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ltLang="zh-CN" dirty="0" smtClean="0"/>
              <a:t>Sources of Interference</a:t>
            </a:r>
            <a:endParaRPr lang="zh-CN" altLang="en-US" dirty="0"/>
          </a:p>
        </p:txBody>
      </p:sp>
      <p:sp>
        <p:nvSpPr>
          <p:cNvPr id="3" name="Content Placeholder 2"/>
          <p:cNvSpPr>
            <a:spLocks noGrp="1"/>
          </p:cNvSpPr>
          <p:nvPr>
            <p:ph idx="1"/>
          </p:nvPr>
        </p:nvSpPr>
        <p:spPr>
          <a:xfrm>
            <a:off x="152400" y="838200"/>
            <a:ext cx="4948106" cy="5105400"/>
          </a:xfrm>
        </p:spPr>
        <p:txBody>
          <a:bodyPr/>
          <a:lstStyle/>
          <a:p>
            <a:r>
              <a:rPr lang="en-US" altLang="zh-CN" dirty="0" smtClean="0"/>
              <a:t>Bank arbitration </a:t>
            </a:r>
          </a:p>
          <a:p>
            <a:pPr lvl="1"/>
            <a:r>
              <a:rPr lang="en-US" altLang="zh-CN" dirty="0" smtClean="0"/>
              <a:t>One domain delays another domain at a queue</a:t>
            </a:r>
          </a:p>
        </p:txBody>
      </p:sp>
      <p:sp>
        <p:nvSpPr>
          <p:cNvPr id="4" name="Footer Placeholder 3"/>
          <p:cNvSpPr>
            <a:spLocks noGrp="1"/>
          </p:cNvSpPr>
          <p:nvPr>
            <p:ph type="ftr" sz="quarter" idx="10"/>
          </p:nvPr>
        </p:nvSpPr>
        <p:spPr/>
        <p:txBody>
          <a:bodyPr/>
          <a:lstStyle/>
          <a:p>
            <a:r>
              <a:rPr lang="en-US" altLang="zh-CN" smtClean="0"/>
              <a:t>Timing Channel Protection for a Shared Memory Controller</a:t>
            </a:r>
            <a:endParaRPr lang="zh-CN" altLang="zh-CN" dirty="0" smtClean="0"/>
          </a:p>
        </p:txBody>
      </p:sp>
      <p:sp>
        <p:nvSpPr>
          <p:cNvPr id="5" name="Slide Number Placeholder 4"/>
          <p:cNvSpPr>
            <a:spLocks noGrp="1"/>
          </p:cNvSpPr>
          <p:nvPr>
            <p:ph type="sldNum" sz="quarter" idx="11"/>
          </p:nvPr>
        </p:nvSpPr>
        <p:spPr/>
        <p:txBody>
          <a:bodyPr/>
          <a:lstStyle/>
          <a:p>
            <a:pPr>
              <a:defRPr/>
            </a:pPr>
            <a:r>
              <a:rPr lang="en-US" dirty="0" smtClean="0"/>
              <a:t>Page </a:t>
            </a:r>
            <a:fld id="{51122A02-9243-4A5C-BB9D-A995037351FA}" type="slidenum">
              <a:rPr lang="en-US" smtClean="0"/>
              <a:pPr>
                <a:defRPr/>
              </a:pPr>
              <a:t>8</a:t>
            </a:fld>
            <a:r>
              <a:rPr lang="en-US" dirty="0" smtClean="0"/>
              <a:t> of 23</a:t>
            </a:r>
            <a:endParaRPr lang="en-US" dirty="0"/>
          </a:p>
        </p:txBody>
      </p:sp>
      <p:sp>
        <p:nvSpPr>
          <p:cNvPr id="7" name="Rectangle 6"/>
          <p:cNvSpPr/>
          <p:nvPr/>
        </p:nvSpPr>
        <p:spPr>
          <a:xfrm>
            <a:off x="7911418" y="1708557"/>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6470734" y="1688328"/>
            <a:ext cx="443038" cy="138373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Rectangle 11"/>
          <p:cNvSpPr/>
          <p:nvPr/>
        </p:nvSpPr>
        <p:spPr>
          <a:xfrm>
            <a:off x="5380142" y="3858346"/>
            <a:ext cx="3225354" cy="301275"/>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5995342" y="3863740"/>
            <a:ext cx="1980029" cy="307777"/>
          </a:xfrm>
          <a:prstGeom prst="rect">
            <a:avLst/>
          </a:prstGeom>
          <a:noFill/>
        </p:spPr>
        <p:txBody>
          <a:bodyPr wrap="none" rtlCol="0">
            <a:spAutoFit/>
          </a:bodyPr>
          <a:lstStyle/>
          <a:p>
            <a:r>
              <a:rPr lang="en-US" altLang="zh-CN" sz="1400" dirty="0" smtClean="0"/>
              <a:t>Transaction Scheduler</a:t>
            </a:r>
            <a:endParaRPr lang="zh-CN" altLang="en-US" sz="1400" dirty="0"/>
          </a:p>
        </p:txBody>
      </p:sp>
      <p:sp>
        <p:nvSpPr>
          <p:cNvPr id="14" name="TextBox 13"/>
          <p:cNvSpPr txBox="1"/>
          <p:nvPr/>
        </p:nvSpPr>
        <p:spPr>
          <a:xfrm>
            <a:off x="5450207" y="1374480"/>
            <a:ext cx="743613" cy="307777"/>
          </a:xfrm>
          <a:prstGeom prst="rect">
            <a:avLst/>
          </a:prstGeom>
          <a:noFill/>
        </p:spPr>
        <p:txBody>
          <a:bodyPr wrap="none" rtlCol="0">
            <a:spAutoFit/>
          </a:bodyPr>
          <a:lstStyle/>
          <a:p>
            <a:r>
              <a:rPr lang="en-US" altLang="zh-CN" sz="1400" dirty="0" smtClean="0"/>
              <a:t>Bank 0</a:t>
            </a:r>
          </a:p>
        </p:txBody>
      </p:sp>
      <p:cxnSp>
        <p:nvCxnSpPr>
          <p:cNvPr id="15" name="Straight Arrow Connector 14"/>
          <p:cNvCxnSpPr>
            <a:stCxn id="9" idx="2"/>
            <a:endCxn id="10" idx="0"/>
          </p:cNvCxnSpPr>
          <p:nvPr/>
        </p:nvCxnSpPr>
        <p:spPr>
          <a:xfrm>
            <a:off x="5812732" y="3072069"/>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820583" y="3685715"/>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9" name="Rectangle 18"/>
          <p:cNvSpPr/>
          <p:nvPr/>
        </p:nvSpPr>
        <p:spPr>
          <a:xfrm>
            <a:off x="6358494" y="3244695"/>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19"/>
          <p:cNvSpPr txBox="1"/>
          <p:nvPr/>
        </p:nvSpPr>
        <p:spPr>
          <a:xfrm>
            <a:off x="6314510" y="3200941"/>
            <a:ext cx="743613" cy="523220"/>
          </a:xfrm>
          <a:prstGeom prst="rect">
            <a:avLst/>
          </a:prstGeom>
          <a:noFill/>
        </p:spPr>
        <p:txBody>
          <a:bodyPr wrap="none" rtlCol="0">
            <a:spAutoFit/>
          </a:bodyPr>
          <a:lstStyle/>
          <a:p>
            <a:r>
              <a:rPr lang="en-US" altLang="zh-CN" sz="1400" dirty="0" smtClean="0"/>
              <a:t>Bank 1</a:t>
            </a:r>
          </a:p>
          <a:p>
            <a:r>
              <a:rPr lang="en-US" altLang="zh-CN" sz="1400" dirty="0" smtClean="0"/>
              <a:t>Arbiter</a:t>
            </a:r>
            <a:endParaRPr lang="zh-CN" altLang="en-US" sz="1400" dirty="0"/>
          </a:p>
        </p:txBody>
      </p:sp>
      <p:sp>
        <p:nvSpPr>
          <p:cNvPr id="21" name="TextBox 20"/>
          <p:cNvSpPr txBox="1"/>
          <p:nvPr/>
        </p:nvSpPr>
        <p:spPr>
          <a:xfrm>
            <a:off x="6321340" y="1374476"/>
            <a:ext cx="743613" cy="307777"/>
          </a:xfrm>
          <a:prstGeom prst="rect">
            <a:avLst/>
          </a:prstGeom>
          <a:noFill/>
        </p:spPr>
        <p:txBody>
          <a:bodyPr wrap="none" rtlCol="0">
            <a:spAutoFit/>
          </a:bodyPr>
          <a:lstStyle/>
          <a:p>
            <a:r>
              <a:rPr lang="en-US" altLang="zh-CN" sz="1400" dirty="0" smtClean="0"/>
              <a:t>Bank 1</a:t>
            </a:r>
          </a:p>
        </p:txBody>
      </p:sp>
      <p:cxnSp>
        <p:nvCxnSpPr>
          <p:cNvPr id="22" name="Straight Arrow Connector 21"/>
          <p:cNvCxnSpPr>
            <a:stCxn id="8" idx="2"/>
            <a:endCxn id="19" idx="0"/>
          </p:cNvCxnSpPr>
          <p:nvPr/>
        </p:nvCxnSpPr>
        <p:spPr>
          <a:xfrm flipH="1">
            <a:off x="6685549" y="3072065"/>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6691715" y="3685711"/>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7799178" y="3264924"/>
            <a:ext cx="654109" cy="43022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7744700" y="3221170"/>
            <a:ext cx="773419" cy="523220"/>
          </a:xfrm>
          <a:prstGeom prst="rect">
            <a:avLst/>
          </a:prstGeom>
          <a:noFill/>
        </p:spPr>
        <p:txBody>
          <a:bodyPr wrap="none" rtlCol="0">
            <a:spAutoFit/>
          </a:bodyPr>
          <a:lstStyle/>
          <a:p>
            <a:r>
              <a:rPr lang="en-US" altLang="zh-CN" sz="1400" dirty="0" smtClean="0"/>
              <a:t>Bank N</a:t>
            </a:r>
          </a:p>
          <a:p>
            <a:r>
              <a:rPr lang="en-US" altLang="zh-CN" sz="1400" dirty="0" smtClean="0"/>
              <a:t>Arbiter</a:t>
            </a:r>
            <a:endParaRPr lang="zh-CN" altLang="en-US" sz="1400" dirty="0"/>
          </a:p>
        </p:txBody>
      </p:sp>
      <p:sp>
        <p:nvSpPr>
          <p:cNvPr id="27" name="TextBox 26"/>
          <p:cNvSpPr txBox="1"/>
          <p:nvPr/>
        </p:nvSpPr>
        <p:spPr>
          <a:xfrm>
            <a:off x="7730537" y="1384209"/>
            <a:ext cx="773419" cy="307777"/>
          </a:xfrm>
          <a:prstGeom prst="rect">
            <a:avLst/>
          </a:prstGeom>
          <a:noFill/>
        </p:spPr>
        <p:txBody>
          <a:bodyPr wrap="none" rtlCol="0">
            <a:spAutoFit/>
          </a:bodyPr>
          <a:lstStyle/>
          <a:p>
            <a:r>
              <a:rPr lang="en-US" altLang="zh-CN" sz="1400" dirty="0" smtClean="0"/>
              <a:t>Bank N</a:t>
            </a:r>
          </a:p>
        </p:txBody>
      </p:sp>
      <p:cxnSp>
        <p:nvCxnSpPr>
          <p:cNvPr id="28" name="Straight Arrow Connector 27"/>
          <p:cNvCxnSpPr>
            <a:stCxn id="7" idx="2"/>
            <a:endCxn id="25" idx="0"/>
          </p:cNvCxnSpPr>
          <p:nvPr/>
        </p:nvCxnSpPr>
        <p:spPr>
          <a:xfrm flipH="1">
            <a:off x="8126233" y="3092294"/>
            <a:ext cx="6704"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8132399" y="3705940"/>
            <a:ext cx="1685" cy="17263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30" name="Oval 29"/>
          <p:cNvSpPr/>
          <p:nvPr/>
        </p:nvSpPr>
        <p:spPr>
          <a:xfrm>
            <a:off x="71570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Oval 30"/>
          <p:cNvSpPr/>
          <p:nvPr/>
        </p:nvSpPr>
        <p:spPr>
          <a:xfrm>
            <a:off x="7354422" y="2315465"/>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Oval 31"/>
          <p:cNvSpPr/>
          <p:nvPr/>
        </p:nvSpPr>
        <p:spPr>
          <a:xfrm>
            <a:off x="7544091" y="2310564"/>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3" name="Straight Arrow Connector 32"/>
          <p:cNvCxnSpPr/>
          <p:nvPr/>
        </p:nvCxnSpPr>
        <p:spPr>
          <a:xfrm>
            <a:off x="7046980" y="4159621"/>
            <a:ext cx="1685" cy="292141"/>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52" name="Rectangle 51"/>
          <p:cNvSpPr/>
          <p:nvPr/>
        </p:nvSpPr>
        <p:spPr>
          <a:xfrm>
            <a:off x="5622539" y="2828005"/>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Rectangle 52"/>
          <p:cNvSpPr/>
          <p:nvPr/>
        </p:nvSpPr>
        <p:spPr>
          <a:xfrm>
            <a:off x="5618185" y="2828004"/>
            <a:ext cx="392463" cy="21039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Rectangle 55"/>
          <p:cNvSpPr/>
          <p:nvPr/>
        </p:nvSpPr>
        <p:spPr>
          <a:xfrm>
            <a:off x="6308877" y="4454356"/>
            <a:ext cx="1456196" cy="55081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rPr>
              <a:t>DRAM</a:t>
            </a:r>
            <a:endParaRPr lang="zh-CN" altLang="en-US" sz="14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8" name="TextBox 57"/>
          <p:cNvSpPr txBox="1"/>
          <p:nvPr/>
        </p:nvSpPr>
        <p:spPr>
          <a:xfrm>
            <a:off x="8169370" y="955675"/>
            <a:ext cx="1043876" cy="523220"/>
          </a:xfrm>
          <a:prstGeom prst="rect">
            <a:avLst/>
          </a:prstGeom>
          <a:noFill/>
        </p:spPr>
        <p:txBody>
          <a:bodyPr wrap="none" rtlCol="0">
            <a:spAutoFit/>
          </a:bodyPr>
          <a:lstStyle/>
          <a:p>
            <a:r>
              <a:rPr lang="en-US" altLang="zh-CN" sz="1400" b="1" dirty="0" smtClean="0"/>
              <a:t>Memory </a:t>
            </a:r>
          </a:p>
          <a:p>
            <a:r>
              <a:rPr lang="en-US" altLang="zh-CN" sz="1400" b="1" dirty="0" smtClean="0"/>
              <a:t>Controller</a:t>
            </a:r>
          </a:p>
        </p:txBody>
      </p:sp>
      <p:sp>
        <p:nvSpPr>
          <p:cNvPr id="44" name="Rectangle 43"/>
          <p:cNvSpPr/>
          <p:nvPr/>
        </p:nvSpPr>
        <p:spPr>
          <a:xfrm>
            <a:off x="5620075" y="2601131"/>
            <a:ext cx="392463" cy="21039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Rectangle 38"/>
          <p:cNvSpPr/>
          <p:nvPr/>
        </p:nvSpPr>
        <p:spPr>
          <a:xfrm>
            <a:off x="5208695" y="1417340"/>
            <a:ext cx="3526274" cy="2805147"/>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37"/>
          <p:cNvSpPr txBox="1"/>
          <p:nvPr/>
        </p:nvSpPr>
        <p:spPr>
          <a:xfrm>
            <a:off x="2895600" y="6381750"/>
            <a:ext cx="6248400" cy="184150"/>
          </a:xfrm>
          <a:prstGeom prst="rect">
            <a:avLst/>
          </a:prstGeom>
          <a:noFill/>
        </p:spPr>
        <p:txBody>
          <a:bodyPr lIns="45720" tIns="0" rIns="45720" bIns="0">
            <a:spAutoFit/>
          </a:bodyPr>
          <a:lstStyle/>
          <a:p>
            <a:pPr algn="r">
              <a:defRPr/>
            </a:pPr>
            <a:r>
              <a:rPr lang="en-US" sz="1200" dirty="0" smtClean="0">
                <a:solidFill>
                  <a:schemeClr val="bg1">
                    <a:lumMod val="50000"/>
                  </a:schemeClr>
                </a:solidFill>
                <a:latin typeface="Whitney-Semibold" pitchFamily="2" charset="0"/>
              </a:rPr>
              <a:t>Motivation </a:t>
            </a:r>
            <a:r>
              <a:rPr lang="en-US" sz="1200" dirty="0">
                <a:solidFill>
                  <a:schemeClr val="bg1">
                    <a:lumMod val="50000"/>
                  </a:schemeClr>
                </a:solidFill>
                <a:latin typeface="Whitney-Semibold" pitchFamily="2" charset="0"/>
              </a:rPr>
              <a:t>• </a:t>
            </a:r>
            <a:r>
              <a:rPr lang="en-US" sz="1200" dirty="0" smtClean="0">
                <a:solidFill>
                  <a:schemeClr val="bg1"/>
                </a:solidFill>
                <a:latin typeface="Whitney-Semibold" pitchFamily="2" charset="0"/>
              </a:rPr>
              <a:t>Memory Interference </a:t>
            </a:r>
            <a:r>
              <a:rPr lang="en-US" sz="1200" dirty="0">
                <a:solidFill>
                  <a:schemeClr val="bg1">
                    <a:lumMod val="50000"/>
                  </a:schemeClr>
                </a:solidFill>
                <a:latin typeface="Whitney-Semibold" pitchFamily="2" charset="0"/>
              </a:rPr>
              <a:t>• </a:t>
            </a:r>
            <a:r>
              <a:rPr lang="en-US" sz="1200" dirty="0" smtClean="0">
                <a:solidFill>
                  <a:schemeClr val="bg1">
                    <a:lumMod val="50000"/>
                  </a:schemeClr>
                </a:solidFill>
                <a:latin typeface="Whitney-Semibold" pitchFamily="2" charset="0"/>
              </a:rPr>
              <a:t>Protection</a:t>
            </a:r>
            <a:r>
              <a:rPr lang="zh-CN" altLang="en-US" sz="1200" dirty="0" smtClean="0">
                <a:solidFill>
                  <a:schemeClr val="bg1">
                    <a:lumMod val="50000"/>
                  </a:schemeClr>
                </a:solidFill>
                <a:latin typeface="Whitney-Semibold" pitchFamily="2" charset="0"/>
              </a:rPr>
              <a:t> </a:t>
            </a:r>
            <a:r>
              <a:rPr lang="en-US" altLang="zh-CN" sz="1200" dirty="0" smtClean="0">
                <a:solidFill>
                  <a:schemeClr val="bg1">
                    <a:lumMod val="50000"/>
                  </a:schemeClr>
                </a:solidFill>
                <a:latin typeface="Whitney-Semibold" pitchFamily="2" charset="0"/>
              </a:rPr>
              <a:t>Scheme</a:t>
            </a:r>
            <a:r>
              <a:rPr lang="en-US" sz="1200" dirty="0" smtClean="0">
                <a:solidFill>
                  <a:schemeClr val="bg1">
                    <a:lumMod val="50000"/>
                  </a:schemeClr>
                </a:solidFill>
                <a:latin typeface="Whitney-Semibold" pitchFamily="2" charset="0"/>
              </a:rPr>
              <a:t> • Results</a:t>
            </a:r>
            <a:r>
              <a:rPr lang="en-US" altLang="zh-CN" sz="1200" dirty="0">
                <a:solidFill>
                  <a:schemeClr val="bg1">
                    <a:lumMod val="50000"/>
                  </a:schemeClr>
                </a:solidFill>
                <a:latin typeface="Whitney-Semibold" pitchFamily="2" charset="0"/>
              </a:rPr>
              <a:t> • </a:t>
            </a:r>
            <a:r>
              <a:rPr lang="en-US" altLang="zh-CN" sz="1200" dirty="0" smtClean="0">
                <a:solidFill>
                  <a:schemeClr val="bg1">
                    <a:lumMod val="50000"/>
                  </a:schemeClr>
                </a:solidFill>
                <a:latin typeface="Whitney-Semibold" pitchFamily="2" charset="0"/>
              </a:rPr>
              <a:t>Summary</a:t>
            </a:r>
            <a:endParaRPr lang="en-US" sz="1200" dirty="0">
              <a:solidFill>
                <a:schemeClr val="bg1">
                  <a:lumMod val="50000"/>
                </a:schemeClr>
              </a:solidFill>
              <a:latin typeface="Whitney-Semibold" pitchFamily="2" charset="0"/>
            </a:endParaRPr>
          </a:p>
        </p:txBody>
      </p:sp>
    </p:spTree>
    <p:extLst>
      <p:ext uri="{BB962C8B-B14F-4D97-AF65-F5344CB8AC3E}">
        <p14:creationId xmlns:p14="http://schemas.microsoft.com/office/powerpoint/2010/main" val="217689513"/>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0" presetClass="entr" presetSubtype="0"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500"/>
                                        <p:tgtEl>
                                          <p:spTgt spid="45"/>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1" nodeType="clickEffect">
                                  <p:stCondLst>
                                    <p:cond delay="0"/>
                                  </p:stCondLst>
                                  <p:childTnLst>
                                    <p:set>
                                      <p:cBhvr>
                                        <p:cTn id="15" dur="1" fill="hold">
                                          <p:stCondLst>
                                            <p:cond delay="0"/>
                                          </p:stCondLst>
                                        </p:cTn>
                                        <p:tgtEl>
                                          <p:spTgt spid="5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0" nodeType="clickEffect">
                                  <p:stCondLst>
                                    <p:cond delay="0"/>
                                  </p:stCondLst>
                                  <p:childTnLst>
                                    <p:animMotion origin="layout" path="M -4.72222E-6 4.04811E-7 L -0.00086 0.1145 " pathEditMode="relative" rAng="0" ptsTypes="AA">
                                      <p:cBhvr>
                                        <p:cTn id="19" dur="1000" fill="hold"/>
                                        <p:tgtEl>
                                          <p:spTgt spid="52"/>
                                        </p:tgtEl>
                                        <p:attrNameLst>
                                          <p:attrName>ppt_x</p:attrName>
                                          <p:attrName>ppt_y</p:attrName>
                                        </p:attrNameLst>
                                      </p:cBhvr>
                                      <p:rCtr x="-52" y="5714"/>
                                    </p:animMotion>
                                  </p:childTnLst>
                                </p:cTn>
                              </p:par>
                            </p:childTnLst>
                          </p:cTn>
                        </p:par>
                        <p:par>
                          <p:cTn id="20" fill="hold">
                            <p:stCondLst>
                              <p:cond delay="1000"/>
                            </p:stCondLst>
                            <p:childTnLst>
                              <p:par>
                                <p:cTn id="21" presetID="1" presetClass="exit" presetSubtype="0" fill="hold" grpId="2" nodeType="afterEffect">
                                  <p:stCondLst>
                                    <p:cond delay="0"/>
                                  </p:stCondLst>
                                  <p:childTnLst>
                                    <p:set>
                                      <p:cBhvr>
                                        <p:cTn id="22" dur="1" fill="hold">
                                          <p:stCondLst>
                                            <p:cond delay="0"/>
                                          </p:stCondLst>
                                        </p:cTn>
                                        <p:tgtEl>
                                          <p:spTgt spid="5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grpId="1" nodeType="clickEffect">
                                  <p:stCondLst>
                                    <p:cond delay="0"/>
                                  </p:stCondLst>
                                  <p:childTnLst>
                                    <p:animMotion origin="layout" path="M -3.88889E-6 4.04811E-7 L -0.00086 0.11566 " pathEditMode="relative" rAng="0" ptsTypes="AA">
                                      <p:cBhvr>
                                        <p:cTn id="32" dur="1000" fill="hold"/>
                                        <p:tgtEl>
                                          <p:spTgt spid="53"/>
                                        </p:tgtEl>
                                        <p:attrNameLst>
                                          <p:attrName>ppt_x</p:attrName>
                                          <p:attrName>ppt_y</p:attrName>
                                        </p:attrNameLst>
                                      </p:cBhvr>
                                      <p:rCtr x="-52" y="5783"/>
                                    </p:animMotion>
                                  </p:childTnLst>
                                </p:cTn>
                              </p:par>
                            </p:childTnLst>
                          </p:cTn>
                        </p:par>
                        <p:par>
                          <p:cTn id="33" fill="hold">
                            <p:stCondLst>
                              <p:cond delay="1000"/>
                            </p:stCondLst>
                            <p:childTnLst>
                              <p:par>
                                <p:cTn id="34" presetID="1" presetClass="exit" presetSubtype="0" fill="hold" grpId="2" nodeType="afterEffect">
                                  <p:stCondLst>
                                    <p:cond delay="0"/>
                                  </p:stCondLst>
                                  <p:childTnLst>
                                    <p:set>
                                      <p:cBhvr>
                                        <p:cTn id="35" dur="1" fill="hold">
                                          <p:stCondLst>
                                            <p:cond delay="0"/>
                                          </p:stCondLst>
                                        </p:cTn>
                                        <p:tgtEl>
                                          <p:spTgt spid="53"/>
                                        </p:tgtEl>
                                        <p:attrNameLst>
                                          <p:attrName>style.visibility</p:attrName>
                                        </p:attrNameLst>
                                      </p:cBhvr>
                                      <p:to>
                                        <p:strVal val="hidden"/>
                                      </p:to>
                                    </p:set>
                                  </p:childTnLst>
                                </p:cTn>
                              </p:par>
                            </p:childTnLst>
                          </p:cTn>
                        </p:par>
                        <p:par>
                          <p:cTn id="36" fill="hold">
                            <p:stCondLst>
                              <p:cond delay="1000"/>
                            </p:stCondLst>
                            <p:childTnLst>
                              <p:par>
                                <p:cTn id="37" presetID="42" presetClass="path" presetSubtype="0" accel="50000" decel="50000" fill="hold" grpId="1" nodeType="afterEffect">
                                  <p:stCondLst>
                                    <p:cond delay="0"/>
                                  </p:stCondLst>
                                  <p:childTnLst>
                                    <p:animMotion origin="layout" path="M 2.5E-6 -2.03562E-6 L 2.5E-6 0.15105 " pathEditMode="relative" rAng="0" ptsTypes="AA">
                                      <p:cBhvr>
                                        <p:cTn id="38" dur="1000" fill="hold"/>
                                        <p:tgtEl>
                                          <p:spTgt spid="44"/>
                                        </p:tgtEl>
                                        <p:attrNameLst>
                                          <p:attrName>ppt_x</p:attrName>
                                          <p:attrName>ppt_y</p:attrName>
                                        </p:attrNameLst>
                                      </p:cBhvr>
                                      <p:rCtr x="0" y="7541"/>
                                    </p:animMotion>
                                  </p:childTnLst>
                                </p:cTn>
                              </p:par>
                            </p:childTnLst>
                          </p:cTn>
                        </p:par>
                        <p:par>
                          <p:cTn id="39" fill="hold">
                            <p:stCondLst>
                              <p:cond delay="2000"/>
                            </p:stCondLst>
                            <p:childTnLst>
                              <p:par>
                                <p:cTn id="40" presetID="1" presetClass="exit" presetSubtype="0" fill="hold" grpId="2" nodeType="afterEffect">
                                  <p:stCondLst>
                                    <p:cond delay="0"/>
                                  </p:stCondLst>
                                  <p:childTnLst>
                                    <p:set>
                                      <p:cBhvr>
                                        <p:cTn id="41" dur="1" fill="hold">
                                          <p:stCondLst>
                                            <p:cond delay="0"/>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2" grpId="0" animBg="1"/>
      <p:bldP spid="52" grpId="1" animBg="1"/>
      <p:bldP spid="52" grpId="2" animBg="1"/>
      <p:bldP spid="53" grpId="0" animBg="1"/>
      <p:bldP spid="53" grpId="1" animBg="1"/>
      <p:bldP spid="53" grpId="2" animBg="1"/>
      <p:bldP spid="44" grpId="0" animBg="1"/>
      <p:bldP spid="44" grpId="1" animBg="1"/>
      <p:bldP spid="44" grpId="2" animBg="1"/>
    </p:bldLst>
  </p:timing>
</p:sld>
</file>

<file path=ppt/theme/theme1.xml><?xml version="1.0" encoding="utf-8"?>
<a:theme xmlns:a="http://schemas.openxmlformats.org/drawingml/2006/main" name="CornellCS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CornellCSL</Template>
  <TotalTime>4559</TotalTime>
  <Words>4711</Words>
  <Application>Microsoft Macintosh PowerPoint</Application>
  <PresentationFormat>On-screen Show (4:3)</PresentationFormat>
  <Paragraphs>602</Paragraphs>
  <Slides>43</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CornellCSL</vt:lpstr>
      <vt:lpstr>Equation</vt:lpstr>
      <vt:lpstr>Timing Channel Protection for a Shared Memory Controller</vt:lpstr>
      <vt:lpstr>PowerPoint Presentation</vt:lpstr>
      <vt:lpstr>Executive Summary</vt:lpstr>
      <vt:lpstr>Timing Channels in Computing Systems</vt:lpstr>
      <vt:lpstr>Timing Channel Protection</vt:lpstr>
      <vt:lpstr>Covert Channel Through Memory</vt:lpstr>
      <vt:lpstr>Our Objective</vt:lpstr>
      <vt:lpstr>How Memory Controller Works</vt:lpstr>
      <vt:lpstr>Sources of Interference</vt:lpstr>
      <vt:lpstr>Sources of Interference</vt:lpstr>
      <vt:lpstr>Sources of Interference</vt:lpstr>
      <vt:lpstr>Per Security Domain Queueing Structure</vt:lpstr>
      <vt:lpstr>TDM-based Scheduling</vt:lpstr>
      <vt:lpstr>However…</vt:lpstr>
      <vt:lpstr>Optimizations: Bank Partitioning</vt:lpstr>
      <vt:lpstr>Optimizations: App-Aware Turn Length</vt:lpstr>
      <vt:lpstr>Methodology</vt:lpstr>
      <vt:lpstr>Security Evaluation</vt:lpstr>
      <vt:lpstr>Performance Evaluation Metrics</vt:lpstr>
      <vt:lpstr>Memory Latency Overhead</vt:lpstr>
      <vt:lpstr>Execution Time Overhead</vt:lpstr>
      <vt:lpstr>Sensitivity Study: Turn Length</vt:lpstr>
      <vt:lpstr>Optimization Results</vt:lpstr>
      <vt:lpstr>Summary</vt:lpstr>
      <vt:lpstr>Timing Channel Protection for a Shared Memory Controller</vt:lpstr>
      <vt:lpstr>Backup Slides</vt:lpstr>
      <vt:lpstr>Complexity</vt:lpstr>
      <vt:lpstr>Scalability with Optimizations?</vt:lpstr>
      <vt:lpstr>Information Flow Security</vt:lpstr>
      <vt:lpstr>Related Works</vt:lpstr>
      <vt:lpstr>Memory Intensity Study</vt:lpstr>
      <vt:lpstr>Open Page vs. Close Page (IO)</vt:lpstr>
      <vt:lpstr>Open Page vs. Close Page (O3)</vt:lpstr>
      <vt:lpstr>Sensitivity Study: Turn Length(IO)</vt:lpstr>
      <vt:lpstr>Sensitivity Study: Cache Size(IO)</vt:lpstr>
      <vt:lpstr>Sensitivity Study: Cache Size(O3)</vt:lpstr>
      <vt:lpstr>Scalability (IO)</vt:lpstr>
      <vt:lpstr>Scalability(O3)</vt:lpstr>
      <vt:lpstr>Scalability with BP (IO)</vt:lpstr>
      <vt:lpstr>Scalability with BP (IO)</vt:lpstr>
      <vt:lpstr>Bank Partitioning for SPEC2006 (IO)</vt:lpstr>
      <vt:lpstr>Bank Partitioning for SPEC2006 (O3)</vt:lpstr>
      <vt:lpstr>DRAM Module Specification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Timing Channel Protection for A Shared Memory Controller</dc:title>
  <dc:creator>Yao</dc:creator>
  <cp:lastModifiedBy>Yao Wang</cp:lastModifiedBy>
  <cp:revision>383</cp:revision>
  <dcterms:created xsi:type="dcterms:W3CDTF">2014-01-28T02:15:20Z</dcterms:created>
  <dcterms:modified xsi:type="dcterms:W3CDTF">2014-02-17T20:31:25Z</dcterms:modified>
</cp:coreProperties>
</file>