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2" r:id="rId2"/>
    <p:sldId id="406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5" r:id="rId11"/>
    <p:sldId id="416" r:id="rId12"/>
    <p:sldId id="417" r:id="rId13"/>
    <p:sldId id="419" r:id="rId14"/>
    <p:sldId id="423" r:id="rId15"/>
    <p:sldId id="429" r:id="rId16"/>
    <p:sldId id="422" r:id="rId17"/>
    <p:sldId id="424" r:id="rId18"/>
    <p:sldId id="425" r:id="rId19"/>
    <p:sldId id="426" r:id="rId20"/>
    <p:sldId id="42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BB02"/>
    <a:srgbClr val="F06262"/>
    <a:srgbClr val="F3E558"/>
    <a:srgbClr val="000000"/>
    <a:srgbClr val="7BFF82"/>
    <a:srgbClr val="FCFDCB"/>
    <a:srgbClr val="B5E0FF"/>
    <a:srgbClr val="66CCFF"/>
    <a:srgbClr val="B40000"/>
    <a:srgbClr val="CA3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 snapToGrid="0" snapToObjects="1">
      <p:cViewPr varScale="1">
        <p:scale>
          <a:sx n="107" d="100"/>
          <a:sy n="107" d="100"/>
        </p:scale>
        <p:origin x="-2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Weighted Speedup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SecDCP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Weighted Speedup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LRU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Weighted Speedup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612824"/>
        <c:axId val="2144118936"/>
      </c:barChart>
      <c:catAx>
        <c:axId val="2145612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 Neue Light"/>
              </a:defRPr>
            </a:pPr>
            <a:endParaRPr lang="en-US"/>
          </a:p>
        </c:txPr>
        <c:crossAx val="2144118936"/>
        <c:crosses val="autoZero"/>
        <c:auto val="1"/>
        <c:lblAlgn val="ctr"/>
        <c:lblOffset val="100"/>
        <c:noMultiLvlLbl val="0"/>
      </c:catAx>
      <c:valAx>
        <c:axId val="2144118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 Neue Light"/>
              </a:defRPr>
            </a:pPr>
            <a:endParaRPr lang="en-US"/>
          </a:p>
        </c:txPr>
        <c:crossAx val="214561282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>
              <a:latin typeface="Helvetica Neue Ligh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Weighted Speedup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SecDCP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Weighted Speedup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LRU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Weighted Speedup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407912"/>
        <c:axId val="2143291176"/>
      </c:barChart>
      <c:catAx>
        <c:axId val="2145407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 Neue Light"/>
              </a:defRPr>
            </a:pPr>
            <a:endParaRPr lang="en-US"/>
          </a:p>
        </c:txPr>
        <c:crossAx val="2143291176"/>
        <c:crosses val="autoZero"/>
        <c:auto val="1"/>
        <c:lblAlgn val="ctr"/>
        <c:lblOffset val="100"/>
        <c:noMultiLvlLbl val="0"/>
      </c:catAx>
      <c:valAx>
        <c:axId val="2143291176"/>
        <c:scaling>
          <c:orientation val="minMax"/>
          <c:min val="9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 Neue Light"/>
              </a:defRPr>
            </a:pPr>
            <a:endParaRPr lang="en-US"/>
          </a:p>
        </c:txPr>
        <c:crossAx val="214540791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>
              <a:latin typeface="Helvetica Neue Ligh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68A8D3-488D-5E44-9DBD-E86D0B6B570F}" type="datetime1">
              <a:rPr lang="en-US" smtClean="0"/>
              <a:pPr/>
              <a:t>6/6/16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A4F98E-0FD3-E946-87FA-BC50F48057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75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C8AD7B-36CF-EB48-B0A4-FFDCBA85174D}" type="datetime1">
              <a:rPr lang="en-US" smtClean="0"/>
              <a:pPr/>
              <a:t>6/6/16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48AF78-E48A-1B46-BBEF-387D4EDD7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4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the</a:t>
            </a:r>
            <a:r>
              <a:rPr lang="en-US" baseline="0" dirty="0" smtClean="0"/>
              <a:t> goal of this paper is to propose a cache timing channel protection scheme.</a:t>
            </a:r>
          </a:p>
          <a:p>
            <a:r>
              <a:rPr lang="en-US" baseline="0" dirty="0" smtClean="0"/>
              <a:t>Mention we target at attacks that exploits interference between processes</a:t>
            </a:r>
          </a:p>
          <a:p>
            <a:r>
              <a:rPr lang="en-US" baseline="0" dirty="0" smtClean="0"/>
              <a:t>Put less stress on mobile devices (may be able to steal information through cache timing channels)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F78-E48A-1B46-BBEF-387D4EDD7B9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5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PAA dedicates at least one cache way to each program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Reason why this is good for performance. Performance increase</a:t>
            </a:r>
            <a:r>
              <a:rPr lang="en-US" baseline="0" dirty="0" smtClean="0"/>
              <a:t> will be significant (given </a:t>
            </a:r>
            <a:r>
              <a:rPr lang="en-US" baseline="0" dirty="0" err="1" smtClean="0"/>
              <a:t>th_inc</a:t>
            </a:r>
            <a:r>
              <a:rPr lang="en-US" baseline="0" dirty="0" smtClean="0"/>
              <a:t>), performance loss will be bounded (given </a:t>
            </a:r>
            <a:r>
              <a:rPr lang="en-US" baseline="0" dirty="0" err="1" smtClean="0"/>
              <a:t>th_dec</a:t>
            </a:r>
            <a:r>
              <a:rPr lang="en-US" baseline="0" dirty="0" smtClean="0"/>
              <a:t>).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If you want, you can further improve the thresholds. We found 20% works pretty well across all the benchmarks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Only L program’s demand is used to decide the new partition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F78-E48A-1B46-BBEF-387D4EDD7B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92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When</a:t>
            </a:r>
            <a:r>
              <a:rPr lang="en-US" baseline="0" dirty="0" smtClean="0"/>
              <a:t> increase, we do not flush, so that H program can continue to get cache hits on these cache lines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When decrease, if you don’t flush L’ cache lines, L can see its cache lines be evicted by H program later. Focus on what L sees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F78-E48A-1B46-BBEF-387D4EDD7B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73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Performance gain up to 40% for some benchmarks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F78-E48A-1B46-BBEF-387D4EDD7B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Threshold has noticeable impact on certain workloads.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20% threshold generally</a:t>
            </a:r>
            <a:r>
              <a:rPr lang="en-US" baseline="0" dirty="0" smtClean="0"/>
              <a:t> works well for diverse workloads, within 5% of the optimal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F78-E48A-1B46-BBEF-387D4EDD7B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2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details in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F78-E48A-1B46-BBEF-387D4EDD7B9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45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mobile security policy, the baseline’s performance improves by allowing app1 and app2</a:t>
            </a:r>
            <a:r>
              <a:rPr lang="en-US" baseline="0" dirty="0" smtClean="0"/>
              <a:t> to share a cache partition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F78-E48A-1B46-BBEF-387D4EDD7B9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0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2763"/>
            <a:ext cx="9161463" cy="6345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0"/>
            <a:ext cx="73152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44450" y="852488"/>
            <a:ext cx="9070975" cy="5956300"/>
          </a:xfrm>
          <a:prstGeom prst="roundRect">
            <a:avLst>
              <a:gd name="adj" fmla="val 1286"/>
            </a:avLst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Picture 4" descr="http://csl.cornell.edu/logo/csllogo_white_bkgd_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93663"/>
            <a:ext cx="10747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48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71241"/>
            <a:ext cx="7848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2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45034"/>
            <a:ext cx="8229600" cy="2522482"/>
          </a:xfrm>
        </p:spPr>
        <p:txBody>
          <a:bodyPr anchor="b"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3F96F-790F-3E4E-8AD6-1C8BDDD7A35A}" type="datetime1">
              <a:rPr lang="en-US" smtClean="0"/>
              <a:t>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FD14-745F-5B4C-87F6-396EC3763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4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0" y="1273175"/>
            <a:ext cx="0" cy="512762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3486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241"/>
            <a:ext cx="3931920" cy="43664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73486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23241"/>
            <a:ext cx="3931920" cy="43664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8924AA-ADED-7641-85A1-59D42D339D06}" type="datetime1">
              <a:rPr lang="en-US" smtClean="0"/>
              <a:t>6/6/16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B6D64-081B-4842-8455-509DBD6A9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9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0988" y="1016000"/>
            <a:ext cx="8521700" cy="227013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C636D5-F401-374B-A42F-17F719354C5A}" type="datetime1">
              <a:rPr lang="en-US" smtClean="0"/>
              <a:t>6/6/16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A6577-7B63-A343-BE51-C3989E5454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7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0988" y="1016000"/>
            <a:ext cx="8521700" cy="227013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50045E-D467-6440-8090-6336DB290900}" type="datetime1">
              <a:rPr lang="en-US" smtClean="0"/>
              <a:t>6/6/16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0561C-966C-4E49-8F75-A6BB9BFF4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29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77E98-67A2-E040-A407-2DF1A7C821E1}" type="datetime1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9C844-1C4F-6543-8488-B6F3810F0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07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988" y="1016000"/>
            <a:ext cx="8521700" cy="227013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E811E-6BB1-BE45-BE5D-D0757E7B8F2A}" type="datetime1">
              <a:rPr lang="en-US" smtClean="0"/>
              <a:t>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CE254-BCB8-A943-8840-6EF270627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6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906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E15C6A-A76D-7245-83F5-03C009D0FB73}" type="datetime1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DAC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EE1F2-6F2A-4046-A546-213112F43098}" type="slidenum">
              <a:rPr lang="en-US" smtClean="0"/>
              <a:pPr/>
              <a:t>‹#›</a:t>
            </a:fld>
            <a:r>
              <a:rPr lang="en-US" dirty="0" smtClean="0"/>
              <a:t>/</a:t>
            </a:r>
            <a:r>
              <a:rPr lang="en-US" altLang="zh-CN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4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12763"/>
            <a:ext cx="9161463" cy="6345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0"/>
            <a:ext cx="73152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4450" y="852488"/>
            <a:ext cx="9070975" cy="5956300"/>
          </a:xfrm>
          <a:prstGeom prst="roundRect">
            <a:avLst>
              <a:gd name="adj" fmla="val 1286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4" descr="http://csl.cornell.edu/logo/csllogo_white_bkgd_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93663"/>
            <a:ext cx="10747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85800" y="37211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4546"/>
            <a:ext cx="7848600" cy="1927225"/>
          </a:xfrm>
        </p:spPr>
        <p:txBody>
          <a:bodyPr anchor="b">
            <a:noAutofit/>
          </a:bodyPr>
          <a:lstStyle>
            <a:lvl1pPr algn="ctr">
              <a:defRPr sz="48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2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2552"/>
            <a:ext cx="4038600" cy="5069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2552"/>
            <a:ext cx="4038600" cy="5069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00C7E2-F58B-3E41-8315-87E5BF9D6EAE}" type="datetime1">
              <a:rPr lang="en-US" smtClean="0"/>
              <a:t>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75F62-126E-4949-91BC-B234F54A1D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84ED4-9873-A347-9DC4-895ECC04153B}" type="datetime1">
              <a:rPr lang="en-US" smtClean="0"/>
              <a:t>6/6/16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DAC4A-D79E-C243-BE64-8184B4520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1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988" y="1016000"/>
            <a:ext cx="8521700" cy="227013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87CDFA-8E98-0C4C-B8E0-DE87789E112F}" type="datetime1">
              <a:rPr lang="en-US" smtClean="0"/>
              <a:t>6/6/16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A0E88-5CD8-1C45-939E-E78A07360E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9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2552"/>
            <a:ext cx="4038600" cy="5069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B257E-4277-F642-8590-031EF4E2AFA2}" type="datetime1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DB4F6-B423-D542-A950-3969CCFE56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2552"/>
            <a:ext cx="4038600" cy="5069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0F71C-F596-3C49-86A1-E9653D5B4EFA}" type="datetime1">
              <a:rPr lang="en-US" smtClean="0"/>
              <a:t>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DA606-702A-BC46-B3EA-34A29DB19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0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52728"/>
            <a:ext cx="8229600" cy="25224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0A920D-DAD8-2C41-9C13-66FC1AAD9C72}" type="datetime1">
              <a:rPr lang="en-US" smtClean="0"/>
              <a:t>6/6/16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DAC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AF897-68F3-0546-8D90-49761E4A9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0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4925" y="309563"/>
            <a:ext cx="9070975" cy="6507162"/>
          </a:xfrm>
          <a:prstGeom prst="roundRect">
            <a:avLst>
              <a:gd name="adj" fmla="val 1286"/>
            </a:avLst>
          </a:prstGeom>
          <a:solidFill>
            <a:srgbClr val="FAFAFA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9906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50077"/>
            <a:ext cx="8229600" cy="5426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D8D8F"/>
                </a:solidFill>
              </a:defRPr>
            </a:lvl1pPr>
          </a:lstStyle>
          <a:p>
            <a:fld id="{47FF6163-ECB7-3C49-87E2-200C9F3648E5}" type="datetime1">
              <a:rPr lang="en-US" smtClean="0"/>
              <a:t>6/6/16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chemeClr val="tx1"/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DAC 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0"/>
            <a:ext cx="2133600" cy="212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rgbClr val="292934"/>
                </a:solidFill>
                <a:latin typeface="Helvetica Neue Light"/>
                <a:cs typeface="Helvetica Neue Light"/>
              </a:defRPr>
            </a:lvl1pPr>
          </a:lstStyle>
          <a:p>
            <a:fld id="{96036142-144C-4C40-8885-AC4AC8E52218}" type="slidenum">
              <a:rPr lang="en-US" smtClean="0"/>
              <a:pPr/>
              <a:t>‹#›</a:t>
            </a:fld>
            <a:r>
              <a:rPr lang="en-US" dirty="0" smtClean="0"/>
              <a:t>/13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274638"/>
          </a:xfrm>
          <a:prstGeom prst="rect">
            <a:avLst/>
          </a:prstGeom>
          <a:gradFill>
            <a:gsLst>
              <a:gs pos="0">
                <a:srgbClr val="BCD3ED"/>
              </a:gs>
              <a:gs pos="100000">
                <a:schemeClr val="bg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 latinLnBrk="1"/>
            <a:r>
              <a:rPr kumimoji="1" lang="en-US" sz="1200" b="1">
                <a:cs typeface="Arial Unicode MS" charset="0"/>
              </a:rPr>
              <a:t>Title</a:t>
            </a: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274638"/>
          </a:xfrm>
          <a:prstGeom prst="rect">
            <a:avLst/>
          </a:prstGeom>
          <a:gradFill flip="none" rotWithShape="1">
            <a:gsLst>
              <a:gs pos="0">
                <a:srgbClr val="A50710">
                  <a:lumMod val="100000"/>
                </a:srgbClr>
              </a:gs>
              <a:gs pos="100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 latinLnBrk="1"/>
            <a:r>
              <a:rPr kumimoji="1" lang="en-US" sz="1200" b="0" i="1" dirty="0" smtClean="0">
                <a:solidFill>
                  <a:srgbClr val="F2F2F2"/>
                </a:solidFill>
                <a:latin typeface="Helvetica Neue Light"/>
                <a:cs typeface="Helvetica Neue Light"/>
              </a:rPr>
              <a:t> </a:t>
            </a:r>
            <a:endParaRPr kumimoji="1" lang="en-US" sz="1200" b="0" i="1" dirty="0">
              <a:solidFill>
                <a:srgbClr val="F2F2F2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03225" y="961875"/>
            <a:ext cx="8335963" cy="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i="0" kern="1200" spc="-100">
          <a:solidFill>
            <a:schemeClr val="tx2"/>
          </a:solidFill>
          <a:latin typeface="Helvetica Neue Light"/>
          <a:ea typeface="ＭＳ Ｐゴシック" charset="0"/>
          <a:cs typeface="Helvetica Neue Ligh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charset="0"/>
        <a:buChar char="§"/>
        <a:defRPr sz="2800" b="0" i="0" kern="1200">
          <a:solidFill>
            <a:schemeClr val="tx1"/>
          </a:solidFill>
          <a:latin typeface="Helvetica Neue Light"/>
          <a:ea typeface="ＭＳ Ｐゴシック" charset="0"/>
          <a:cs typeface="Helvetica Neue Light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b="0" i="0" kern="1200">
          <a:solidFill>
            <a:srgbClr val="5B352E"/>
          </a:solidFill>
          <a:latin typeface="Helvetica Neue Light"/>
          <a:ea typeface="ＭＳ Ｐゴシック" charset="0"/>
          <a:cs typeface="Helvetica Neue Light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§"/>
        <a:defRPr sz="2000" b="0" i="0" kern="1200">
          <a:solidFill>
            <a:schemeClr val="tx1"/>
          </a:solidFill>
          <a:latin typeface="Helvetica Neue Light"/>
          <a:ea typeface="ＭＳ Ｐゴシック" charset="0"/>
          <a:cs typeface="Helvetica Neue Light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b="0" i="0" kern="1200">
          <a:solidFill>
            <a:schemeClr val="tx1"/>
          </a:solidFill>
          <a:latin typeface="Helvetica Neue Light"/>
          <a:ea typeface="ＭＳ Ｐゴシック" charset="0"/>
          <a:cs typeface="Helvetica Neue Light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Wingdings" charset="0"/>
        <a:buChar char="Ø"/>
        <a:defRPr sz="1600" b="0" i="0" kern="1200">
          <a:solidFill>
            <a:schemeClr val="tx1"/>
          </a:solidFill>
          <a:latin typeface="Helvetica Neue Light"/>
          <a:ea typeface="ＭＳ Ｐゴシック" charset="0"/>
          <a:cs typeface="Helvetica Neue Light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/>
              <a:t>SecDCP</a:t>
            </a:r>
            <a:r>
              <a:rPr lang="en-US" sz="3200" dirty="0"/>
              <a:t>: Secure Dynamic Cache Partitioning for Efficient Timing Channel Protection </a:t>
            </a:r>
          </a:p>
        </p:txBody>
      </p:sp>
      <p:sp>
        <p:nvSpPr>
          <p:cNvPr id="19459" name="Subtitle 5"/>
          <p:cNvSpPr>
            <a:spLocks noGrp="1"/>
          </p:cNvSpPr>
          <p:nvPr>
            <p:ph type="subTitle" idx="1"/>
          </p:nvPr>
        </p:nvSpPr>
        <p:spPr>
          <a:xfrm>
            <a:off x="672707" y="4198138"/>
            <a:ext cx="7848600" cy="1752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57576E"/>
                </a:solidFill>
                <a:latin typeface="Helvetica Neue"/>
                <a:cs typeface="Helvetica Neue"/>
              </a:rPr>
              <a:t>Yao </a:t>
            </a:r>
            <a:r>
              <a:rPr lang="en-US" b="1" dirty="0" smtClean="0">
                <a:solidFill>
                  <a:srgbClr val="57576E"/>
                </a:solidFill>
                <a:latin typeface="Helvetica Neue"/>
                <a:cs typeface="Helvetica Neue"/>
              </a:rPr>
              <a:t>Wang</a:t>
            </a:r>
            <a:r>
              <a:rPr lang="en-US" dirty="0" smtClean="0">
                <a:solidFill>
                  <a:srgbClr val="57576E"/>
                </a:solidFill>
              </a:rPr>
              <a:t>, Andrew </a:t>
            </a:r>
            <a:r>
              <a:rPr lang="en-US" dirty="0" err="1" smtClean="0">
                <a:solidFill>
                  <a:srgbClr val="57576E"/>
                </a:solidFill>
              </a:rPr>
              <a:t>Ferraiuolo</a:t>
            </a:r>
            <a:r>
              <a:rPr lang="en-US" dirty="0" smtClean="0">
                <a:solidFill>
                  <a:srgbClr val="57576E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Danfeng</a:t>
            </a:r>
            <a:r>
              <a:rPr lang="en-US" dirty="0" smtClean="0">
                <a:solidFill>
                  <a:srgbClr val="000090"/>
                </a:solidFill>
              </a:rPr>
              <a:t> Zhang</a:t>
            </a:r>
            <a:r>
              <a:rPr lang="en-US" dirty="0" smtClean="0">
                <a:solidFill>
                  <a:srgbClr val="57576E"/>
                </a:solidFill>
              </a:rPr>
              <a:t>, Andrew C. Myers, and G</a:t>
            </a:r>
            <a:r>
              <a:rPr lang="en-US" dirty="0">
                <a:solidFill>
                  <a:srgbClr val="57576E"/>
                </a:solidFill>
              </a:rPr>
              <a:t>. Edward Suh</a:t>
            </a:r>
          </a:p>
          <a:p>
            <a:pPr eaLnBrk="1" hangingPunct="1"/>
            <a:r>
              <a:rPr lang="en-US" dirty="0">
                <a:solidFill>
                  <a:srgbClr val="57576E"/>
                </a:solidFill>
              </a:rPr>
              <a:t>Cornell </a:t>
            </a:r>
            <a:r>
              <a:rPr lang="en-US" dirty="0" smtClean="0">
                <a:solidFill>
                  <a:srgbClr val="57576E"/>
                </a:solidFill>
              </a:rPr>
              <a:t>University, </a:t>
            </a:r>
            <a:r>
              <a:rPr lang="en-US" dirty="0" smtClean="0">
                <a:solidFill>
                  <a:srgbClr val="000090"/>
                </a:solidFill>
              </a:rPr>
              <a:t>Penn State University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0" y="1050077"/>
            <a:ext cx="4622800" cy="5426923"/>
          </a:xfrm>
        </p:spPr>
        <p:txBody>
          <a:bodyPr/>
          <a:lstStyle/>
          <a:p>
            <a:r>
              <a:rPr lang="en-US" dirty="0" smtClean="0"/>
              <a:t>Simulator</a:t>
            </a:r>
          </a:p>
          <a:p>
            <a:pPr lvl="1"/>
            <a:r>
              <a:rPr lang="en-US" dirty="0" smtClean="0"/>
              <a:t>gem5</a:t>
            </a:r>
          </a:p>
          <a:p>
            <a:pPr lvl="1"/>
            <a:endParaRPr lang="en-US" dirty="0"/>
          </a:p>
          <a:p>
            <a:r>
              <a:rPr lang="en-US" dirty="0" smtClean="0"/>
              <a:t>Benchmarks</a:t>
            </a:r>
          </a:p>
          <a:p>
            <a:pPr lvl="1"/>
            <a:r>
              <a:rPr lang="en-US" dirty="0" smtClean="0"/>
              <a:t>SPEC CPU2006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09057" y="1314173"/>
            <a:ext cx="894523" cy="5190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core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8145" y="2120348"/>
            <a:ext cx="596348" cy="386522"/>
          </a:xfrm>
          <a:prstGeom prst="rect">
            <a:avLst/>
          </a:prstGeom>
          <a:solidFill>
            <a:srgbClr val="E7E5BA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$L1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74484" y="3056836"/>
            <a:ext cx="1470992" cy="797340"/>
          </a:xfrm>
          <a:prstGeom prst="rect">
            <a:avLst/>
          </a:prstGeom>
          <a:solidFill>
            <a:srgbClr val="E7E5BA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$L2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253329" y="1541670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29538" y="1541670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622137" y="1541670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cxnSp>
        <p:nvCxnSpPr>
          <p:cNvPr id="16" name="Straight Connector 15"/>
          <p:cNvCxnSpPr>
            <a:stCxn id="7" idx="2"/>
          </p:cNvCxnSpPr>
          <p:nvPr/>
        </p:nvCxnSpPr>
        <p:spPr>
          <a:xfrm>
            <a:off x="1656319" y="1833218"/>
            <a:ext cx="5520" cy="287130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65154" y="2506870"/>
            <a:ext cx="5520" cy="287130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56319" y="2788480"/>
            <a:ext cx="817391" cy="5520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3546" y="2769706"/>
            <a:ext cx="5520" cy="287130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865582" y="1318548"/>
            <a:ext cx="894523" cy="5190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core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14670" y="2124723"/>
            <a:ext cx="596348" cy="386522"/>
          </a:xfrm>
          <a:prstGeom prst="rect">
            <a:avLst/>
          </a:prstGeom>
          <a:solidFill>
            <a:srgbClr val="E7E5BA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$L1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23" name="Straight Connector 22"/>
          <p:cNvCxnSpPr>
            <a:stCxn id="21" idx="2"/>
          </p:cNvCxnSpPr>
          <p:nvPr/>
        </p:nvCxnSpPr>
        <p:spPr>
          <a:xfrm>
            <a:off x="3312844" y="1837593"/>
            <a:ext cx="5520" cy="287130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21679" y="2511245"/>
            <a:ext cx="5520" cy="287130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509808" y="2782960"/>
            <a:ext cx="817391" cy="5520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120256" y="4313584"/>
            <a:ext cx="2706908" cy="970722"/>
          </a:xfrm>
          <a:prstGeom prst="roundRect">
            <a:avLst>
              <a:gd name="adj" fmla="val 1854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Memory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27" name="Straight Connector 26"/>
          <p:cNvCxnSpPr>
            <a:endCxn id="26" idx="0"/>
          </p:cNvCxnSpPr>
          <p:nvPr/>
        </p:nvCxnSpPr>
        <p:spPr>
          <a:xfrm flipH="1">
            <a:off x="2473710" y="3854176"/>
            <a:ext cx="5046" cy="459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136055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7864" y="2032000"/>
            <a:ext cx="752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32kB</a:t>
            </a:r>
          </a:p>
          <a:p>
            <a:pPr algn="ctr"/>
            <a:r>
              <a:rPr lang="en-US" dirty="0" smtClean="0"/>
              <a:t>2-way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710" y="3065672"/>
            <a:ext cx="1495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1MB,  8-way /</a:t>
            </a:r>
          </a:p>
          <a:p>
            <a:pPr algn="ctr"/>
            <a:r>
              <a:rPr lang="en-US" dirty="0" smtClean="0"/>
              <a:t>2MB, 16-way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62191" y="5320051"/>
            <a:ext cx="1862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200-cycle latency, </a:t>
            </a:r>
          </a:p>
          <a:p>
            <a:pPr algn="ctr"/>
            <a:r>
              <a:rPr lang="en-US" dirty="0" smtClean="0"/>
              <a:t>8GB/s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56798"/>
              </p:ext>
            </p:extLst>
          </p:nvPr>
        </p:nvGraphicFramePr>
        <p:xfrm>
          <a:off x="4281357" y="3712003"/>
          <a:ext cx="4133773" cy="888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860"/>
                <a:gridCol w="251791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cache-insensitive</a:t>
                      </a:r>
                      <a:endParaRPr lang="en-US" sz="1400" b="0" i="0" dirty="0">
                        <a:latin typeface="Helvetica Neue Light"/>
                        <a:cs typeface="Helvetica Neue Ligh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err="1" smtClean="0">
                          <a:latin typeface="Helvetica Neue Light"/>
                          <a:cs typeface="Helvetica Neue Light"/>
                        </a:rPr>
                        <a:t>astar</a:t>
                      </a:r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, </a:t>
                      </a:r>
                      <a:r>
                        <a:rPr lang="en-US" sz="1400" b="0" i="0" dirty="0" err="1" smtClean="0">
                          <a:latin typeface="Helvetica Neue Light"/>
                          <a:cs typeface="Helvetica Neue Light"/>
                        </a:rPr>
                        <a:t>libquantum</a:t>
                      </a:r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, </a:t>
                      </a:r>
                      <a:r>
                        <a:rPr lang="en-US" sz="1400" b="0" i="0" dirty="0" err="1" smtClean="0">
                          <a:latin typeface="Helvetica Neue Light"/>
                          <a:cs typeface="Helvetica Neue Light"/>
                        </a:rPr>
                        <a:t>gobmk</a:t>
                      </a:r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, </a:t>
                      </a:r>
                    </a:p>
                    <a:p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h264ref, </a:t>
                      </a:r>
                      <a:r>
                        <a:rPr lang="en-US" sz="1400" b="0" i="0" dirty="0" err="1" smtClean="0">
                          <a:latin typeface="Helvetica Neue Light"/>
                          <a:cs typeface="Helvetica Neue Light"/>
                        </a:rPr>
                        <a:t>hmmer</a:t>
                      </a:r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, </a:t>
                      </a:r>
                      <a:r>
                        <a:rPr lang="en-US" sz="1400" b="0" i="0" dirty="0" err="1" smtClean="0">
                          <a:latin typeface="Helvetica Neue Light"/>
                          <a:cs typeface="Helvetica Neue Light"/>
                        </a:rPr>
                        <a:t>sjeng</a:t>
                      </a:r>
                      <a:endParaRPr lang="en-US" sz="1400" b="0" i="0" dirty="0">
                        <a:latin typeface="Helvetica Neue Light"/>
                        <a:cs typeface="Helvetica Neue Ligh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cache-sensitive</a:t>
                      </a:r>
                      <a:endParaRPr lang="en-US" sz="1400" b="0" i="0" dirty="0">
                        <a:latin typeface="Helvetica Neue Light"/>
                        <a:cs typeface="Helvetica Neue Ligh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bzip2, </a:t>
                      </a:r>
                      <a:r>
                        <a:rPr lang="en-US" sz="1400" b="0" i="0" dirty="0" err="1" smtClean="0">
                          <a:latin typeface="Helvetica Neue Light"/>
                          <a:cs typeface="Helvetica Neue Light"/>
                        </a:rPr>
                        <a:t>mcf</a:t>
                      </a:r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, </a:t>
                      </a:r>
                      <a:r>
                        <a:rPr lang="en-US" sz="1400" b="0" i="0" dirty="0" err="1" smtClean="0">
                          <a:latin typeface="Helvetica Neue Light"/>
                          <a:cs typeface="Helvetica Neue Light"/>
                        </a:rPr>
                        <a:t>soplex</a:t>
                      </a:r>
                      <a:r>
                        <a:rPr lang="en-US" sz="1400" b="0" i="0" dirty="0" smtClean="0">
                          <a:latin typeface="Helvetica Neue Light"/>
                          <a:cs typeface="Helvetica Neue Light"/>
                        </a:rPr>
                        <a:t>, </a:t>
                      </a:r>
                      <a:r>
                        <a:rPr lang="en-US" sz="1400" b="0" i="0" dirty="0" err="1" smtClean="0">
                          <a:latin typeface="Helvetica Neue Light"/>
                          <a:cs typeface="Helvetica Neue Light"/>
                        </a:rPr>
                        <a:t>xalan</a:t>
                      </a:r>
                      <a:endParaRPr lang="en-US" sz="1400" b="0" i="0" dirty="0">
                        <a:latin typeface="Helvetica Neue Light"/>
                        <a:cs typeface="Helvetica Neue Ligh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48667" y="3566583"/>
            <a:ext cx="4445000" cy="1174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10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6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H_workloads_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65" y="1179836"/>
            <a:ext cx="6565663" cy="3611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for Two-Core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6488"/>
            <a:ext cx="8229600" cy="175051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SecDCP</a:t>
            </a:r>
            <a:r>
              <a:rPr lang="en-US" dirty="0" smtClean="0">
                <a:solidFill>
                  <a:srgbClr val="FF0000"/>
                </a:solidFill>
              </a:rPr>
              <a:t> achieves similar performance as LRU and utility-based partitioning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43043" y="1193903"/>
            <a:ext cx="2893392" cy="527671"/>
          </a:xfrm>
          <a:prstGeom prst="ellipse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865017"/>
            <a:ext cx="84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secure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80609" y="1192694"/>
            <a:ext cx="2540000" cy="527671"/>
          </a:xfrm>
          <a:prstGeom prst="ellipse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1927" y="865017"/>
            <a:ext cx="1014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insecure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70387" y="1921565"/>
            <a:ext cx="1676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20% threshold</a:t>
            </a:r>
            <a:endParaRPr lang="en-US" dirty="0">
              <a:solidFill>
                <a:srgbClr val="FF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67217" y="2540000"/>
            <a:ext cx="430696" cy="1082261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11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2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hresholds_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3" y="1096740"/>
            <a:ext cx="8229600" cy="2960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Study: Different Threshold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52348"/>
            <a:ext cx="8229600" cy="2324652"/>
          </a:xfrm>
        </p:spPr>
        <p:txBody>
          <a:bodyPr/>
          <a:lstStyle/>
          <a:p>
            <a:r>
              <a:rPr lang="en-US" dirty="0" smtClean="0"/>
              <a:t>Optimal threshold value varies with workloads</a:t>
            </a:r>
          </a:p>
          <a:p>
            <a:endParaRPr lang="en-US" dirty="0"/>
          </a:p>
          <a:p>
            <a:r>
              <a:rPr lang="en-US" dirty="0" smtClean="0"/>
              <a:t>20% threshold works reasonably well for diverse workloads (within 5% of the optimal threshold)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0" y="1910522"/>
            <a:ext cx="304800" cy="1082261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12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0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proposed </a:t>
            </a:r>
            <a:r>
              <a:rPr lang="en-US" dirty="0" err="1" smtClean="0">
                <a:solidFill>
                  <a:srgbClr val="FF0000"/>
                </a:solidFill>
              </a:rPr>
              <a:t>SecDCP</a:t>
            </a:r>
            <a:r>
              <a:rPr lang="en-US" dirty="0" smtClean="0"/>
              <a:t>, a secure dynamic cache partitioning technique to defend against timing channel attacks</a:t>
            </a:r>
          </a:p>
          <a:p>
            <a:endParaRPr lang="en-US" dirty="0"/>
          </a:p>
          <a:p>
            <a:r>
              <a:rPr lang="en-US" dirty="0" smtClean="0"/>
              <a:t>Key idea: exploit the asymmetry in the security policy to enable dynamic cache partitioning</a:t>
            </a:r>
          </a:p>
          <a:p>
            <a:endParaRPr lang="en-US" dirty="0"/>
          </a:p>
          <a:p>
            <a:r>
              <a:rPr lang="en-US" dirty="0" smtClean="0"/>
              <a:t>Main take-away: dynamic cache partitioning can be performed securely and improve the performance under asymmetric security policies.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13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6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Backup slides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575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PAA under General Security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077"/>
            <a:ext cx="6522278" cy="5426923"/>
          </a:xfrm>
        </p:spPr>
        <p:txBody>
          <a:bodyPr/>
          <a:lstStyle/>
          <a:p>
            <a:r>
              <a:rPr lang="en-US" dirty="0" smtClean="0"/>
              <a:t>Case 1: L</a:t>
            </a:r>
            <a:r>
              <a:rPr lang="en-US" baseline="-25000" dirty="0" smtClean="0"/>
              <a:t>1</a:t>
            </a:r>
            <a:r>
              <a:rPr lang="en-US" dirty="0" smtClean="0"/>
              <a:t>  , M</a:t>
            </a:r>
            <a:r>
              <a:rPr lang="en-US" baseline="-25000" dirty="0" smtClean="0"/>
              <a:t>1   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Wrong design</a:t>
            </a:r>
            <a:r>
              <a:rPr lang="en-US" dirty="0" smtClean="0"/>
              <a:t>: allocate one cache way from M</a:t>
            </a:r>
            <a:r>
              <a:rPr lang="en-US" baseline="-25000" dirty="0" smtClean="0"/>
              <a:t>1</a:t>
            </a:r>
            <a:r>
              <a:rPr lang="en-US" dirty="0" smtClean="0"/>
              <a:t> to L</a:t>
            </a:r>
            <a:r>
              <a:rPr lang="en-US" baseline="-25000" dirty="0" smtClean="0"/>
              <a:t>1 </a:t>
            </a:r>
            <a:r>
              <a:rPr lang="en-US" dirty="0" smtClean="0"/>
              <a:t>based on runtime demand</a:t>
            </a:r>
          </a:p>
          <a:p>
            <a:pPr lvl="1"/>
            <a:r>
              <a:rPr lang="en-US" dirty="0" smtClean="0"/>
              <a:t>Illegal information flow from M</a:t>
            </a:r>
            <a:r>
              <a:rPr lang="en-US" baseline="-25000" dirty="0" smtClean="0"/>
              <a:t>1</a:t>
            </a:r>
            <a:r>
              <a:rPr lang="en-US" dirty="0" smtClean="0"/>
              <a:t> to M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B02"/>
                </a:solidFill>
              </a:rPr>
              <a:t>Solution</a:t>
            </a:r>
            <a:r>
              <a:rPr lang="en-US" dirty="0" smtClean="0"/>
              <a:t>: round-robin arbitration</a:t>
            </a:r>
          </a:p>
          <a:p>
            <a:r>
              <a:rPr lang="en-US" dirty="0" smtClean="0"/>
              <a:t>Case 2: M</a:t>
            </a:r>
            <a:r>
              <a:rPr lang="en-US" baseline="-25000" dirty="0" smtClean="0"/>
              <a:t>1</a:t>
            </a:r>
            <a:r>
              <a:rPr lang="en-US" dirty="0" smtClean="0"/>
              <a:t>  , M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Wrong design</a:t>
            </a:r>
            <a:r>
              <a:rPr lang="en-US" dirty="0" smtClean="0"/>
              <a:t>: M</a:t>
            </a:r>
            <a:r>
              <a:rPr lang="en-US" baseline="-25000" dirty="0" smtClean="0"/>
              <a:t>1</a:t>
            </a:r>
            <a:r>
              <a:rPr lang="en-US" dirty="0" smtClean="0"/>
              <a:t> take cache ways from </a:t>
            </a:r>
            <a:r>
              <a:rPr lang="en-US" dirty="0"/>
              <a:t>H</a:t>
            </a:r>
            <a:r>
              <a:rPr lang="en-US" dirty="0" smtClean="0"/>
              <a:t> without any restriction</a:t>
            </a:r>
          </a:p>
          <a:p>
            <a:pPr lvl="1"/>
            <a:r>
              <a:rPr lang="en-US" dirty="0"/>
              <a:t>Illegal information flow from M</a:t>
            </a:r>
            <a:r>
              <a:rPr lang="en-US" baseline="-25000" dirty="0"/>
              <a:t>1</a:t>
            </a:r>
            <a:r>
              <a:rPr lang="en-US" dirty="0"/>
              <a:t> to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B02"/>
                </a:solidFill>
              </a:rPr>
              <a:t>Solution</a:t>
            </a:r>
            <a:r>
              <a:rPr lang="en-US" dirty="0" smtClean="0"/>
              <a:t>: reserve cache ways for each lower security class</a:t>
            </a:r>
            <a:endParaRPr lang="en-US" dirty="0"/>
          </a:p>
        </p:txBody>
      </p:sp>
      <p:pic>
        <p:nvPicPr>
          <p:cNvPr id="6" name="Picture 5" descr="general_class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011" y="1050077"/>
            <a:ext cx="2761989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79478" y="2540192"/>
            <a:ext cx="19901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 Neue Light"/>
                <a:cs typeface="Helvetica Neue Light"/>
              </a:rPr>
              <a:t>PAA decides the action </a:t>
            </a:r>
          </a:p>
          <a:p>
            <a:r>
              <a:rPr lang="en-US" sz="1400" dirty="0" smtClean="0">
                <a:latin typeface="Helvetica Neue Light"/>
                <a:cs typeface="Helvetica Neue Light"/>
              </a:rPr>
              <a:t>for each security class</a:t>
            </a:r>
          </a:p>
          <a:p>
            <a:endParaRPr lang="en-US" sz="1400" dirty="0" smtClean="0">
              <a:latin typeface="Helvetica Neue Light"/>
              <a:cs typeface="Helvetica Neue Light"/>
            </a:endParaRPr>
          </a:p>
          <a:p>
            <a:r>
              <a:rPr lang="en-US" sz="1400" dirty="0" smtClean="0">
                <a:latin typeface="Helvetica Neue Light"/>
                <a:cs typeface="Helvetica Neue Light"/>
              </a:rPr>
              <a:t>Increase:</a:t>
            </a:r>
          </a:p>
          <a:p>
            <a:endParaRPr lang="en-US" sz="1400" dirty="0" smtClean="0">
              <a:latin typeface="Helvetica Neue Light"/>
              <a:cs typeface="Helvetica Neue Light"/>
            </a:endParaRPr>
          </a:p>
          <a:p>
            <a:r>
              <a:rPr lang="en-US" sz="1400" dirty="0" smtClean="0">
                <a:latin typeface="Helvetica Neue Light"/>
                <a:cs typeface="Helvetica Neue Light"/>
              </a:rPr>
              <a:t>Decrease:</a:t>
            </a:r>
          </a:p>
          <a:p>
            <a:endParaRPr lang="en-US" sz="1400" dirty="0" smtClean="0">
              <a:latin typeface="Helvetica Neue Light"/>
              <a:cs typeface="Helvetica Neue Light"/>
            </a:endParaRPr>
          </a:p>
          <a:p>
            <a:r>
              <a:rPr lang="en-US" sz="1400" dirty="0" smtClean="0">
                <a:latin typeface="Helvetica Neue Light"/>
                <a:cs typeface="Helvetica Neue Light"/>
              </a:rPr>
              <a:t>Keep: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165310" y="3196062"/>
            <a:ext cx="0" cy="281087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165310" y="3629549"/>
            <a:ext cx="0" cy="281087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>
            <a:off x="8177166" y="4063036"/>
            <a:ext cx="0" cy="281087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25577" y="1183051"/>
            <a:ext cx="0" cy="281087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47978" y="1185943"/>
            <a:ext cx="0" cy="281087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>
            <a:off x="4186363" y="1185943"/>
            <a:ext cx="0" cy="281087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05107" y="3369284"/>
            <a:ext cx="0" cy="281087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344576" y="3369284"/>
            <a:ext cx="0" cy="281087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27915" y="4553383"/>
            <a:ext cx="179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H’s cache ways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99858" y="4913322"/>
            <a:ext cx="1051424" cy="1061883"/>
          </a:xfrm>
          <a:prstGeom prst="rect">
            <a:avLst/>
          </a:prstGeom>
          <a:noFill/>
          <a:ln w="19050" cmpd="sng"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cxnSp>
        <p:nvCxnSpPr>
          <p:cNvPr id="23" name="Straight Connector 22"/>
          <p:cNvCxnSpPr>
            <a:stCxn id="21" idx="0"/>
            <a:endCxn id="21" idx="2"/>
          </p:cNvCxnSpPr>
          <p:nvPr/>
        </p:nvCxnSpPr>
        <p:spPr>
          <a:xfrm>
            <a:off x="7925570" y="4913322"/>
            <a:ext cx="0" cy="1061883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61565" y="4913322"/>
            <a:ext cx="0" cy="1061883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192482" y="4913322"/>
            <a:ext cx="0" cy="1061883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68627" y="5288104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0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34320" y="5288104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Light"/>
                <a:cs typeface="Helvetica Neue Light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99545" y="5288104"/>
            <a:ext cx="31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Light"/>
                <a:cs typeface="Helvetica Neue Light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90795" y="528810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Light"/>
                <a:cs typeface="Helvetica Neue Light"/>
              </a:rPr>
              <a:t>3</a:t>
            </a:r>
          </a:p>
        </p:txBody>
      </p:sp>
      <p:sp>
        <p:nvSpPr>
          <p:cNvPr id="30" name="Left Brace 29"/>
          <p:cNvSpPr/>
          <p:nvPr/>
        </p:nvSpPr>
        <p:spPr>
          <a:xfrm rot="16200000">
            <a:off x="7571977" y="5803085"/>
            <a:ext cx="155449" cy="49968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75961" y="6098848"/>
            <a:ext cx="45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M</a:t>
            </a:r>
            <a:r>
              <a:rPr lang="en-US" baseline="-25000" dirty="0" smtClean="0">
                <a:latin typeface="Helvetica Neue Light"/>
                <a:cs typeface="Helvetica Neue Light"/>
              </a:rPr>
              <a:t>1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32" name="Left Brace 31"/>
          <p:cNvSpPr/>
          <p:nvPr/>
        </p:nvSpPr>
        <p:spPr>
          <a:xfrm rot="16200000">
            <a:off x="8123480" y="5803086"/>
            <a:ext cx="155449" cy="49968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36622" y="6098848"/>
            <a:ext cx="45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M</a:t>
            </a:r>
            <a:r>
              <a:rPr lang="en-US" baseline="-25000" dirty="0">
                <a:latin typeface="Helvetica Neue Light"/>
                <a:cs typeface="Helvetica Neue Light"/>
              </a:rPr>
              <a:t>2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15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7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1" grpId="0" animBg="1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 of Different Phase Combinations</a:t>
            </a:r>
            <a:endParaRPr lang="en-US" dirty="0"/>
          </a:p>
        </p:txBody>
      </p:sp>
      <p:pic>
        <p:nvPicPr>
          <p:cNvPr id="7" name="Picture 6" descr="mix_phas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38" y="1191314"/>
            <a:ext cx="6806648" cy="372858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16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48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for </a:t>
            </a:r>
            <a:r>
              <a:rPr lang="en-US" i="1" dirty="0" smtClean="0"/>
              <a:t>SI</a:t>
            </a:r>
            <a:r>
              <a:rPr lang="en-US" dirty="0" smtClean="0"/>
              <a:t> workloads</a:t>
            </a:r>
            <a:endParaRPr lang="en-US" dirty="0"/>
          </a:p>
        </p:txBody>
      </p:sp>
      <p:pic>
        <p:nvPicPr>
          <p:cNvPr id="3" name="Picture 2" descr="HL_workloads_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43" y="1327149"/>
            <a:ext cx="6565663" cy="36118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17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5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for </a:t>
            </a:r>
            <a:r>
              <a:rPr lang="en-US" i="1" dirty="0" smtClean="0"/>
              <a:t>II</a:t>
            </a:r>
            <a:r>
              <a:rPr lang="en-US" dirty="0" smtClean="0"/>
              <a:t> workloads</a:t>
            </a:r>
            <a:endParaRPr lang="en-US" dirty="0"/>
          </a:p>
        </p:txBody>
      </p:sp>
      <p:pic>
        <p:nvPicPr>
          <p:cNvPr id="3" name="Picture 2" descr="LL_workloads_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231899"/>
            <a:ext cx="6565663" cy="36118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18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6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1997"/>
            <a:ext cx="8229600" cy="3745003"/>
          </a:xfrm>
        </p:spPr>
        <p:txBody>
          <a:bodyPr/>
          <a:lstStyle/>
          <a:p>
            <a:r>
              <a:rPr lang="en-US" dirty="0" smtClean="0"/>
              <a:t>Applications show different phases</a:t>
            </a:r>
          </a:p>
          <a:p>
            <a:pPr lvl="1"/>
            <a:r>
              <a:rPr lang="en-US" dirty="0" smtClean="0"/>
              <a:t>S: cache-sensitive phase</a:t>
            </a:r>
          </a:p>
          <a:p>
            <a:pPr lvl="1"/>
            <a:r>
              <a:rPr lang="en-US" dirty="0" smtClean="0"/>
              <a:t>I : cache-insensitive phase</a:t>
            </a:r>
          </a:p>
          <a:p>
            <a:r>
              <a:rPr lang="en-US" dirty="0" smtClean="0"/>
              <a:t>Case analysis</a:t>
            </a:r>
            <a:r>
              <a:rPr lang="en-US" dirty="0"/>
              <a:t> </a:t>
            </a:r>
            <a:r>
              <a:rPr lang="en-US" dirty="0" smtClean="0"/>
              <a:t>for (</a:t>
            </a:r>
            <a:r>
              <a:rPr lang="en-US" dirty="0" err="1" smtClean="0"/>
              <a:t>PublicApp</a:t>
            </a:r>
            <a:r>
              <a:rPr lang="en-US" dirty="0" smtClean="0"/>
              <a:t>, </a:t>
            </a:r>
            <a:r>
              <a:rPr lang="en-US" dirty="0" err="1" smtClean="0"/>
              <a:t>SensitiveApp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(I, I): Partition does not matter much</a:t>
            </a:r>
          </a:p>
          <a:p>
            <a:pPr lvl="1"/>
            <a:r>
              <a:rPr lang="en-US" dirty="0" smtClean="0"/>
              <a:t>(I, S): </a:t>
            </a:r>
            <a:r>
              <a:rPr lang="en-US" dirty="0" err="1" smtClean="0"/>
              <a:t>SecDCP</a:t>
            </a:r>
            <a:r>
              <a:rPr lang="en-US" dirty="0" smtClean="0"/>
              <a:t> allocates most of cache to </a:t>
            </a:r>
            <a:r>
              <a:rPr lang="en-US" dirty="0" err="1" smtClean="0"/>
              <a:t>SensitiveApp</a:t>
            </a:r>
            <a:endParaRPr lang="en-US" dirty="0" smtClean="0"/>
          </a:p>
          <a:p>
            <a:pPr lvl="1"/>
            <a:r>
              <a:rPr lang="en-US" dirty="0" smtClean="0"/>
              <a:t>(S, I): Depends on threshold value</a:t>
            </a:r>
          </a:p>
          <a:p>
            <a:pPr lvl="1"/>
            <a:r>
              <a:rPr lang="en-US" dirty="0" smtClean="0"/>
              <a:t>(S, S): Depends on threshold value</a:t>
            </a:r>
            <a:endParaRPr lang="en-US" dirty="0"/>
          </a:p>
        </p:txBody>
      </p:sp>
      <p:pic>
        <p:nvPicPr>
          <p:cNvPr id="7" name="Picture 6" descr="phas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30" y="1018416"/>
            <a:ext cx="5875132" cy="171358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19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8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Timing Channel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channel?</a:t>
            </a:r>
          </a:p>
          <a:p>
            <a:pPr lvl="1"/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Caches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vulnerable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channel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attacks</a:t>
            </a:r>
          </a:p>
          <a:p>
            <a:pPr lvl="1"/>
            <a:r>
              <a:rPr lang="en-US" altLang="zh-CN" dirty="0" smtClean="0"/>
              <a:t>Timing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difference</a:t>
            </a:r>
          </a:p>
          <a:p>
            <a:pPr lvl="2"/>
            <a:r>
              <a:rPr lang="en-US" altLang="zh-CN" dirty="0"/>
              <a:t>C</a:t>
            </a:r>
            <a:r>
              <a:rPr lang="en-US" altLang="zh-CN" dirty="0" smtClean="0"/>
              <a:t>ache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misses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take</a:t>
            </a:r>
            <a:r>
              <a:rPr lang="zh-CN" altLang="en-US" dirty="0" smtClean="0"/>
              <a:t> </a:t>
            </a:r>
            <a:r>
              <a:rPr lang="en-US" altLang="zh-CN" dirty="0" smtClean="0"/>
              <a:t>much</a:t>
            </a:r>
            <a:r>
              <a:rPr lang="zh-CN" altLang="en-US" dirty="0" smtClean="0"/>
              <a:t> </a:t>
            </a:r>
            <a:r>
              <a:rPr lang="en-US" altLang="zh-CN" dirty="0" smtClean="0"/>
              <a:t>longer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</a:t>
            </a:r>
            <a:r>
              <a:rPr lang="en-US" altLang="zh-CN" dirty="0" smtClean="0"/>
              <a:t>cache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hits</a:t>
            </a:r>
            <a:endParaRPr lang="en-US" altLang="zh-CN" dirty="0"/>
          </a:p>
          <a:p>
            <a:pPr lvl="1"/>
            <a:r>
              <a:rPr lang="en-US" altLang="zh-CN" dirty="0"/>
              <a:t>Interference</a:t>
            </a:r>
          </a:p>
          <a:p>
            <a:pPr lvl="2"/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process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evict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cache</a:t>
            </a:r>
            <a:r>
              <a:rPr lang="zh-CN" altLang="en-US" dirty="0"/>
              <a:t> </a:t>
            </a:r>
            <a:r>
              <a:rPr lang="en-US" altLang="zh-CN" dirty="0"/>
              <a:t>lines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another</a:t>
            </a:r>
            <a:r>
              <a:rPr lang="zh-CN" altLang="en-US" dirty="0"/>
              <a:t> </a:t>
            </a:r>
            <a:r>
              <a:rPr lang="en-US" altLang="zh-CN" dirty="0" smtClean="0"/>
              <a:t>process</a:t>
            </a:r>
            <a:endParaRPr lang="en-US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5770217" y="1038403"/>
            <a:ext cx="2175565" cy="1477328"/>
          </a:xfrm>
          <a:prstGeom prst="rect">
            <a:avLst/>
          </a:prstGeom>
          <a:solidFill>
            <a:srgbClr val="FCFD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#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Example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code: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Helvetica Neue Light"/>
              <a:cs typeface="Helvetica Neue Light"/>
            </a:endParaRPr>
          </a:p>
          <a:p>
            <a:r>
              <a:rPr lang="en-US" dirty="0" smtClean="0">
                <a:latin typeface="Helvetica Neue Light"/>
                <a:cs typeface="Helvetica Neue Light"/>
              </a:rPr>
              <a:t>if</a:t>
            </a:r>
            <a:r>
              <a:rPr lang="zh-CN" altLang="en-US" dirty="0" smtClean="0">
                <a:latin typeface="Helvetica Neue Light"/>
                <a:cs typeface="Helvetica Neue Light"/>
              </a:rPr>
              <a:t> </a:t>
            </a:r>
            <a:r>
              <a:rPr lang="en-US" altLang="zh-CN" dirty="0" smtClean="0">
                <a:latin typeface="Helvetica Neue Light"/>
                <a:cs typeface="Helvetica Neue Light"/>
              </a:rPr>
              <a:t>(</a:t>
            </a:r>
            <a:r>
              <a:rPr lang="en-US" altLang="zh-CN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secret</a:t>
            </a:r>
            <a:r>
              <a:rPr lang="en-US" altLang="zh-CN" dirty="0" smtClean="0">
                <a:latin typeface="Helvetica Neue Light"/>
                <a:cs typeface="Helvetica Neue Light"/>
              </a:rPr>
              <a:t>)</a:t>
            </a:r>
          </a:p>
          <a:p>
            <a:r>
              <a:rPr lang="en-US" dirty="0">
                <a:latin typeface="Helvetica Neue Light"/>
                <a:cs typeface="Helvetica Neue Light"/>
              </a:rPr>
              <a:t>	</a:t>
            </a:r>
            <a:r>
              <a:rPr lang="en-US" dirty="0" smtClean="0">
                <a:latin typeface="Helvetica Neue Light"/>
                <a:cs typeface="Helvetica Neue Light"/>
              </a:rPr>
              <a:t>sleep</a:t>
            </a:r>
            <a:r>
              <a:rPr lang="en-US" altLang="zh-CN" dirty="0" smtClean="0">
                <a:latin typeface="Helvetica Neue Light"/>
                <a:cs typeface="Helvetica Neue Light"/>
              </a:rPr>
              <a:t>(10s)</a:t>
            </a:r>
          </a:p>
          <a:p>
            <a:r>
              <a:rPr lang="en-US" dirty="0" smtClean="0">
                <a:latin typeface="Helvetica Neue Light"/>
                <a:cs typeface="Helvetica Neue Light"/>
              </a:rPr>
              <a:t>else</a:t>
            </a:r>
          </a:p>
          <a:p>
            <a:r>
              <a:rPr lang="en-US" dirty="0">
                <a:latin typeface="Helvetica Neue Light"/>
                <a:cs typeface="Helvetica Neue Light"/>
              </a:rPr>
              <a:t>	</a:t>
            </a:r>
            <a:r>
              <a:rPr lang="en-US" dirty="0" smtClean="0">
                <a:latin typeface="Helvetica Neue Light"/>
                <a:cs typeface="Helvetica Neue Light"/>
              </a:rPr>
              <a:t>sleep</a:t>
            </a:r>
            <a:r>
              <a:rPr lang="en-US" altLang="zh-CN" dirty="0" smtClean="0">
                <a:latin typeface="Helvetica Neue Light"/>
                <a:cs typeface="Helvetica Neue Light"/>
              </a:rPr>
              <a:t>(5s)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8074" y="1744871"/>
            <a:ext cx="941283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9293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Victim’s</a:t>
            </a:r>
          </a:p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secret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55272" y="1744871"/>
            <a:ext cx="1172116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29293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Attacker’s</a:t>
            </a:r>
          </a:p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timing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92945" y="1866349"/>
            <a:ext cx="17670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19735" y="1549162"/>
            <a:ext cx="83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affects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692945" y="2239619"/>
            <a:ext cx="17670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73634" y="216064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infers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1081327" y="4649305"/>
            <a:ext cx="3209453" cy="2039316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24" y="5429585"/>
            <a:ext cx="77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Cloud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35170" y="5429585"/>
            <a:ext cx="84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Mobile</a:t>
            </a:r>
            <a:endParaRPr lang="en-US" dirty="0">
              <a:latin typeface="Helvetica Neue Light"/>
              <a:cs typeface="Helvetica Neue Light"/>
            </a:endParaRPr>
          </a:p>
        </p:txBody>
      </p:sp>
      <p:pic>
        <p:nvPicPr>
          <p:cNvPr id="22" name="Picture 21" descr="samsung-galaxy-s5-vs-iphone-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217" y="4932557"/>
            <a:ext cx="1848055" cy="1386041"/>
          </a:xfrm>
          <a:prstGeom prst="rect">
            <a:avLst/>
          </a:prstGeom>
        </p:spPr>
      </p:pic>
      <p:pic>
        <p:nvPicPr>
          <p:cNvPr id="5" name="Picture 4" descr="googlecloud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618" y="4932557"/>
            <a:ext cx="1229830" cy="794973"/>
          </a:xfrm>
          <a:prstGeom prst="rect">
            <a:avLst/>
          </a:prstGeom>
        </p:spPr>
      </p:pic>
      <p:pic>
        <p:nvPicPr>
          <p:cNvPr id="7" name="Picture 6" descr="gpu_amazon_ec2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19" y="5798917"/>
            <a:ext cx="1606133" cy="48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2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3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  <p:bldP spid="16" grpId="0"/>
      <p:bldP spid="19" grpId="0" animBg="1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Security Policies </a:t>
            </a:r>
            <a:endParaRPr lang="en-US" dirty="0"/>
          </a:p>
        </p:txBody>
      </p:sp>
      <p:graphicFrame>
        <p:nvGraphicFramePr>
          <p:cNvPr id="46" name="Content Placeholder 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408194"/>
              </p:ext>
            </p:extLst>
          </p:nvPr>
        </p:nvGraphicFramePr>
        <p:xfrm>
          <a:off x="621776" y="3722534"/>
          <a:ext cx="3187148" cy="2583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099973" y="1151031"/>
            <a:ext cx="514646" cy="327923"/>
          </a:xfrm>
          <a:prstGeom prst="roundRect">
            <a:avLst/>
          </a:prstGeom>
          <a:solidFill>
            <a:srgbClr val="FF0000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0872" y="1226706"/>
            <a:ext cx="315310" cy="19549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362940" y="1478954"/>
            <a:ext cx="0" cy="258555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099973" y="1737508"/>
            <a:ext cx="514646" cy="327923"/>
          </a:xfrm>
          <a:prstGeom prst="roundRect">
            <a:avLst/>
          </a:prstGeom>
          <a:solidFill>
            <a:srgbClr val="FF6600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0872" y="1813183"/>
            <a:ext cx="315310" cy="19549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105617" y="2332014"/>
            <a:ext cx="514646" cy="327923"/>
          </a:xfrm>
          <a:prstGeom prst="roundRect">
            <a:avLst/>
          </a:prstGeom>
          <a:solidFill>
            <a:srgbClr val="66CCFF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6516" y="2407689"/>
            <a:ext cx="315310" cy="19549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368584" y="2659937"/>
            <a:ext cx="0" cy="258555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105617" y="2918491"/>
            <a:ext cx="514646" cy="327923"/>
          </a:xfrm>
          <a:prstGeom prst="roundRect">
            <a:avLst/>
          </a:prstGeom>
          <a:solidFill>
            <a:srgbClr val="CCFFCC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516" y="2994166"/>
            <a:ext cx="315310" cy="19549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360366" y="2065431"/>
            <a:ext cx="0" cy="258555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63985" y="946694"/>
            <a:ext cx="72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App4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22" name="Straight Arrow Connector 21"/>
          <p:cNvCxnSpPr>
            <a:endCxn id="10" idx="1"/>
          </p:cNvCxnSpPr>
          <p:nvPr/>
        </p:nvCxnSpPr>
        <p:spPr>
          <a:xfrm>
            <a:off x="1744870" y="1151031"/>
            <a:ext cx="456002" cy="17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63985" y="155284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App3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44870" y="1757179"/>
            <a:ext cx="456002" cy="17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78463" y="2147348"/>
            <a:ext cx="72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App2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759348" y="2351685"/>
            <a:ext cx="456002" cy="17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63985" y="2733825"/>
            <a:ext cx="72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App1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744870" y="2938162"/>
            <a:ext cx="456002" cy="17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51810" y="3353201"/>
            <a:ext cx="2358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Linear Security Policy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233670" y="1737139"/>
            <a:ext cx="1419460" cy="327923"/>
          </a:xfrm>
          <a:prstGeom prst="roundRect">
            <a:avLst/>
          </a:prstGeom>
          <a:solidFill>
            <a:srgbClr val="66CCFF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34569" y="1812814"/>
            <a:ext cx="315310" cy="19549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949420" y="2073459"/>
            <a:ext cx="0" cy="258555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233670" y="2323616"/>
            <a:ext cx="1419460" cy="327923"/>
          </a:xfrm>
          <a:prstGeom prst="roundRect">
            <a:avLst/>
          </a:prstGeom>
          <a:solidFill>
            <a:srgbClr val="CCFFCC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91765" y="2399291"/>
            <a:ext cx="315310" cy="19549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26882" y="1812814"/>
            <a:ext cx="315310" cy="19549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42023" y="1478954"/>
            <a:ext cx="72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App4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922908" y="1683291"/>
            <a:ext cx="456002" cy="17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909287" y="148738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App3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7542192" y="1691717"/>
            <a:ext cx="456002" cy="17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7086190" y="2573226"/>
            <a:ext cx="456002" cy="17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67605" y="2571435"/>
            <a:ext cx="72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App2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335763" y="2579312"/>
            <a:ext cx="456002" cy="17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72542" y="2582636"/>
            <a:ext cx="72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App1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63225" y="3353201"/>
            <a:ext cx="24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Mobile Security Policy</a:t>
            </a:r>
            <a:endParaRPr lang="en-US" dirty="0">
              <a:latin typeface="Helvetica Neue Light"/>
              <a:cs typeface="Helvetica Neue Light"/>
            </a:endParaRPr>
          </a:p>
        </p:txBody>
      </p:sp>
      <p:graphicFrame>
        <p:nvGraphicFramePr>
          <p:cNvPr id="47" name="Content Placeholder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830180"/>
              </p:ext>
            </p:extLst>
          </p:nvPr>
        </p:nvGraphicFramePr>
        <p:xfrm>
          <a:off x="5342023" y="3722534"/>
          <a:ext cx="3187148" cy="2583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20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3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Side Channel Attacks on 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04" y="1050077"/>
            <a:ext cx="4799496" cy="5426923"/>
          </a:xfrm>
        </p:spPr>
        <p:txBody>
          <a:bodyPr/>
          <a:lstStyle/>
          <a:p>
            <a:r>
              <a:rPr lang="en-US" dirty="0" smtClean="0"/>
              <a:t>Attacker</a:t>
            </a:r>
            <a:r>
              <a:rPr lang="zh-CN" altLang="en-US" dirty="0" smtClean="0"/>
              <a:t> </a:t>
            </a:r>
            <a:r>
              <a:rPr lang="en-US" altLang="zh-CN" dirty="0" smtClean="0"/>
              <a:t>loads 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cache</a:t>
            </a:r>
          </a:p>
          <a:p>
            <a:pPr lvl="1"/>
            <a:endParaRPr lang="en-US" dirty="0"/>
          </a:p>
          <a:p>
            <a:r>
              <a:rPr lang="en-US" dirty="0" smtClean="0"/>
              <a:t>AES</a:t>
            </a:r>
            <a:r>
              <a:rPr lang="zh-CN" altLang="en-US" dirty="0"/>
              <a:t> </a:t>
            </a:r>
            <a:r>
              <a:rPr lang="en-US" altLang="zh-CN" dirty="0" smtClean="0"/>
              <a:t>program</a:t>
            </a:r>
            <a:r>
              <a:rPr lang="zh-CN" altLang="en-US" dirty="0" smtClean="0"/>
              <a:t> </a:t>
            </a:r>
            <a:r>
              <a:rPr lang="en-US" altLang="zh-CN" dirty="0" smtClean="0"/>
              <a:t>accesses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entries</a:t>
            </a:r>
          </a:p>
          <a:p>
            <a:pPr lvl="1"/>
            <a:r>
              <a:rPr lang="en-US" dirty="0" smtClean="0"/>
              <a:t>Index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</a:t>
            </a:r>
            <a:r>
              <a:rPr lang="zh-CN" altLang="en-US" dirty="0" smtClean="0"/>
              <a:t>    </a:t>
            </a:r>
            <a:r>
              <a:rPr lang="en-US" altLang="zh-CN" dirty="0" smtClean="0"/>
              <a:t>plaintext</a:t>
            </a:r>
          </a:p>
          <a:p>
            <a:pPr lvl="1"/>
            <a:endParaRPr lang="en-US" dirty="0"/>
          </a:p>
          <a:p>
            <a:r>
              <a:rPr lang="en-US" dirty="0" smtClean="0"/>
              <a:t>Attacker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cache</a:t>
            </a:r>
          </a:p>
          <a:p>
            <a:pPr lvl="1"/>
            <a:r>
              <a:rPr lang="en-US" altLang="zh-CN" dirty="0" smtClean="0"/>
              <a:t>Derive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index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plaintext</a:t>
            </a:r>
          </a:p>
          <a:p>
            <a:pPr lvl="1"/>
            <a:r>
              <a:rPr lang="en-US" dirty="0" smtClean="0"/>
              <a:t>Infer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5739" y="1501912"/>
            <a:ext cx="894523" cy="519045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core</a:t>
            </a:r>
            <a:r>
              <a:rPr lang="zh-CN" alt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0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436" y="1132580"/>
            <a:ext cx="61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AES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22330" y="1501912"/>
            <a:ext cx="894523" cy="5190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core</a:t>
            </a:r>
            <a:r>
              <a:rPr lang="zh-CN" alt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zh-CN" altLang="zh-CN" dirty="0">
                <a:solidFill>
                  <a:schemeClr val="tx1"/>
                </a:solidFill>
                <a:latin typeface="Helvetica Neue Light"/>
                <a:cs typeface="Helvetica Neue Light"/>
              </a:rPr>
              <a:t>1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7945" y="113872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Attacker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62175" y="2537791"/>
            <a:ext cx="2197079" cy="2509079"/>
          </a:xfrm>
          <a:prstGeom prst="roundRect">
            <a:avLst>
              <a:gd name="adj" fmla="val 185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Shared</a:t>
            </a:r>
            <a:r>
              <a:rPr lang="zh-CN" alt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09945" y="5506278"/>
            <a:ext cx="2706908" cy="970722"/>
          </a:xfrm>
          <a:prstGeom prst="roundRect">
            <a:avLst>
              <a:gd name="adj" fmla="val 1854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Memory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6" name="Straight Connector 15"/>
          <p:cNvCxnSpPr>
            <a:stCxn id="6" idx="2"/>
          </p:cNvCxnSpPr>
          <p:nvPr/>
        </p:nvCxnSpPr>
        <p:spPr>
          <a:xfrm flipH="1">
            <a:off x="1143000" y="2020957"/>
            <a:ext cx="1" cy="265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962965" y="2020957"/>
            <a:ext cx="1" cy="265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43000" y="2286000"/>
            <a:ext cx="1819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68444" y="2286000"/>
            <a:ext cx="1" cy="265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4" idx="0"/>
          </p:cNvCxnSpPr>
          <p:nvPr/>
        </p:nvCxnSpPr>
        <p:spPr>
          <a:xfrm flipH="1">
            <a:off x="2063399" y="5046870"/>
            <a:ext cx="5046" cy="459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982054" y="2551043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530917" y="2551044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079488" y="2551045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628351" y="2551046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82054" y="2869095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530917" y="2869096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79488" y="2869097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628351" y="2869098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982054" y="3187151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530917" y="3187152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079488" y="3187153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28351" y="3187154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971010" y="4123629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519873" y="4123630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068444" y="4123631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617307" y="4123632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971010" y="4441681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519873" y="4441682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068444" y="4441683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617307" y="4441684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971010" y="4759737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519873" y="4759738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068444" y="4759739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617307" y="4759740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971301" y="4123632"/>
            <a:ext cx="530903" cy="28713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86560" y="5506278"/>
            <a:ext cx="49002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Addresses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of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cache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accesses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endParaRPr lang="en-US" altLang="zh-CN" sz="2800" dirty="0" smtClean="0">
              <a:solidFill>
                <a:srgbClr val="FF0000"/>
              </a:solidFill>
              <a:latin typeface="Helvetica Neue Light"/>
              <a:cs typeface="Helvetica Neue Light"/>
            </a:endParaRPr>
          </a:p>
          <a:p>
            <a:pPr algn="ctr"/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can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leak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information!</a:t>
            </a:r>
            <a:endParaRPr lang="en-US" sz="2800" dirty="0">
              <a:solidFill>
                <a:srgbClr val="FF0000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584667" y="4262784"/>
            <a:ext cx="377508" cy="4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6043" y="407234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28</a:t>
            </a:r>
            <a:endParaRPr lang="en-US" dirty="0">
              <a:latin typeface="Helvetica Neue Light"/>
              <a:cs typeface="Helvetica Neue 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54" y="3037228"/>
            <a:ext cx="299851" cy="29985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3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2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0" grpId="0" animBg="1"/>
      <p:bldP spid="40" grpId="1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Covert Channel Attacks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5739" y="1501912"/>
            <a:ext cx="894523" cy="519045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core</a:t>
            </a:r>
            <a:r>
              <a:rPr lang="zh-CN" alt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0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697" y="1132580"/>
            <a:ext cx="120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Attacker</a:t>
            </a:r>
            <a:r>
              <a:rPr lang="zh-CN" altLang="en-US" dirty="0" smtClean="0">
                <a:latin typeface="Helvetica Neue Light"/>
                <a:cs typeface="Helvetica Neue Light"/>
              </a:rPr>
              <a:t> </a:t>
            </a:r>
            <a:r>
              <a:rPr lang="en-US" altLang="zh-CN" dirty="0" smtClean="0">
                <a:latin typeface="Helvetica Neue Light"/>
                <a:cs typeface="Helvetica Neue Light"/>
              </a:rPr>
              <a:t>0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22330" y="1501912"/>
            <a:ext cx="894523" cy="5190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core</a:t>
            </a:r>
            <a:r>
              <a:rPr lang="zh-CN" alt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zh-CN" altLang="zh-CN" dirty="0">
                <a:solidFill>
                  <a:schemeClr val="tx1"/>
                </a:solidFill>
                <a:latin typeface="Helvetica Neue Light"/>
                <a:cs typeface="Helvetica Neue Light"/>
              </a:rPr>
              <a:t>1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1662" y="1138725"/>
            <a:ext cx="120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Attacker</a:t>
            </a:r>
            <a:r>
              <a:rPr lang="zh-CN" altLang="en-US" dirty="0" smtClean="0">
                <a:latin typeface="Helvetica Neue Light"/>
                <a:cs typeface="Helvetica Neue Light"/>
              </a:rPr>
              <a:t> </a:t>
            </a:r>
            <a:r>
              <a:rPr lang="en-US" altLang="zh-CN" dirty="0" smtClean="0">
                <a:latin typeface="Helvetica Neue Light"/>
                <a:cs typeface="Helvetica Neue Light"/>
              </a:rPr>
              <a:t>1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62175" y="2537791"/>
            <a:ext cx="2197079" cy="2509079"/>
          </a:xfrm>
          <a:prstGeom prst="roundRect">
            <a:avLst>
              <a:gd name="adj" fmla="val 185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Shared</a:t>
            </a:r>
            <a:r>
              <a:rPr lang="zh-CN" alt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9945" y="5506278"/>
            <a:ext cx="2706908" cy="970722"/>
          </a:xfrm>
          <a:prstGeom prst="roundRect">
            <a:avLst>
              <a:gd name="adj" fmla="val 1854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Memory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2" name="Straight Connector 11"/>
          <p:cNvCxnSpPr>
            <a:stCxn id="6" idx="2"/>
          </p:cNvCxnSpPr>
          <p:nvPr/>
        </p:nvCxnSpPr>
        <p:spPr>
          <a:xfrm flipH="1">
            <a:off x="1143000" y="2020957"/>
            <a:ext cx="1" cy="265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962965" y="2020957"/>
            <a:ext cx="1" cy="265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2286000"/>
            <a:ext cx="1819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068444" y="2286000"/>
            <a:ext cx="1" cy="265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1" idx="0"/>
          </p:cNvCxnSpPr>
          <p:nvPr/>
        </p:nvCxnSpPr>
        <p:spPr>
          <a:xfrm flipH="1">
            <a:off x="2063399" y="5046870"/>
            <a:ext cx="5046" cy="459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982054" y="2551043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30917" y="2551044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079488" y="2551045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28351" y="2551046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82054" y="2869095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30917" y="2869096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079488" y="2869097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28351" y="2869098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982054" y="3187151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530917" y="3187152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079488" y="3187153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628351" y="3187154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971010" y="4123629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19873" y="4123630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068444" y="4123631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617307" y="4123632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971010" y="4441681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519873" y="4441682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068444" y="4441683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617307" y="4441684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971010" y="4759737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519873" y="4759738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068444" y="4759739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617307" y="4759740"/>
            <a:ext cx="530903" cy="28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519873" y="2869095"/>
            <a:ext cx="530903" cy="28713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3887304" y="1050077"/>
            <a:ext cx="4799496" cy="5426923"/>
          </a:xfrm>
        </p:spPr>
        <p:txBody>
          <a:bodyPr/>
          <a:lstStyle/>
          <a:p>
            <a:r>
              <a:rPr lang="en-US" dirty="0" smtClean="0"/>
              <a:t>Attacker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loads 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cache</a:t>
            </a:r>
          </a:p>
          <a:p>
            <a:pPr lvl="1"/>
            <a:endParaRPr lang="en-US" dirty="0"/>
          </a:p>
          <a:p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bit</a:t>
            </a:r>
            <a:r>
              <a:rPr lang="zh-CN" altLang="en-US" dirty="0" smtClean="0"/>
              <a:t> </a:t>
            </a:r>
            <a:r>
              <a:rPr lang="en-US" altLang="zh-CN" dirty="0" smtClean="0"/>
              <a:t>‘0’,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Attacker</a:t>
            </a:r>
            <a:r>
              <a:rPr lang="zh-CN" altLang="en-US" dirty="0" smtClean="0"/>
              <a:t> </a:t>
            </a:r>
            <a:r>
              <a:rPr lang="en-US" altLang="zh-CN" dirty="0" smtClean="0"/>
              <a:t>0</a:t>
            </a:r>
            <a:r>
              <a:rPr lang="zh-CN" altLang="en-US" dirty="0" smtClean="0"/>
              <a:t> </a:t>
            </a:r>
            <a:r>
              <a:rPr lang="en-US" altLang="zh-CN" dirty="0" smtClean="0"/>
              <a:t>does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access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cache</a:t>
            </a:r>
          </a:p>
          <a:p>
            <a:pPr lvl="1"/>
            <a:r>
              <a:rPr lang="en-US" dirty="0" smtClean="0"/>
              <a:t>Attacker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gets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cache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hits</a:t>
            </a:r>
          </a:p>
          <a:p>
            <a:pPr lvl="1"/>
            <a:endParaRPr lang="en-US" dirty="0"/>
          </a:p>
          <a:p>
            <a:r>
              <a:rPr lang="en-US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bit</a:t>
            </a:r>
            <a:r>
              <a:rPr lang="zh-CN" altLang="en-US" dirty="0" smtClean="0"/>
              <a:t> </a:t>
            </a:r>
            <a:r>
              <a:rPr lang="en-US" altLang="zh-CN" dirty="0" smtClean="0"/>
              <a:t>‘1’,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Attacker</a:t>
            </a:r>
            <a:r>
              <a:rPr lang="zh-CN" altLang="en-US" dirty="0" smtClean="0"/>
              <a:t> </a:t>
            </a:r>
            <a:r>
              <a:rPr lang="en-US" altLang="zh-CN" dirty="0"/>
              <a:t>0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sends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bunch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accesses</a:t>
            </a:r>
          </a:p>
          <a:p>
            <a:pPr lvl="1"/>
            <a:r>
              <a:rPr lang="en-US" dirty="0" smtClean="0"/>
              <a:t>Attacker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gets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cache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misses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2617307" y="4441684"/>
            <a:ext cx="530903" cy="28713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628351" y="3187154"/>
            <a:ext cx="530903" cy="28713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068444" y="4441681"/>
            <a:ext cx="530903" cy="28713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086404" y="2551046"/>
            <a:ext cx="530903" cy="28713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97739" y="5599093"/>
            <a:ext cx="44152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Number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of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cache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accesses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endParaRPr lang="en-US" altLang="zh-CN" sz="2800" dirty="0" smtClean="0">
              <a:solidFill>
                <a:srgbClr val="FF0000"/>
              </a:solidFill>
              <a:latin typeface="Helvetica Neue Light"/>
              <a:cs typeface="Helvetica Neue Light"/>
            </a:endParaRPr>
          </a:p>
          <a:p>
            <a:pPr algn="ctr"/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can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also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leak</a:t>
            </a:r>
            <a:r>
              <a:rPr lang="zh-CN" altLang="en-US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information!</a:t>
            </a:r>
            <a:endParaRPr lang="en-US" sz="2800" dirty="0">
              <a:solidFill>
                <a:srgbClr val="FF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4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9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514855" y="2764071"/>
            <a:ext cx="416405" cy="1020241"/>
          </a:xfrm>
          <a:prstGeom prst="rect">
            <a:avLst/>
          </a:prstGeom>
          <a:solidFill>
            <a:srgbClr val="7BFF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98450" y="2764071"/>
            <a:ext cx="416405" cy="10202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Randomization-based techniques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Idea</a:t>
            </a:r>
            <a:r>
              <a:rPr lang="en-US" dirty="0" smtClean="0"/>
              <a:t>: randomize the cache mapping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</a:t>
            </a:r>
            <a:r>
              <a:rPr lang="en-US" dirty="0" smtClean="0"/>
              <a:t>: do not hide number of cache accesses</a:t>
            </a:r>
          </a:p>
          <a:p>
            <a:endParaRPr lang="en-US" dirty="0" smtClean="0"/>
          </a:p>
          <a:p>
            <a:r>
              <a:rPr lang="en-US" dirty="0" smtClean="0"/>
              <a:t>Partitioning-based techniques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Idea</a:t>
            </a:r>
            <a:r>
              <a:rPr lang="en-US" dirty="0" smtClean="0"/>
              <a:t>: statically divide the cache into multiple partitions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</a:t>
            </a:r>
            <a:r>
              <a:rPr lang="en-US" dirty="0" smtClean="0"/>
              <a:t>: incur high performance overhead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Dynamic cache partitioning</a:t>
            </a:r>
          </a:p>
          <a:p>
            <a:pPr lvl="1"/>
            <a:r>
              <a:rPr lang="en-US" altLang="zh-CN" dirty="0" smtClean="0"/>
              <a:t>Utility-based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partitioning,</a:t>
            </a:r>
            <a:r>
              <a:rPr lang="zh-CN" altLang="en-US" dirty="0" smtClean="0"/>
              <a:t> </a:t>
            </a:r>
            <a:r>
              <a:rPr lang="en-US" altLang="zh-CN" dirty="0" smtClean="0"/>
              <a:t>Vantage,</a:t>
            </a:r>
            <a:r>
              <a:rPr lang="zh-CN" altLang="en-US" dirty="0" smtClean="0"/>
              <a:t> </a:t>
            </a:r>
            <a:r>
              <a:rPr lang="en-US" altLang="zh-CN" dirty="0" smtClean="0"/>
              <a:t>PIPP,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etc</a:t>
            </a:r>
            <a:endParaRPr lang="en-US" altLang="zh-CN" dirty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Con</a:t>
            </a:r>
            <a:r>
              <a:rPr lang="en-US" altLang="zh-CN" dirty="0" smtClean="0"/>
              <a:t>: insecure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6110357" y="4086087"/>
            <a:ext cx="2881243" cy="1379267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87185" y="4409252"/>
            <a:ext cx="212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Secure dynamic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cache partitioning?</a:t>
            </a:r>
            <a:endParaRPr lang="en-US" dirty="0">
              <a:solidFill>
                <a:srgbClr val="FF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98450" y="1050077"/>
            <a:ext cx="832810" cy="102024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9831" y="1050077"/>
            <a:ext cx="937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0x0000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749443" y="1277681"/>
            <a:ext cx="410835" cy="461665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79831" y="1516320"/>
            <a:ext cx="937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Light"/>
                <a:cs typeface="Helvetica Neue Light"/>
              </a:rPr>
              <a:t>0x0080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749443" y="1155580"/>
            <a:ext cx="410835" cy="583766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098450" y="2764071"/>
            <a:ext cx="832810" cy="102024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5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9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6" grpId="0" animBg="1"/>
      <p:bldP spid="7" grpId="0"/>
      <p:bldP spid="8" grpId="0" animBg="1"/>
      <p:bldP spid="9" grpId="0"/>
      <p:bldP spid="12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Security Policy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93913" y="1838739"/>
            <a:ext cx="3169478" cy="5742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0609" y="1971261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3531" y="1971261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0226" y="1971261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6077" y="161677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4000" dirty="0" smtClean="0">
                <a:latin typeface="Helvetica Neue Light"/>
                <a:cs typeface="Helvetica Neue Light"/>
              </a:rPr>
              <a:t>…</a:t>
            </a:r>
            <a:endParaRPr lang="en-US" sz="4000" dirty="0">
              <a:latin typeface="Helvetica Neue Light"/>
              <a:cs typeface="Helvetica Neue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34052" y="1266379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6608" y="1246338"/>
            <a:ext cx="161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Security class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625033" y="2413000"/>
            <a:ext cx="0" cy="452783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8225" y="3834300"/>
            <a:ext cx="3169478" cy="574261"/>
          </a:xfrm>
          <a:prstGeom prst="roundRect">
            <a:avLst/>
          </a:prstGeom>
          <a:solidFill>
            <a:srgbClr val="66CCFF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74921" y="3966822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A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67843" y="3966822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 Neue Light"/>
                <a:cs typeface="Helvetica Neue Light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14538" y="3966822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0389" y="361233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4000" dirty="0" smtClean="0">
                <a:latin typeface="Helvetica Neue Light"/>
                <a:cs typeface="Helvetica Neue Light"/>
              </a:rPr>
              <a:t>…</a:t>
            </a:r>
            <a:endParaRPr lang="en-US" sz="4000" dirty="0">
              <a:latin typeface="Helvetica Neue Light"/>
              <a:cs typeface="Helvetica Neue Ligh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629345" y="4408561"/>
            <a:ext cx="0" cy="452783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98225" y="4861344"/>
            <a:ext cx="3169478" cy="574261"/>
          </a:xfrm>
          <a:prstGeom prst="roundRect">
            <a:avLst/>
          </a:prstGeom>
          <a:solidFill>
            <a:srgbClr val="CCFFCC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74921" y="4993866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 Neue Light"/>
                <a:cs typeface="Helvetica Neue Light"/>
              </a:rPr>
              <a:t>C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7843" y="4993866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14538" y="4993866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40389" y="463937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4000" dirty="0" smtClean="0">
                <a:latin typeface="Helvetica Neue Light"/>
                <a:cs typeface="Helvetica Neue Light"/>
              </a:rPr>
              <a:t>…</a:t>
            </a:r>
            <a:endParaRPr lang="en-US" sz="4000" dirty="0">
              <a:latin typeface="Helvetica Neue Light"/>
              <a:cs typeface="Helvetica Neue Ligh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957" y="1944282"/>
            <a:ext cx="79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Tier N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269" y="3933693"/>
            <a:ext cx="759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Tier 2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581" y="4960737"/>
            <a:ext cx="759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Tier 1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629345" y="3385939"/>
            <a:ext cx="0" cy="452783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2590357" y="294419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2598087" y="309659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2596996" y="324899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12904" y="1615670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A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54957" y="1615670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 Neue Light"/>
                <a:cs typeface="Helvetica Neue Light"/>
              </a:rPr>
              <a:t>B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65078" y="1700696"/>
            <a:ext cx="1289879" cy="0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6065078" y="1853096"/>
            <a:ext cx="1289879" cy="0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Multiply 44"/>
          <p:cNvSpPr/>
          <p:nvPr/>
        </p:nvSpPr>
        <p:spPr>
          <a:xfrm>
            <a:off x="6246191" y="1317976"/>
            <a:ext cx="914400" cy="914400"/>
          </a:xfrm>
          <a:prstGeom prst="mathMultiply">
            <a:avLst>
              <a:gd name="adj1" fmla="val 4196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36701" y="3357209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A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236701" y="4481357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 Neue Light"/>
                <a:cs typeface="Helvetica Neue Light"/>
              </a:rPr>
              <a:t>C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6642644" y="3699557"/>
            <a:ext cx="1" cy="781802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424032" y="3685215"/>
            <a:ext cx="1" cy="796142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Multiply 49"/>
          <p:cNvSpPr/>
          <p:nvPr/>
        </p:nvSpPr>
        <p:spPr>
          <a:xfrm>
            <a:off x="6513435" y="3952024"/>
            <a:ext cx="258418" cy="230809"/>
          </a:xfrm>
          <a:prstGeom prst="mathMultiply">
            <a:avLst>
              <a:gd name="adj1" fmla="val 4196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2779" y="1061672"/>
            <a:ext cx="149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Implication 1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16279" y="2047710"/>
            <a:ext cx="99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Banking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83782" y="2047710"/>
            <a:ext cx="95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Medical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66576" y="2925419"/>
            <a:ext cx="149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Implication 2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88875" y="3367167"/>
            <a:ext cx="99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Banking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88875" y="4481359"/>
            <a:ext cx="78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Game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859326" y="1067194"/>
            <a:ext cx="3489543" cy="1360181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566577" y="2925420"/>
            <a:ext cx="2324456" cy="201654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77187" y="5116428"/>
            <a:ext cx="347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Unidirectional Protection!</a:t>
            </a:r>
            <a:endParaRPr lang="en-US" sz="2400" dirty="0">
              <a:solidFill>
                <a:srgbClr val="FF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6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0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5" grpId="0" animBg="1"/>
      <p:bldP spid="46" grpId="0" animBg="1"/>
      <p:bldP spid="47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SecDCP</a:t>
            </a:r>
            <a:r>
              <a:rPr lang="en-US" dirty="0" smtClean="0"/>
              <a:t>: Secure Dynamic Cache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</a:t>
            </a:r>
            <a:r>
              <a:rPr lang="en-US" dirty="0" smtClean="0">
                <a:solidFill>
                  <a:srgbClr val="FF0000"/>
                </a:solidFill>
              </a:rPr>
              <a:t>use the runtime cache demand of public applications to guide dynamic cache partitioning</a:t>
            </a:r>
            <a:endParaRPr lang="en-US" dirty="0" smtClean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292934"/>
                </a:solidFill>
              </a:rPr>
              <a:t>Two components</a:t>
            </a:r>
          </a:p>
          <a:p>
            <a:pPr lvl="1"/>
            <a:r>
              <a:rPr lang="en-US" dirty="0" smtClean="0">
                <a:solidFill>
                  <a:srgbClr val="292934"/>
                </a:solidFill>
              </a:rPr>
              <a:t>Partitioning Allocation Algorithm (PAA)</a:t>
            </a:r>
          </a:p>
          <a:p>
            <a:pPr lvl="2"/>
            <a:r>
              <a:rPr lang="en-US" dirty="0" smtClean="0">
                <a:solidFill>
                  <a:srgbClr val="292934"/>
                </a:solidFill>
              </a:rPr>
              <a:t>Determines the size of each partition</a:t>
            </a:r>
          </a:p>
          <a:p>
            <a:pPr lvl="1"/>
            <a:r>
              <a:rPr lang="en-US" dirty="0" smtClean="0">
                <a:solidFill>
                  <a:srgbClr val="292934"/>
                </a:solidFill>
              </a:rPr>
              <a:t>Partition Enforcement Mechanism (PEM)</a:t>
            </a:r>
          </a:p>
          <a:p>
            <a:pPr lvl="2"/>
            <a:r>
              <a:rPr lang="en-US" dirty="0" smtClean="0">
                <a:solidFill>
                  <a:srgbClr val="292934"/>
                </a:solidFill>
              </a:rPr>
              <a:t>Enforces the new partition size set by PAA</a:t>
            </a:r>
          </a:p>
        </p:txBody>
      </p:sp>
      <p:sp>
        <p:nvSpPr>
          <p:cNvPr id="9" name="Rectangle 8"/>
          <p:cNvSpPr/>
          <p:nvPr/>
        </p:nvSpPr>
        <p:spPr>
          <a:xfrm>
            <a:off x="5287616" y="4755320"/>
            <a:ext cx="918819" cy="5013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PAA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7756" y="4755320"/>
            <a:ext cx="1192695" cy="148424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10451" y="5002692"/>
            <a:ext cx="2277165" cy="0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89738" y="4595332"/>
            <a:ext cx="123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Monitoring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87616" y="5738189"/>
            <a:ext cx="918819" cy="5013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PEM</a:t>
            </a:r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3010451" y="5988877"/>
            <a:ext cx="2277165" cy="5519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5747026" y="5256695"/>
            <a:ext cx="0" cy="481494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42001" y="5278781"/>
            <a:ext cx="199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New partition size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7375" y="6010726"/>
            <a:ext cx="21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Adjust partition size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092" y="5014164"/>
            <a:ext cx="1394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In each time </a:t>
            </a:r>
            <a:endParaRPr lang="en-US" dirty="0">
              <a:latin typeface="Helvetica Neue Light"/>
              <a:cs typeface="Helvetica Neue Light"/>
            </a:endParaRPr>
          </a:p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period T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7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 Allocation Algorithm (PAA)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077"/>
            <a:ext cx="7427843" cy="5426923"/>
          </a:xfrm>
        </p:spPr>
        <p:txBody>
          <a:bodyPr/>
          <a:lstStyle/>
          <a:p>
            <a:r>
              <a:rPr lang="en-US" dirty="0" smtClean="0"/>
              <a:t>We use utility monitors (UMON) [1] to monitor the runtime cache demand</a:t>
            </a:r>
          </a:p>
          <a:p>
            <a:pPr lvl="1"/>
            <a:r>
              <a:rPr lang="en-US" dirty="0" smtClean="0"/>
              <a:t>Generate miss rate curve for </a:t>
            </a:r>
            <a:r>
              <a:rPr lang="en-US" b="1" i="1" dirty="0" smtClean="0"/>
              <a:t>L</a:t>
            </a:r>
            <a:r>
              <a:rPr lang="en-US" dirty="0" smtClean="0"/>
              <a:t> program</a:t>
            </a:r>
            <a:endParaRPr lang="en-US" dirty="0"/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997372" y="1030203"/>
            <a:ext cx="901253" cy="5742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74068" y="1162725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 Neue Light"/>
                <a:cs typeface="Helvetica Neue Light"/>
              </a:rPr>
              <a:t>H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457883" y="1604464"/>
            <a:ext cx="0" cy="452783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997372" y="2057247"/>
            <a:ext cx="901253" cy="574261"/>
          </a:xfrm>
          <a:prstGeom prst="roundRect">
            <a:avLst/>
          </a:prstGeom>
          <a:solidFill>
            <a:srgbClr val="CCFFCC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74068" y="2189769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 Neue Light"/>
                <a:cs typeface="Helvetica Neue Light"/>
              </a:rPr>
              <a:t>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913" y="6311347"/>
            <a:ext cx="9079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Helvetica Neue Light"/>
                <a:cs typeface="Helvetica Neue Light"/>
              </a:rPr>
              <a:t>[1] </a:t>
            </a:r>
            <a:r>
              <a:rPr lang="en-US" sz="1000" dirty="0" err="1" smtClean="0">
                <a:latin typeface="Helvetica Neue Light"/>
                <a:cs typeface="Helvetica Neue Light"/>
              </a:rPr>
              <a:t>Moinuddin</a:t>
            </a:r>
            <a:r>
              <a:rPr lang="en-US" sz="1000" dirty="0" smtClean="0">
                <a:latin typeface="Helvetica Neue Light"/>
                <a:cs typeface="Helvetica Neue Light"/>
              </a:rPr>
              <a:t> </a:t>
            </a:r>
            <a:r>
              <a:rPr lang="en-US" sz="1000" dirty="0" err="1" smtClean="0">
                <a:latin typeface="Helvetica Neue Light"/>
                <a:cs typeface="Helvetica Neue Light"/>
              </a:rPr>
              <a:t>Qureshi</a:t>
            </a:r>
            <a:r>
              <a:rPr lang="en-US" sz="1000" dirty="0">
                <a:latin typeface="Helvetica Neue Light"/>
                <a:cs typeface="Helvetica Neue Light"/>
              </a:rPr>
              <a:t> </a:t>
            </a:r>
            <a:r>
              <a:rPr lang="en-US" sz="1000" dirty="0" smtClean="0">
                <a:latin typeface="Helvetica Neue Light"/>
                <a:cs typeface="Helvetica Neue Light"/>
              </a:rPr>
              <a:t>and Yale </a:t>
            </a:r>
            <a:r>
              <a:rPr lang="en-US" sz="1000" dirty="0" err="1" smtClean="0">
                <a:latin typeface="Helvetica Neue Light"/>
                <a:cs typeface="Helvetica Neue Light"/>
              </a:rPr>
              <a:t>Patt</a:t>
            </a:r>
            <a:r>
              <a:rPr lang="en-US" sz="1000" dirty="0" smtClean="0">
                <a:latin typeface="Helvetica Neue Light"/>
                <a:cs typeface="Helvetica Neue Light"/>
              </a:rPr>
              <a:t>, “Utility-based partitioning, a low-overhead,  high-performance, runtime mechanism to partition shared caches”, MICRO 2006 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pic>
        <p:nvPicPr>
          <p:cNvPr id="21" name="Picture 20" descr="CF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218" y="2852376"/>
            <a:ext cx="3922407" cy="3173183"/>
          </a:xfrm>
          <a:prstGeom prst="rect">
            <a:avLst/>
          </a:prstGeom>
          <a:ln>
            <a:solidFill>
              <a:srgbClr val="292934"/>
            </a:solidFill>
          </a:ln>
        </p:spPr>
      </p:pic>
      <p:cxnSp>
        <p:nvCxnSpPr>
          <p:cNvPr id="23" name="Straight Arrow Connector 22"/>
          <p:cNvCxnSpPr/>
          <p:nvPr/>
        </p:nvCxnSpPr>
        <p:spPr>
          <a:xfrm>
            <a:off x="2076174" y="4903458"/>
            <a:ext cx="0" cy="563064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00489" y="5466522"/>
            <a:ext cx="255137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292934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gain = MR(X) – MR(X+1)</a:t>
            </a:r>
          </a:p>
          <a:p>
            <a:r>
              <a:rPr lang="en-US" dirty="0" smtClean="0">
                <a:latin typeface="Helvetica Neue Light"/>
                <a:cs typeface="Helvetica Neue Light"/>
              </a:rPr>
              <a:t>loss = MR(X</a:t>
            </a:r>
            <a:r>
              <a:rPr lang="en-US" dirty="0">
                <a:latin typeface="Helvetica Neue Light"/>
                <a:cs typeface="Helvetica Neue Light"/>
              </a:rPr>
              <a:t>–</a:t>
            </a:r>
            <a:r>
              <a:rPr lang="en-US" dirty="0" smtClean="0">
                <a:latin typeface="Helvetica Neue Light"/>
                <a:cs typeface="Helvetica Neue Light"/>
              </a:rPr>
              <a:t>1) – MR(X)</a:t>
            </a:r>
            <a:endParaRPr lang="en-US" dirty="0">
              <a:latin typeface="Helvetica Neue Light"/>
              <a:cs typeface="Helvetica Neue Light"/>
            </a:endParaRPr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>
            <a:off x="3351859" y="5789688"/>
            <a:ext cx="1624359" cy="0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610087" y="3478696"/>
            <a:ext cx="409713" cy="320261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680186" y="3470965"/>
            <a:ext cx="409713" cy="320261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cxnSp>
        <p:nvCxnSpPr>
          <p:cNvPr id="30" name="Straight Arrow Connector 29"/>
          <p:cNvCxnSpPr>
            <a:stCxn id="27" idx="7"/>
          </p:cNvCxnSpPr>
          <p:nvPr/>
        </p:nvCxnSpPr>
        <p:spPr>
          <a:xfrm flipV="1">
            <a:off x="5959799" y="2532117"/>
            <a:ext cx="754636" cy="993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1"/>
          </p:cNvCxnSpPr>
          <p:nvPr/>
        </p:nvCxnSpPr>
        <p:spPr>
          <a:xfrm flipH="1" flipV="1">
            <a:off x="6935304" y="2532117"/>
            <a:ext cx="804883" cy="985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66168" y="2173829"/>
            <a:ext cx="646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20%</a:t>
            </a:r>
            <a:endParaRPr lang="en-US" dirty="0">
              <a:solidFill>
                <a:srgbClr val="FF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76218" y="2852376"/>
            <a:ext cx="1428999" cy="1145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76218" y="3997739"/>
            <a:ext cx="1428999" cy="1181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05217" y="2880139"/>
            <a:ext cx="2052666" cy="111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601192" y="3997738"/>
            <a:ext cx="2052666" cy="15571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88366" y="5179391"/>
            <a:ext cx="3272156" cy="8461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726242" y="2988825"/>
            <a:ext cx="172383" cy="30367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457883" y="3076119"/>
            <a:ext cx="268359" cy="6013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195235" y="5554869"/>
            <a:ext cx="552174" cy="3754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6060989"/>
            <a:ext cx="3185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 Neue Light"/>
                <a:cs typeface="Helvetica Neue Light"/>
              </a:rPr>
              <a:t>X: Current number of cache ways for L</a:t>
            </a:r>
            <a:endParaRPr lang="en-US" sz="1400" dirty="0">
              <a:latin typeface="Helvetica Neue Light"/>
              <a:cs typeface="Helvetica Neue Light"/>
            </a:endParaRPr>
          </a:p>
        </p:txBody>
      </p:sp>
      <p:pic>
        <p:nvPicPr>
          <p:cNvPr id="11" name="Picture 10" descr="miss_rat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73" y="2626602"/>
            <a:ext cx="3314834" cy="22768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8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5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33" grpId="0"/>
      <p:bldP spid="6" grpId="0" animBg="1"/>
      <p:bldP spid="25" grpId="0" animBg="1"/>
      <p:bldP spid="29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 Enforcement Mechanism (PEM)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Naïve approach: flush the adjusted cache ways</a:t>
            </a:r>
          </a:p>
          <a:p>
            <a:pPr lvl="1"/>
            <a:endParaRPr lang="en-US" dirty="0"/>
          </a:p>
          <a:p>
            <a:r>
              <a:rPr lang="en-US" dirty="0" smtClean="0"/>
              <a:t>Our approach</a:t>
            </a:r>
          </a:p>
          <a:p>
            <a:pPr lvl="1"/>
            <a:r>
              <a:rPr lang="en-US" dirty="0" smtClean="0"/>
              <a:t>L’s partition increases</a:t>
            </a:r>
            <a:endParaRPr lang="en-US" dirty="0"/>
          </a:p>
          <a:p>
            <a:pPr lvl="2"/>
            <a:r>
              <a:rPr lang="en-US" dirty="0" smtClean="0"/>
              <a:t>Does not flush the adjusted cache ways</a:t>
            </a:r>
          </a:p>
          <a:p>
            <a:pPr lvl="2"/>
            <a:r>
              <a:rPr lang="en-US" dirty="0" smtClean="0"/>
              <a:t>Information flow from L to H is benign</a:t>
            </a:r>
          </a:p>
          <a:p>
            <a:pPr lvl="1"/>
            <a:r>
              <a:rPr lang="en-US" dirty="0" smtClean="0"/>
              <a:t>L’s partition decreases</a:t>
            </a:r>
            <a:endParaRPr lang="en-US" dirty="0"/>
          </a:p>
          <a:p>
            <a:pPr lvl="2"/>
            <a:r>
              <a:rPr lang="en-US" dirty="0"/>
              <a:t>O</a:t>
            </a:r>
            <a:r>
              <a:rPr lang="en-US" dirty="0" smtClean="0"/>
              <a:t>nly flushes the cache lines that belong to L</a:t>
            </a:r>
          </a:p>
          <a:p>
            <a:pPr lvl="2"/>
            <a:r>
              <a:rPr lang="en-US" dirty="0" smtClean="0"/>
              <a:t>Prevent information flow from H to 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33260" y="1073037"/>
            <a:ext cx="1201043" cy="1371599"/>
          </a:xfrm>
          <a:prstGeom prst="roundRect">
            <a:avLst>
              <a:gd name="adj" fmla="val 185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Shared</a:t>
            </a:r>
            <a:r>
              <a:rPr lang="en-US" sz="1200" dirty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sz="12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44127" y="1080281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44165" y="1080282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44044" y="1080282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4083" y="1080283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44127" y="1254146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44165" y="1254146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44044" y="1254147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44083" y="1254147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44127" y="1428013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44165" y="1428013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744044" y="1428014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44083" y="1428014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38090" y="1939943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38128" y="1939943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738007" y="1939944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38045" y="1939944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38090" y="2113807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438128" y="2113808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38007" y="2113808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38045" y="2113809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138090" y="2287674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438128" y="2287674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738007" y="2287675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038045" y="2287676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529835" y="1080283"/>
            <a:ext cx="1201043" cy="1371599"/>
          </a:xfrm>
          <a:prstGeom prst="roundRect">
            <a:avLst>
              <a:gd name="adj" fmla="val 185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Shared</a:t>
            </a:r>
            <a:r>
              <a:rPr lang="en-US" sz="1200" dirty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sz="12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540702" y="1087527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840740" y="1087528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140619" y="1087528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440658" y="1087529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540702" y="1261392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840740" y="1261392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40619" y="1261393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440658" y="1261393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540702" y="1435259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840740" y="1435259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140619" y="1435260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440658" y="1435260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534665" y="1947189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834703" y="1947189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134582" y="1947190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434620" y="1947190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534665" y="2121053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834703" y="2121054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134582" y="2121054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434620" y="2121055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534665" y="2294920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834703" y="2294920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134582" y="2294921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434620" y="2294922"/>
            <a:ext cx="290220" cy="156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1401881"/>
            <a:ext cx="1676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L: 2 cache ways</a:t>
            </a:r>
          </a:p>
          <a:p>
            <a:r>
              <a:rPr lang="en-US" dirty="0" smtClean="0"/>
              <a:t>H: 2 cache ways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2728348" y="930068"/>
            <a:ext cx="9659" cy="1764541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858000" y="1401881"/>
            <a:ext cx="1676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L: 3 cache ways</a:t>
            </a:r>
          </a:p>
          <a:p>
            <a:r>
              <a:rPr lang="en-US" dirty="0" smtClean="0"/>
              <a:t>H: 1 cache way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441793" y="1766957"/>
            <a:ext cx="2032827" cy="0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6133598" y="1087528"/>
            <a:ext cx="290220" cy="15696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133598" y="1261393"/>
            <a:ext cx="290220" cy="15696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133598" y="1435260"/>
            <a:ext cx="290220" cy="15696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127561" y="1947190"/>
            <a:ext cx="290220" cy="15696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127561" y="2121054"/>
            <a:ext cx="290220" cy="15696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127561" y="2294921"/>
            <a:ext cx="290220" cy="15696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141370" y="1260010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127561" y="1946435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6135333" y="2294922"/>
            <a:ext cx="290220" cy="15696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072122" y="930068"/>
            <a:ext cx="408164" cy="1643062"/>
          </a:xfrm>
          <a:prstGeom prst="ellipse">
            <a:avLst/>
          </a:prstGeom>
          <a:noFill/>
          <a:ln w="1905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6415143" y="930068"/>
            <a:ext cx="9659" cy="1764541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E1F2-6F2A-4046-A546-213112F43098}" type="slidenum">
              <a:rPr lang="en-US" smtClean="0"/>
              <a:pPr/>
              <a:t>9</a:t>
            </a:fld>
            <a:r>
              <a:rPr lang="en-US" smtClean="0"/>
              <a:t>/</a:t>
            </a:r>
            <a:r>
              <a:rPr lang="en-US" altLang="zh-CN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9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764 L -0.03265 -0.00602 " pathEditMode="relative" ptsTypes="AA">
                                      <p:cBhvr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3" grpId="0"/>
      <p:bldP spid="64" grpId="0" animBg="1"/>
      <p:bldP spid="64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3" grpId="0" animBg="1"/>
      <p:bldP spid="74" grpId="0" animBg="1"/>
      <p:bldP spid="6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-Orang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B31B1B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YaoFont">
      <a:majorFont>
        <a:latin typeface="Helvetic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39718</TotalTime>
  <Words>1209</Words>
  <Application>Microsoft Macintosh PowerPoint</Application>
  <PresentationFormat>On-screen Show (4:3)</PresentationFormat>
  <Paragraphs>270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SecDCP: Secure Dynamic Cache Partitioning for Efficient Timing Channel Protection </vt:lpstr>
      <vt:lpstr>Cache Timing Channel Problem</vt:lpstr>
      <vt:lpstr>Cache Side Channel Attacks on AES</vt:lpstr>
      <vt:lpstr>Cache Covert Channel Attacks</vt:lpstr>
      <vt:lpstr>Previous Approaches</vt:lpstr>
      <vt:lpstr>Hierarchical Security Policy</vt:lpstr>
      <vt:lpstr>SecDCP: Secure Dynamic Cache Partitioning</vt:lpstr>
      <vt:lpstr>Partition Allocation Algorithm (PAA)</vt:lpstr>
      <vt:lpstr>Partition Enforcement Mechanism (PEM)</vt:lpstr>
      <vt:lpstr>Evaluation Methodology</vt:lpstr>
      <vt:lpstr>Performance for Two-Core System</vt:lpstr>
      <vt:lpstr>Sensitivity Study: Different Threshold Values</vt:lpstr>
      <vt:lpstr>Summary</vt:lpstr>
      <vt:lpstr>Backup slides</vt:lpstr>
      <vt:lpstr>PAA under General Security Policy</vt:lpstr>
      <vt:lpstr>Ratio of Different Phase Combinations</vt:lpstr>
      <vt:lpstr>Performance for SI workloads</vt:lpstr>
      <vt:lpstr>Performance for II workloads</vt:lpstr>
      <vt:lpstr>Efficiency Discussion</vt:lpstr>
      <vt:lpstr>Different Security Policies 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Suh</dc:creator>
  <cp:lastModifiedBy>Yao Wang</cp:lastModifiedBy>
  <cp:revision>818</cp:revision>
  <cp:lastPrinted>2012-02-22T04:43:58Z</cp:lastPrinted>
  <dcterms:created xsi:type="dcterms:W3CDTF">2012-05-10T07:08:01Z</dcterms:created>
  <dcterms:modified xsi:type="dcterms:W3CDTF">2016-06-06T23:52:56Z</dcterms:modified>
</cp:coreProperties>
</file>