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3" r:id="rId4"/>
    <p:sldId id="298" r:id="rId5"/>
    <p:sldId id="261" r:id="rId6"/>
    <p:sldId id="290" r:id="rId7"/>
    <p:sldId id="265" r:id="rId8"/>
    <p:sldId id="269" r:id="rId9"/>
    <p:sldId id="266" r:id="rId10"/>
    <p:sldId id="267" r:id="rId11"/>
    <p:sldId id="268" r:id="rId12"/>
    <p:sldId id="291" r:id="rId13"/>
    <p:sldId id="272" r:id="rId14"/>
    <p:sldId id="303" r:id="rId15"/>
    <p:sldId id="277" r:id="rId16"/>
    <p:sldId id="304" r:id="rId17"/>
    <p:sldId id="292" r:id="rId18"/>
    <p:sldId id="294" r:id="rId19"/>
    <p:sldId id="275" r:id="rId20"/>
    <p:sldId id="280" r:id="rId21"/>
    <p:sldId id="295" r:id="rId22"/>
    <p:sldId id="296" r:id="rId23"/>
    <p:sldId id="284" r:id="rId24"/>
    <p:sldId id="282" r:id="rId25"/>
    <p:sldId id="297" r:id="rId26"/>
    <p:sldId id="285" r:id="rId27"/>
    <p:sldId id="286" r:id="rId28"/>
    <p:sldId id="287" r:id="rId29"/>
    <p:sldId id="288" r:id="rId30"/>
    <p:sldId id="299" r:id="rId31"/>
    <p:sldId id="289" r:id="rId32"/>
    <p:sldId id="300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F06"/>
    <a:srgbClr val="0031FF"/>
    <a:srgbClr val="1FF7F4"/>
    <a:srgbClr val="19C9F4"/>
    <a:srgbClr val="ED0093"/>
    <a:srgbClr val="CF007F"/>
    <a:srgbClr val="B7006F"/>
    <a:srgbClr val="A50065"/>
    <a:srgbClr val="9D005C"/>
    <a:srgbClr val="FEB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7" autoAdjust="0"/>
  </p:normalViewPr>
  <p:slideViewPr>
    <p:cSldViewPr>
      <p:cViewPr varScale="1">
        <p:scale>
          <a:sx n="103" d="100"/>
          <a:sy n="103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4" Type="http://schemas.openxmlformats.org/officeDocument/2006/relationships/image" Target="../media/image22.emf"/><Relationship Id="rId15" Type="http://schemas.openxmlformats.org/officeDocument/2006/relationships/image" Target="../media/image23.emf"/><Relationship Id="rId16" Type="http://schemas.openxmlformats.org/officeDocument/2006/relationships/image" Target="../media/image24.emf"/><Relationship Id="rId17" Type="http://schemas.openxmlformats.org/officeDocument/2006/relationships/image" Target="../media/image25.emf"/><Relationship Id="rId18" Type="http://schemas.openxmlformats.org/officeDocument/2006/relationships/image" Target="../media/image26.emf"/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10555F9-44E1-5345-976A-FF0204CA5CDA}" type="datetimeFigureOut">
              <a:rPr lang="en-US"/>
              <a:pPr/>
              <a:t>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67BF8CB-9080-1A41-BC21-DCABD181D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8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</a:t>
            </a:r>
            <a:r>
              <a:rPr lang="en-US" baseline="0" dirty="0" smtClean="0"/>
              <a:t>-level cache, which occupies almost 50% of the chip area, is an important shared resources in chip-multiprocessors. In this IBM blue gene/Q processor, there are 18 cores sharing the L2 cache, where the interferences among the cores can be high that hurt system performance. We also observed a trend that the number of cores increases, which exerts even higher pressure to the shared cache.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EB574-983C-784A-9CB0-327FA309B1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Therefore,</a:t>
            </a:r>
            <a:r>
              <a:rPr lang="en-US" baseline="0" dirty="0" smtClean="0"/>
              <a:t> intelligently manage the shared last-level cache is important to optimize system performance.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EB574-983C-784A-9CB0-327FA309B1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Performance isolation, where the shared cache is partitioned among the co-running applications to eliminate interferences, </a:t>
            </a:r>
            <a:r>
              <a:rPr lang="en-US" baseline="0" dirty="0" smtClean="0"/>
              <a:t>is desirable xxx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BF8CB-9080-1A41-BC21-DCABD181D6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0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 blind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BF8CB-9080-1A41-BC21-DCABD181D6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0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is too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BF8CB-9080-1A41-BC21-DCABD181D6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7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Partition L2 cache</a:t>
            </a:r>
            <a:r>
              <a:rPr lang="en-US" baseline="0" dirty="0" smtClean="0"/>
              <a:t> based on cache ways. Essentially, other cache allocation techniques, such as z-cache, vantage </a:t>
            </a:r>
            <a:r>
              <a:rPr lang="en-US" altLang="zh-CN" baseline="0" dirty="0" smtClean="0"/>
              <a:t>essentially  mimic high associativity with limited physical cache ways. There is no fundamental reason that we cannot use it. </a:t>
            </a:r>
            <a:endParaRPr lang="en-US" baseline="0" dirty="0" smtClean="0"/>
          </a:p>
          <a:p>
            <a:r>
              <a:rPr lang="en-US" baseline="0" dirty="0" smtClean="0"/>
              <a:t>not really a limitation: essentially z-cache does the same thing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640W thing: IBM</a:t>
            </a:r>
            <a:r>
              <a:rPr lang="en-US" baseline="0" dirty="0" smtClean="0"/>
              <a:t> Power8 12 core: 200-250W @ 22nm </a:t>
            </a:r>
          </a:p>
          <a:p>
            <a:r>
              <a:rPr lang="en-US" baseline="0" dirty="0" smtClean="0"/>
              <a:t>Intel </a:t>
            </a:r>
            <a:r>
              <a:rPr lang="en-US" baseline="0" dirty="0" err="1" smtClean="0"/>
              <a:t>Haswell</a:t>
            </a:r>
            <a:r>
              <a:rPr lang="en-US" baseline="0" dirty="0" smtClean="0"/>
              <a:t>: 155W@ 22nm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results doesn’t depend on the absolute number.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actual cache partition is orthogonal to our 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58B95-DD2D-EE4B-8023-A493DA0F288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57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Baseline: unmanaged, shared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BF8CB-9080-1A41-BC21-DCABD181D6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5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Cache exploration or phase changes of the background workloads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BF8CB-9080-1A41-BC21-DCABD181D6D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2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233FE405-D065-9E4F-A302-B24DFEC3A3B7}" type="slidenum">
              <a:rPr lang="en-US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2010928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C4365D02-34F8-C641-9CFF-3B49495A222C}" type="slidenum">
              <a:rPr lang="en-US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7658576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057400" cy="51054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38199"/>
            <a:ext cx="6629400" cy="5105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2479B674-489A-A242-AC39-64BB658F732D}" type="slidenum">
              <a:rPr lang="en-US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22682979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487CE9E1-62AB-DE44-9ADA-39A09E418A02}" type="slidenum">
              <a:rPr lang="en-US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16237985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75"/>
            <a:ext cx="530225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534025"/>
            <a:ext cx="8077200" cy="528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13775" y="638175"/>
            <a:ext cx="530225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-1891506" y="3061494"/>
            <a:ext cx="4892675" cy="46037"/>
          </a:xfrm>
          <a:prstGeom prst="rect">
            <a:avLst/>
          </a:prstGeom>
          <a:solidFill>
            <a:srgbClr val="DD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143625" y="3062288"/>
            <a:ext cx="4891087" cy="46038"/>
          </a:xfrm>
          <a:prstGeom prst="rect">
            <a:avLst/>
          </a:prstGeom>
          <a:solidFill>
            <a:srgbClr val="DD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225" y="5487988"/>
            <a:ext cx="8074025" cy="46037"/>
          </a:xfrm>
          <a:prstGeom prst="rect">
            <a:avLst/>
          </a:prstGeom>
          <a:solidFill>
            <a:srgbClr val="DD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85800"/>
            <a:ext cx="7772400" cy="4800600"/>
          </a:xfrm>
        </p:spPr>
        <p:txBody>
          <a:bodyPr anchorCtr="1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4572000"/>
            <a:ext cx="7772400" cy="8255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0EFA6FC3-642B-424A-81B5-8C7650EBDC6A}" type="slidenum">
              <a:rPr lang="en-US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2208347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7CA29E9D-78E8-DA4E-92E9-3A95DAC9E584}" type="slidenum">
              <a:rPr lang="en-US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5822907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43449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344988" cy="441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346575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346575" cy="441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E36F9CB4-A01E-BA4E-80FC-A090EF9563AB}" type="slidenum">
              <a:rPr lang="en-US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31445189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5CF46761-498D-114D-84B9-12B680B738DE}" type="slidenum">
              <a:rPr lang="en-US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38529673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A3F74C05-3FB6-5C40-B612-CED51D79CEAA}" type="slidenum">
              <a:rPr lang="en-US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25046927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3313113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199"/>
            <a:ext cx="5416550" cy="5105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981200"/>
            <a:ext cx="3313113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6F383F9F-3B07-6A4D-8C01-1596A60CA763}" type="slidenum">
              <a:rPr lang="en-US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36839225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8100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5FEBE624-CEFA-5948-B52B-F1DA9491479B}" type="slidenum">
              <a:rPr lang="en-US"/>
              <a:pPr/>
              <a:t>‹#›</a:t>
            </a:fld>
            <a:r>
              <a:rPr lang="en-US"/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192081748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5800"/>
            <a:ext cx="9144000" cy="5410200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14" descr="PresentationFooter2010Prin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4250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09538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9763"/>
            <a:ext cx="9144000" cy="46037"/>
          </a:xfrm>
          <a:prstGeom prst="rect">
            <a:avLst/>
          </a:prstGeom>
          <a:solidFill>
            <a:srgbClr val="DD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563"/>
            <a:ext cx="8001000" cy="381000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8382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096000"/>
            <a:ext cx="6172200" cy="228600"/>
          </a:xfrm>
          <a:prstGeom prst="rect">
            <a:avLst/>
          </a:prstGeom>
        </p:spPr>
        <p:txBody>
          <a:bodyPr vert="horz" lIns="45720" tIns="0" rIns="4572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ECC4C6"/>
                </a:solidFill>
                <a:latin typeface="Gotham Black" pitchFamily="50" charset="0"/>
                <a:ea typeface="+mn-ea"/>
                <a:cs typeface="Gotham Black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629400"/>
            <a:ext cx="1371600" cy="228600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09EA1"/>
                </a:solidFill>
                <a:latin typeface="Gotham Black" charset="0"/>
                <a:cs typeface="Gotham Black" charset="0"/>
              </a:defRPr>
            </a:lvl1pPr>
          </a:lstStyle>
          <a:p>
            <a:r>
              <a:rPr lang="en-US" dirty="0"/>
              <a:t>Page </a:t>
            </a:r>
            <a:fld id="{3CAA5DFA-E8F7-9E4F-B9FB-F0E04930CBCC}" type="slidenum">
              <a:rPr lang="en-US"/>
              <a:pPr/>
              <a:t>‹#›</a:t>
            </a:fld>
            <a:r>
              <a:rPr lang="en-US" dirty="0"/>
              <a:t> of XX</a:t>
            </a:r>
          </a:p>
        </p:txBody>
      </p:sp>
      <p:pic>
        <p:nvPicPr>
          <p:cNvPr id="1034" name="Picture 11" descr="csllogo_black_red_100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201613"/>
            <a:ext cx="8874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6" r:id="rId2"/>
    <p:sldLayoutId id="214748395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small">
          <a:solidFill>
            <a:schemeClr val="tx1"/>
          </a:solidFill>
          <a:latin typeface="Whitney-Bold" pitchFamily="2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Whitney-Bold" pitchFamily="2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Whitney-Bold" pitchFamily="2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Whitney-Bold" pitchFamily="2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Whitney-Bold" pitchFamily="2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Whitney-Bol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Whitney-Bol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Whitney-Bol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Whitney-Bold" pitchFamily="2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Font typeface="Wingdings" charset="0"/>
        <a:buChar char="§"/>
        <a:defRPr sz="3200" b="1" kern="1200">
          <a:solidFill>
            <a:srgbClr val="B31B1B"/>
          </a:solidFill>
          <a:latin typeface="Palatino Linotype" pitchFamily="18" charset="0"/>
          <a:ea typeface="ＭＳ Ｐゴシック" charset="0"/>
          <a:cs typeface="+mn-cs"/>
        </a:defRPr>
      </a:lvl1pPr>
      <a:lvl2pPr marL="639763" indent="-228600" algn="l" rtl="0" eaLnBrk="1" fontAlgn="base" hangingPunct="1">
        <a:spcBef>
          <a:spcPts val="400"/>
        </a:spcBef>
        <a:spcAft>
          <a:spcPct val="0"/>
        </a:spcAft>
        <a:buFont typeface="Arial" charset="0"/>
        <a:buChar char="•"/>
        <a:defRPr sz="2800" kern="1200">
          <a:solidFill>
            <a:srgbClr val="5F5F5F"/>
          </a:solidFill>
          <a:latin typeface="Palatino Linotype" pitchFamily="18" charset="0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ts val="300"/>
        </a:spcBef>
        <a:spcAft>
          <a:spcPct val="0"/>
        </a:spcAft>
        <a:buFont typeface="Palatino Linotype" charset="0"/>
        <a:buChar char="»"/>
        <a:defRPr sz="2400" kern="1200">
          <a:solidFill>
            <a:srgbClr val="5F5F5F"/>
          </a:solidFill>
          <a:latin typeface="Palatino Linotype" pitchFamily="18" charset="0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F5F5F"/>
          </a:solidFill>
          <a:latin typeface="Palatino Linotype" pitchFamily="18" charset="0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Ø"/>
        <a:defRPr sz="2000" kern="1200">
          <a:solidFill>
            <a:srgbClr val="5F5F5F"/>
          </a:solidFill>
          <a:latin typeface="Palatino Linotype" pitchFamily="18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7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8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9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20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21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22.e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23.e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33" Type="http://schemas.openxmlformats.org/officeDocument/2006/relationships/oleObject" Target="../embeddings/oleObject16.bin"/><Relationship Id="rId34" Type="http://schemas.openxmlformats.org/officeDocument/2006/relationships/oleObject" Target="../embeddings/oleObject17.bin"/><Relationship Id="rId35" Type="http://schemas.openxmlformats.org/officeDocument/2006/relationships/oleObject" Target="../embeddings/oleObject18.bin"/><Relationship Id="rId36" Type="http://schemas.openxmlformats.org/officeDocument/2006/relationships/oleObject" Target="../embeddings/oleObject19.bin"/><Relationship Id="rId10" Type="http://schemas.openxmlformats.org/officeDocument/2006/relationships/image" Target="../media/image12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9.bin"/><Relationship Id="rId37" Type="http://schemas.openxmlformats.org/officeDocument/2006/relationships/image" Target="../media/image24.emf"/><Relationship Id="rId38" Type="http://schemas.openxmlformats.org/officeDocument/2006/relationships/oleObject" Target="../embeddings/oleObject20.bin"/><Relationship Id="rId39" Type="http://schemas.openxmlformats.org/officeDocument/2006/relationships/image" Target="../media/image25.emf"/><Relationship Id="rId40" Type="http://schemas.openxmlformats.org/officeDocument/2006/relationships/oleObject" Target="../embeddings/oleObject21.bin"/><Relationship Id="rId41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33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PresentationTitle2010Pri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901825"/>
            <a:ext cx="8077200" cy="20605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a typeface="+mj-ea"/>
              </a:rPr>
              <a:t>SWAP: Effective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fine-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+mj-ea"/>
              </a:rPr>
              <a:t>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rain management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+mj-ea"/>
              </a:rPr>
              <a:t>of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shared last-level caches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+mj-ea"/>
              </a:rPr>
              <a:t>with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minimum hardware support 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3316" name="Subtitle 8"/>
          <p:cNvSpPr>
            <a:spLocks noGrp="1"/>
          </p:cNvSpPr>
          <p:nvPr>
            <p:ph type="subTitle" idx="1"/>
          </p:nvPr>
        </p:nvSpPr>
        <p:spPr>
          <a:xfrm>
            <a:off x="381000" y="4038600"/>
            <a:ext cx="8229600" cy="3276600"/>
          </a:xfrm>
        </p:spPr>
        <p:txBody>
          <a:bodyPr anchor="ctr"/>
          <a:lstStyle/>
          <a:p>
            <a:pPr lvl="0">
              <a:defRPr/>
            </a:pPr>
            <a:r>
              <a:rPr lang="en-US" sz="2800" b="0" dirty="0">
                <a:solidFill>
                  <a:prstClr val="white">
                    <a:lumMod val="95000"/>
                  </a:prstClr>
                </a:solidFill>
              </a:rPr>
              <a:t>Xiaodong </a:t>
            </a:r>
            <a:r>
              <a:rPr lang="en-US" sz="2800" b="0" dirty="0" smtClean="0">
                <a:solidFill>
                  <a:prstClr val="white">
                    <a:lumMod val="95000"/>
                  </a:prstClr>
                </a:solidFill>
              </a:rPr>
              <a:t>Wang, </a:t>
            </a:r>
            <a:r>
              <a:rPr lang="en-US" sz="2800" b="0" dirty="0" err="1" smtClean="0">
                <a:solidFill>
                  <a:prstClr val="white">
                    <a:lumMod val="95000"/>
                  </a:prstClr>
                </a:solidFill>
              </a:rPr>
              <a:t>Shuang</a:t>
            </a:r>
            <a:r>
              <a:rPr lang="en-US" sz="2800" b="0" dirty="0" smtClean="0">
                <a:solidFill>
                  <a:prstClr val="white">
                    <a:lumMod val="95000"/>
                  </a:prstClr>
                </a:solidFill>
              </a:rPr>
              <a:t> Chen, Jeff Setter, </a:t>
            </a:r>
            <a:endParaRPr lang="en-US" sz="2800" b="0" dirty="0">
              <a:solidFill>
                <a:prstClr val="white">
                  <a:lumMod val="95000"/>
                </a:prstClr>
              </a:solidFill>
            </a:endParaRPr>
          </a:p>
          <a:p>
            <a:pPr lvl="0">
              <a:defRPr/>
            </a:pPr>
            <a:r>
              <a:rPr lang="en-US" sz="2800" b="0" dirty="0" smtClean="0">
                <a:solidFill>
                  <a:prstClr val="white"/>
                </a:solidFill>
              </a:rPr>
              <a:t>and José </a:t>
            </a:r>
            <a:r>
              <a:rPr lang="en-US" sz="2800" b="0" dirty="0">
                <a:solidFill>
                  <a:prstClr val="white"/>
                </a:solidFill>
              </a:rPr>
              <a:t>F. </a:t>
            </a:r>
            <a:r>
              <a:rPr lang="en-US" sz="2800" b="0" dirty="0" err="1">
                <a:solidFill>
                  <a:prstClr val="white"/>
                </a:solidFill>
              </a:rPr>
              <a:t>Martínez</a:t>
            </a:r>
            <a:endParaRPr lang="en-US" sz="2800" b="0" dirty="0">
              <a:solidFill>
                <a:prstClr val="white"/>
              </a:solidFill>
            </a:endParaRPr>
          </a:p>
          <a:p>
            <a:pPr lvl="0">
              <a:defRPr/>
            </a:pPr>
            <a:endParaRPr lang="en-US" b="0" dirty="0">
              <a:solidFill>
                <a:prstClr val="white">
                  <a:lumMod val="95000"/>
                </a:prstClr>
              </a:solidFill>
            </a:endParaRPr>
          </a:p>
          <a:p>
            <a:pPr lvl="0">
              <a:defRPr/>
            </a:pPr>
            <a:r>
              <a:rPr lang="en-US" sz="2800" b="0" dirty="0">
                <a:solidFill>
                  <a:prstClr val="white">
                    <a:lumMod val="95000"/>
                  </a:prstClr>
                </a:solidFill>
              </a:rPr>
              <a:t>Computer Systems Lab</a:t>
            </a:r>
          </a:p>
          <a:p>
            <a:pPr lvl="0">
              <a:defRPr/>
            </a:pPr>
            <a:r>
              <a:rPr lang="en-US" sz="2800" b="0" dirty="0">
                <a:solidFill>
                  <a:prstClr val="white">
                    <a:lumMod val="95000"/>
                  </a:prstClr>
                </a:solidFill>
              </a:rPr>
              <a:t>Cornell University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19500" y="838200"/>
            <a:ext cx="1905000" cy="1066800"/>
          </a:xfrm>
          <a:prstGeom prst="roundRect">
            <a:avLst>
              <a:gd name="adj" fmla="val 1462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3" name="Picture 6" descr="csllogoAIbi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069975"/>
            <a:ext cx="15113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schemes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9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109493"/>
              </p:ext>
            </p:extLst>
          </p:nvPr>
        </p:nvGraphicFramePr>
        <p:xfrm>
          <a:off x="2286000" y="1828800"/>
          <a:ext cx="6172200" cy="3733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543050"/>
                <a:gridCol w="1543050"/>
                <a:gridCol w="1543050"/>
                <a:gridCol w="1543050"/>
              </a:tblGrid>
              <a:tr h="746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545" y="990600"/>
            <a:ext cx="167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Palatino Linotype"/>
                <a:cs typeface="Palatino Linotype"/>
              </a:rPr>
              <a:t>Way </a:t>
            </a:r>
          </a:p>
          <a:p>
            <a:pPr algn="ctr"/>
            <a:r>
              <a:rPr lang="en-US" sz="2200" dirty="0" smtClean="0">
                <a:latin typeface="Palatino Linotype"/>
                <a:cs typeface="Palatino Linotype"/>
              </a:rPr>
              <a:t>partitioning</a:t>
            </a:r>
            <a:endParaRPr lang="en-US" sz="2200" dirty="0">
              <a:latin typeface="Palatino Linotype"/>
              <a:cs typeface="Palatino Linotyp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2859" y="990600"/>
            <a:ext cx="1214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Palatino Linotype"/>
                <a:cs typeface="Palatino Linotype"/>
              </a:rPr>
              <a:t>Page </a:t>
            </a:r>
          </a:p>
          <a:p>
            <a:pPr algn="ctr"/>
            <a:r>
              <a:rPr lang="en-US" sz="2200" dirty="0" smtClean="0">
                <a:latin typeface="Palatino Linotype"/>
                <a:cs typeface="Palatino Linotype"/>
              </a:rPr>
              <a:t>coloring</a:t>
            </a:r>
            <a:endParaRPr lang="en-US" sz="2200" dirty="0">
              <a:latin typeface="Palatino Linotype"/>
              <a:cs typeface="Palatino Linotyp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990600"/>
            <a:ext cx="1738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 Linotype"/>
                <a:cs typeface="Palatino Linotype"/>
              </a:rPr>
              <a:t>Probabilistic</a:t>
            </a:r>
          </a:p>
          <a:p>
            <a:r>
              <a:rPr lang="en-US" sz="2200" dirty="0" smtClean="0">
                <a:latin typeface="Palatino Linotype"/>
                <a:cs typeface="Palatino Linotype"/>
              </a:rPr>
              <a:t>partitioning</a:t>
            </a:r>
            <a:endParaRPr lang="en-US" sz="2200" dirty="0">
              <a:latin typeface="Palatino Linotype"/>
              <a:cs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1143000"/>
            <a:ext cx="976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 Linotype"/>
                <a:cs typeface="Palatino Linotype"/>
              </a:rPr>
              <a:t>SWAP</a:t>
            </a:r>
            <a:endParaRPr lang="en-US" sz="2200" dirty="0">
              <a:latin typeface="Palatino Linotype"/>
              <a:cs typeface="Palatino Linotyp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724090"/>
            <a:ext cx="1472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 Linotype"/>
                <a:cs typeface="Palatino Linotype"/>
              </a:rPr>
              <a:t>Fine-grain</a:t>
            </a:r>
            <a:endParaRPr lang="en-US" sz="2200" dirty="0">
              <a:latin typeface="Palatino Linotype"/>
              <a:cs typeface="Palatino Linotyp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981200"/>
            <a:ext cx="21807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 Linotype"/>
                <a:cs typeface="Palatino Linotype"/>
              </a:rPr>
              <a:t>Perfect isolation</a:t>
            </a:r>
            <a:endParaRPr lang="en-US" sz="2200" dirty="0">
              <a:latin typeface="Palatino Linotype"/>
              <a:cs typeface="Palatino Linotyp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433" y="3352800"/>
            <a:ext cx="1459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Palatino Linotype"/>
                <a:cs typeface="Palatino Linotype"/>
              </a:rPr>
              <a:t>Hardware</a:t>
            </a:r>
          </a:p>
          <a:p>
            <a:pPr algn="r"/>
            <a:r>
              <a:rPr lang="en-US" sz="2200" dirty="0" smtClean="0">
                <a:latin typeface="Palatino Linotype"/>
                <a:cs typeface="Palatino Linotype"/>
              </a:rPr>
              <a:t>overhead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4217313"/>
            <a:ext cx="1674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 Linotype"/>
                <a:cs typeface="Palatino Linotype"/>
              </a:rPr>
              <a:t>Real system</a:t>
            </a:r>
            <a:endParaRPr lang="en-US" sz="2200" dirty="0">
              <a:latin typeface="Palatino Linotype"/>
              <a:cs typeface="Palatino Linotyp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800600"/>
            <a:ext cx="1596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Palatino Linotype"/>
                <a:cs typeface="Palatino Linotype"/>
              </a:rPr>
              <a:t>Repartition </a:t>
            </a:r>
          </a:p>
          <a:p>
            <a:pPr algn="r"/>
            <a:r>
              <a:rPr lang="en-US" sz="2200" dirty="0" smtClean="0">
                <a:latin typeface="Palatino Linotype"/>
                <a:cs typeface="Palatino Linotype"/>
              </a:rPr>
              <a:t>overhead</a:t>
            </a:r>
            <a:endParaRPr lang="en-US" sz="2200" dirty="0">
              <a:latin typeface="Palatino Linotype"/>
              <a:cs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1981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Yes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1981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Yes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1981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Yes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3429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Low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2743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Yes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4191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Yes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4191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Yes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4191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Yes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6340" y="1981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Probabilistic</a:t>
            </a:r>
            <a:endParaRPr lang="en-US" sz="1600" b="1" dirty="0">
              <a:solidFill>
                <a:srgbClr val="0000FF"/>
              </a:solidFill>
              <a:latin typeface="Palatino Linotype"/>
              <a:cs typeface="Palatino Linotyp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70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Low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4953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Low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0" y="4953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Low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0" y="2743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Yes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7200" y="3429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Palatino Linotype"/>
                <a:cs typeface="Palatino Linotype"/>
              </a:rPr>
              <a:t>No</a:t>
            </a:r>
            <a:endParaRPr lang="en-US" b="1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200" y="2743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No</a:t>
            </a:r>
            <a:endParaRPr lang="en-US" b="1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7200" y="2743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No</a:t>
            </a:r>
            <a:endParaRPr lang="en-US" b="1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3200" y="27387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No</a:t>
            </a:r>
            <a:endParaRPr lang="en-US" b="1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5000" y="3429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High</a:t>
            </a:r>
            <a:endParaRPr lang="en-US" b="1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1200" y="4191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No</a:t>
            </a:r>
            <a:endParaRPr lang="en-US" b="1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4953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High</a:t>
            </a:r>
            <a:endParaRPr lang="en-US" b="1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86600" y="4953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Palatino Linotype"/>
                <a:cs typeface="Palatino Linotype"/>
              </a:rPr>
              <a:t>Median</a:t>
            </a:r>
            <a:endParaRPr lang="en-US" b="1" dirty="0">
              <a:solidFill>
                <a:srgbClr val="0000FF"/>
              </a:solidFill>
              <a:latin typeface="Palatino Linotype"/>
              <a:cs typeface="Palatino Linotype"/>
            </a:endParaRPr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Motivation</a:t>
            </a:r>
            <a:r>
              <a:rPr lang="en-US" sz="1200" dirty="0" smtClean="0">
                <a:solidFill>
                  <a:srgbClr val="FFFFFF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Background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SWAP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136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Set and </a:t>
            </a:r>
            <a:r>
              <a:rPr lang="en-US" dirty="0" err="1" smtClean="0"/>
              <a:t>WAy</a:t>
            </a:r>
            <a:r>
              <a:rPr lang="en-US" dirty="0" smtClean="0"/>
              <a:t>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105400"/>
          </a:xfrm>
        </p:spPr>
        <p:txBody>
          <a:bodyPr/>
          <a:lstStyle/>
          <a:p>
            <a:r>
              <a:rPr lang="en-US" dirty="0" smtClean="0"/>
              <a:t>Way partitioning vertically divides the cache</a:t>
            </a:r>
          </a:p>
          <a:p>
            <a:pPr lvl="1"/>
            <a:r>
              <a:rPr lang="en-US" dirty="0" smtClean="0"/>
              <a:t>16 cache ways in </a:t>
            </a:r>
            <a:r>
              <a:rPr lang="en-US" dirty="0" err="1" smtClean="0"/>
              <a:t>ThunderX</a:t>
            </a:r>
            <a:r>
              <a:rPr lang="en-US" dirty="0" smtClean="0"/>
              <a:t> for 48 cores</a:t>
            </a:r>
          </a:p>
          <a:p>
            <a:r>
              <a:rPr lang="en-US" dirty="0" smtClean="0"/>
              <a:t>Page coloring horizontally divides the cache</a:t>
            </a:r>
          </a:p>
          <a:p>
            <a:pPr lvl="1"/>
            <a:r>
              <a:rPr lang="en-US" dirty="0" smtClean="0"/>
              <a:t>16 page colors in </a:t>
            </a:r>
            <a:r>
              <a:rPr lang="en-US" dirty="0" err="1" smtClean="0"/>
              <a:t>ThunderX</a:t>
            </a:r>
            <a:r>
              <a:rPr lang="en-US" dirty="0" smtClean="0"/>
              <a:t> for 48 </a:t>
            </a:r>
            <a:r>
              <a:rPr lang="en-US" dirty="0" smtClean="0"/>
              <a:t>cores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Combine way partitioning and page coloring</a:t>
            </a:r>
          </a:p>
          <a:p>
            <a:pPr marL="41116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10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981200" y="3657600"/>
            <a:ext cx="5029200" cy="2209800"/>
            <a:chOff x="2057400" y="2590800"/>
            <a:chExt cx="5867400" cy="3291840"/>
          </a:xfrm>
        </p:grpSpPr>
        <p:sp>
          <p:nvSpPr>
            <p:cNvPr id="27" name="Rectangle 26"/>
            <p:cNvSpPr/>
            <p:nvPr/>
          </p:nvSpPr>
          <p:spPr>
            <a:xfrm>
              <a:off x="2057400" y="2590800"/>
              <a:ext cx="5852160" cy="329184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057400" y="29992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57400" y="50566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57400" y="3429000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057400" y="382219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057400" y="464515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057400" y="423367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057400" y="546811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7889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204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25196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98348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71500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4465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1780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1993180" y="5322018"/>
            <a:ext cx="120722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1981200" y="3505200"/>
            <a:ext cx="0" cy="2590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36340" y="3513816"/>
            <a:ext cx="0" cy="2590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804840" y="58674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52600" y="5310036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0998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Set and </a:t>
            </a:r>
            <a:r>
              <a:rPr lang="en-US" dirty="0" err="1" smtClean="0"/>
              <a:t>WAy</a:t>
            </a:r>
            <a:r>
              <a:rPr lang="en-US" dirty="0" smtClean="0"/>
              <a:t>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057400"/>
          </a:xfrm>
        </p:spPr>
        <p:txBody>
          <a:bodyPr/>
          <a:lstStyle/>
          <a:p>
            <a:r>
              <a:rPr lang="en-US" dirty="0" smtClean="0"/>
              <a:t>Combine way partitioning and page coloring</a:t>
            </a:r>
          </a:p>
          <a:p>
            <a:pPr lvl="1"/>
            <a:r>
              <a:rPr lang="en-US" sz="2400" dirty="0" smtClean="0"/>
              <a:t>Divide the cache in a 2-dimensional manner</a:t>
            </a:r>
          </a:p>
          <a:p>
            <a:pPr lvl="1"/>
            <a:r>
              <a:rPr lang="en-US" sz="2400" dirty="0" smtClean="0"/>
              <a:t>Maximum 256 partitions w/ 16 cache ways and 16 page colors, fine-grained enough for 48 cores</a:t>
            </a:r>
          </a:p>
          <a:p>
            <a:pPr marL="411163" lvl="1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11</a:t>
            </a:fld>
            <a:r>
              <a:rPr lang="en-US" dirty="0" smtClean="0"/>
              <a:t> of 29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2590800"/>
            <a:ext cx="2194560" cy="32918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63340" y="2590800"/>
            <a:ext cx="2194560" cy="16459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70960" y="4229100"/>
            <a:ext cx="1463040" cy="1645920"/>
          </a:xfrm>
          <a:prstGeom prst="rect">
            <a:avLst/>
          </a:prstGeom>
          <a:solidFill>
            <a:srgbClr val="1CD0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23840" y="4234180"/>
            <a:ext cx="2194560" cy="8229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1460" y="5054600"/>
            <a:ext cx="1463040" cy="8229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94500" y="5461000"/>
            <a:ext cx="731520" cy="411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94500" y="5054600"/>
            <a:ext cx="731520" cy="41148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57900" y="2603500"/>
            <a:ext cx="1463040" cy="822960"/>
          </a:xfrm>
          <a:prstGeom prst="rect">
            <a:avLst/>
          </a:prstGeom>
          <a:solidFill>
            <a:srgbClr val="FEB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57900" y="3416300"/>
            <a:ext cx="1463040" cy="8229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676400" y="2590800"/>
            <a:ext cx="5867400" cy="3291840"/>
            <a:chOff x="2057400" y="2590800"/>
            <a:chExt cx="5867400" cy="3291840"/>
          </a:xfrm>
        </p:grpSpPr>
        <p:sp>
          <p:nvSpPr>
            <p:cNvPr id="7" name="Rectangle 6"/>
            <p:cNvSpPr/>
            <p:nvPr/>
          </p:nvSpPr>
          <p:spPr>
            <a:xfrm>
              <a:off x="2057400" y="2590800"/>
              <a:ext cx="5852160" cy="32918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57400" y="29992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57400" y="50566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57400" y="3429000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7400" y="382219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464515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57400" y="423367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7400" y="546811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889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204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5196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8348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71500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4465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1780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893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Set and </a:t>
            </a:r>
            <a:r>
              <a:rPr lang="en-US" dirty="0" err="1" smtClean="0"/>
              <a:t>WAy</a:t>
            </a:r>
            <a:r>
              <a:rPr lang="en-US" dirty="0" smtClean="0"/>
              <a:t>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953000"/>
          </a:xfrm>
        </p:spPr>
        <p:txBody>
          <a:bodyPr/>
          <a:lstStyle/>
          <a:p>
            <a:r>
              <a:rPr lang="en-US" dirty="0" smtClean="0"/>
              <a:t>Contribution</a:t>
            </a:r>
          </a:p>
          <a:p>
            <a:pPr lvl="1"/>
            <a:r>
              <a:rPr lang="en-US" dirty="0" smtClean="0"/>
              <a:t>Combine way partitioning and page coloring that enables fine-grain cache partition in real systems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What’s the shape of the partition?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are partitions placed with each other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to minimize </a:t>
            </a:r>
            <a:r>
              <a:rPr lang="en-US" dirty="0" smtClean="0"/>
              <a:t>repartition </a:t>
            </a:r>
            <a:r>
              <a:rPr lang="en-US" dirty="0" smtClean="0"/>
              <a:t>overhead?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12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502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Set and </a:t>
            </a:r>
            <a:r>
              <a:rPr lang="en-US" dirty="0" err="1" smtClean="0"/>
              <a:t>WAy</a:t>
            </a:r>
            <a:r>
              <a:rPr lang="en-US" dirty="0" smtClean="0"/>
              <a:t>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1752600"/>
          </a:xfrm>
        </p:spPr>
        <p:txBody>
          <a:bodyPr/>
          <a:lstStyle/>
          <a:p>
            <a:r>
              <a:rPr lang="en-US" dirty="0" smtClean="0"/>
              <a:t>Partition shape</a:t>
            </a:r>
          </a:p>
          <a:p>
            <a:pPr lvl="1"/>
            <a:r>
              <a:rPr lang="en-US" dirty="0" smtClean="0"/>
              <a:t>Given the partition size, how many cache ways and pages colors should the partition have?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13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28800" y="2438400"/>
            <a:ext cx="5867400" cy="3291840"/>
            <a:chOff x="2057400" y="2590800"/>
            <a:chExt cx="5867400" cy="3291840"/>
          </a:xfrm>
        </p:grpSpPr>
        <p:sp>
          <p:nvSpPr>
            <p:cNvPr id="19" name="Rectangle 18"/>
            <p:cNvSpPr/>
            <p:nvPr/>
          </p:nvSpPr>
          <p:spPr>
            <a:xfrm>
              <a:off x="2057400" y="2590800"/>
              <a:ext cx="5852160" cy="329184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057400" y="29992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057400" y="50566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57400" y="3429000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57400" y="382219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57400" y="464515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57400" y="423367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57400" y="546811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7889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5204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25196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98348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71500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465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1780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1829520" y="4892040"/>
            <a:ext cx="2194560" cy="8229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1816820" y="4900764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804840" y="57150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28800" y="2438400"/>
            <a:ext cx="0" cy="3352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26620" y="2438400"/>
            <a:ext cx="0" cy="3352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  <p:graphicFrame>
        <p:nvGraphicFramePr>
          <p:cNvPr id="5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308655"/>
              </p:ext>
            </p:extLst>
          </p:nvPr>
        </p:nvGraphicFramePr>
        <p:xfrm>
          <a:off x="2209800" y="3429000"/>
          <a:ext cx="6172200" cy="149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3050"/>
                <a:gridCol w="1543050"/>
                <a:gridCol w="1543050"/>
                <a:gridCol w="1543050"/>
              </a:tblGrid>
              <a:tr h="746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3625656" y="2819400"/>
            <a:ext cx="2975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Palatino Linotype"/>
                <a:cs typeface="Palatino Linotype"/>
              </a:rPr>
              <a:t>Partition size = 18</a:t>
            </a:r>
            <a:endParaRPr lang="en-US" sz="2800" dirty="0">
              <a:latin typeface="Palatino Linotype"/>
              <a:cs typeface="Palatino Linotyp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6188" y="3581400"/>
            <a:ext cx="1677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Palatino Linotype"/>
                <a:cs typeface="Palatino Linotype"/>
              </a:rPr>
              <a:t># cache way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0418" y="4217313"/>
            <a:ext cx="16903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 Linotype"/>
                <a:cs typeface="Palatino Linotype"/>
              </a:rPr>
              <a:t># page color</a:t>
            </a:r>
            <a:endParaRPr lang="en-US" sz="2200" dirty="0">
              <a:latin typeface="Palatino Linotype"/>
              <a:cs typeface="Palatino Linotype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194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19400" y="4343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3434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8674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914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343400" y="4343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867400" y="4343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91400" y="4343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489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841500" y="3276600"/>
            <a:ext cx="2197100" cy="8229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841500" y="4076700"/>
            <a:ext cx="2194560" cy="8229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752340" y="4076700"/>
            <a:ext cx="2926080" cy="164592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841500" y="4889500"/>
            <a:ext cx="4389120" cy="8229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841500" y="2451100"/>
            <a:ext cx="3644900" cy="822960"/>
          </a:xfrm>
          <a:prstGeom prst="rect">
            <a:avLst/>
          </a:prstGeom>
          <a:solidFill>
            <a:srgbClr val="18B7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473700" y="2451100"/>
            <a:ext cx="2194560" cy="164592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Set and </a:t>
            </a:r>
            <a:r>
              <a:rPr lang="en-US" dirty="0" err="1" smtClean="0"/>
              <a:t>WAy</a:t>
            </a:r>
            <a:r>
              <a:rPr lang="en-US" dirty="0" smtClean="0"/>
              <a:t>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743200"/>
          </a:xfrm>
        </p:spPr>
        <p:txBody>
          <a:bodyPr/>
          <a:lstStyle/>
          <a:p>
            <a:r>
              <a:rPr lang="en-US" dirty="0" smtClean="0"/>
              <a:t>Partition </a:t>
            </a:r>
            <a:r>
              <a:rPr lang="en-US" altLang="zh-CN" dirty="0" smtClean="0"/>
              <a:t>Placement</a:t>
            </a:r>
            <a:endParaRPr lang="en-US" dirty="0" smtClean="0"/>
          </a:p>
          <a:p>
            <a:pPr lvl="1"/>
            <a:r>
              <a:rPr lang="en-US" dirty="0" smtClean="0"/>
              <a:t>Partitions do not overlap (interference-free)</a:t>
            </a:r>
          </a:p>
          <a:p>
            <a:pPr lvl="1"/>
            <a:r>
              <a:rPr lang="en-US" dirty="0" smtClean="0"/>
              <a:t>No cache space is wasted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14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5486400" y="2451100"/>
            <a:ext cx="731520" cy="838200"/>
          </a:xfrm>
          <a:prstGeom prst="rect">
            <a:avLst/>
          </a:prstGeom>
          <a:pattFill prst="wdDnDiag">
            <a:fgClr>
              <a:prstClr val="black"/>
            </a:fgClr>
            <a:bgClr>
              <a:srgbClr val="19C9F4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738356" y="4889500"/>
            <a:ext cx="1493520" cy="838200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ED0093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828800" y="2438400"/>
            <a:ext cx="5867400" cy="3291840"/>
            <a:chOff x="2057400" y="2590800"/>
            <a:chExt cx="5867400" cy="3291840"/>
          </a:xfrm>
        </p:grpSpPr>
        <p:sp>
          <p:nvSpPr>
            <p:cNvPr id="43" name="Rectangle 42"/>
            <p:cNvSpPr/>
            <p:nvPr/>
          </p:nvSpPr>
          <p:spPr>
            <a:xfrm>
              <a:off x="2057400" y="2590800"/>
              <a:ext cx="5852160" cy="32918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057400" y="29992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057400" y="50566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057400" y="3429000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057400" y="382219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57400" y="464515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57400" y="423367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057400" y="546811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7889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5204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25196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98348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71500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4465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1780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835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Set and </a:t>
            </a:r>
            <a:r>
              <a:rPr lang="en-US" dirty="0" err="1" smtClean="0"/>
              <a:t>WAy</a:t>
            </a:r>
            <a:r>
              <a:rPr lang="en-US" dirty="0" smtClean="0"/>
              <a:t>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1752600"/>
          </a:xfrm>
        </p:spPr>
        <p:txBody>
          <a:bodyPr/>
          <a:lstStyle/>
          <a:p>
            <a:r>
              <a:rPr lang="en-US" dirty="0" smtClean="0"/>
              <a:t>Partition </a:t>
            </a:r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Partitions cannot simply expand to occupy unused area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15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28800" y="2438400"/>
            <a:ext cx="5867400" cy="3291840"/>
            <a:chOff x="2057400" y="2590800"/>
            <a:chExt cx="5867400" cy="3291840"/>
          </a:xfrm>
        </p:grpSpPr>
        <p:sp>
          <p:nvSpPr>
            <p:cNvPr id="19" name="Rectangle 18"/>
            <p:cNvSpPr/>
            <p:nvPr/>
          </p:nvSpPr>
          <p:spPr>
            <a:xfrm>
              <a:off x="2057400" y="2590800"/>
              <a:ext cx="5852160" cy="329184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057400" y="29992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057400" y="50566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57400" y="3429000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57400" y="382219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57400" y="464515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57400" y="423367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57400" y="546811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7889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5204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25196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98348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71500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465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1780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1829520" y="4892040"/>
            <a:ext cx="2194560" cy="8229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236420" y="2450382"/>
            <a:ext cx="1429724" cy="8229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840780" y="2450382"/>
            <a:ext cx="2194560" cy="8229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1828800" y="32766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828800" y="24384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236420" y="4892040"/>
            <a:ext cx="1429724" cy="8229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1816820" y="4900764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804840" y="57150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28800" y="2438400"/>
            <a:ext cx="0" cy="3352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26620" y="2438400"/>
            <a:ext cx="0" cy="3352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20120" y="2438400"/>
            <a:ext cx="0" cy="3352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684220" y="2438400"/>
            <a:ext cx="0" cy="3352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680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3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Set and </a:t>
            </a:r>
            <a:r>
              <a:rPr lang="en-US" dirty="0" err="1" smtClean="0"/>
              <a:t>WAy</a:t>
            </a:r>
            <a:r>
              <a:rPr lang="en-US" dirty="0" smtClean="0"/>
              <a:t>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2133600"/>
          </a:xfrm>
        </p:spPr>
        <p:txBody>
          <a:bodyPr/>
          <a:lstStyle/>
          <a:p>
            <a:r>
              <a:rPr lang="en-US" dirty="0" smtClean="0"/>
              <a:t>Partition shape</a:t>
            </a:r>
          </a:p>
          <a:p>
            <a:pPr lvl="1"/>
            <a:r>
              <a:rPr lang="en-US" sz="2400" dirty="0" smtClean="0"/>
              <a:t>Given the partition size, we classify the partitions into different categories</a:t>
            </a:r>
          </a:p>
          <a:p>
            <a:pPr lvl="1"/>
            <a:r>
              <a:rPr lang="en-US" sz="2400" dirty="0" smtClean="0"/>
              <a:t>Page colors unchanged if the partition size stays within a certain range</a:t>
            </a:r>
          </a:p>
          <a:p>
            <a:pPr lvl="1"/>
            <a:r>
              <a:rPr lang="en-US" sz="2400" dirty="0" smtClean="0"/>
              <a:t>Partitions aligned with each other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16</a:t>
            </a:fld>
            <a:r>
              <a:rPr lang="en-US" dirty="0" smtClean="0"/>
              <a:t> of 29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293980"/>
              </p:ext>
            </p:extLst>
          </p:nvPr>
        </p:nvGraphicFramePr>
        <p:xfrm>
          <a:off x="2057400" y="3359151"/>
          <a:ext cx="5486400" cy="17462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5820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820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1960" y="4019490"/>
            <a:ext cx="1665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Palatino Linotype"/>
                <a:cs typeface="Palatino Linotype"/>
              </a:rPr>
              <a:t>Partition size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920" y="4572000"/>
            <a:ext cx="155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 Linotype"/>
                <a:cs typeface="Palatino Linotype"/>
              </a:rPr>
              <a:t># page color</a:t>
            </a:r>
            <a:endParaRPr lang="en-US" sz="2000" dirty="0">
              <a:latin typeface="Palatino Linotype"/>
              <a:cs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530" y="3429000"/>
            <a:ext cx="1227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 Linotype"/>
                <a:cs typeface="Palatino Linotype"/>
              </a:rPr>
              <a:t>Category</a:t>
            </a:r>
            <a:endParaRPr lang="en-US" sz="2000" dirty="0">
              <a:latin typeface="Palatino Linotype"/>
              <a:cs typeface="Palatino Linotype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55875" y="3276600"/>
            <a:ext cx="4977699" cy="2350532"/>
            <a:chOff x="2555875" y="3276600"/>
            <a:chExt cx="4977699" cy="2350532"/>
          </a:xfrm>
        </p:grpSpPr>
        <p:sp>
          <p:nvSpPr>
            <p:cNvPr id="66" name="TextBox 65"/>
            <p:cNvSpPr txBox="1"/>
            <p:nvPr/>
          </p:nvSpPr>
          <p:spPr>
            <a:xfrm>
              <a:off x="6629400" y="3276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400" dirty="0" smtClean="0"/>
                <a:t>…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29400" y="3886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400" dirty="0" smtClean="0"/>
                <a:t>…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29400" y="4419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400" dirty="0" smtClean="0"/>
                <a:t>…</a:t>
              </a:r>
              <a:endParaRPr lang="en-US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3163173"/>
                </p:ext>
              </p:extLst>
            </p:nvPr>
          </p:nvGraphicFramePr>
          <p:xfrm>
            <a:off x="2555875" y="3962400"/>
            <a:ext cx="339725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" name="Equation" r:id="rId3" imgW="266700" imgH="393700" progId="Equation.3">
                    <p:embed/>
                  </p:oleObj>
                </mc:Choice>
                <mc:Fallback>
                  <p:oleObj name="Equation" r:id="rId3" imgW="2667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55875" y="3962400"/>
                          <a:ext cx="339725" cy="501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206190"/>
                </p:ext>
              </p:extLst>
            </p:nvPr>
          </p:nvGraphicFramePr>
          <p:xfrm>
            <a:off x="3816350" y="3962400"/>
            <a:ext cx="6731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" name="Equation" r:id="rId5" imgW="495300" imgH="393700" progId="Equation.3">
                    <p:embed/>
                  </p:oleObj>
                </mc:Choice>
                <mc:Fallback>
                  <p:oleObj name="Equation" r:id="rId5" imgW="4953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16350" y="3962400"/>
                          <a:ext cx="67310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7677663"/>
                </p:ext>
              </p:extLst>
            </p:nvPr>
          </p:nvGraphicFramePr>
          <p:xfrm>
            <a:off x="5103813" y="3962400"/>
            <a:ext cx="7588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" name="Equation" r:id="rId7" imgW="558800" imgH="393700" progId="Equation.3">
                    <p:embed/>
                  </p:oleObj>
                </mc:Choice>
                <mc:Fallback>
                  <p:oleObj name="Equation" r:id="rId7" imgW="5588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103813" y="3962400"/>
                          <a:ext cx="758825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6840574"/>
                </p:ext>
              </p:extLst>
            </p:nvPr>
          </p:nvGraphicFramePr>
          <p:xfrm>
            <a:off x="2578100" y="4724400"/>
            <a:ext cx="209550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" name="Equation" r:id="rId9" imgW="165100" imgH="152400" progId="Equation.3">
                    <p:embed/>
                  </p:oleObj>
                </mc:Choice>
                <mc:Fallback>
                  <p:oleObj name="Equation" r:id="rId9" imgW="1651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78100" y="4724400"/>
                          <a:ext cx="209550" cy="193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9408288"/>
                </p:ext>
              </p:extLst>
            </p:nvPr>
          </p:nvGraphicFramePr>
          <p:xfrm>
            <a:off x="3988860" y="4572000"/>
            <a:ext cx="242888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" name="Equation" r:id="rId11" imgW="190500" imgH="393700" progId="Equation.3">
                    <p:embed/>
                  </p:oleObj>
                </mc:Choice>
                <mc:Fallback>
                  <p:oleObj name="Equation" r:id="rId11" imgW="1905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988860" y="4572000"/>
                          <a:ext cx="242888" cy="501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703767"/>
                </p:ext>
              </p:extLst>
            </p:nvPr>
          </p:nvGraphicFramePr>
          <p:xfrm>
            <a:off x="5410200" y="4572000"/>
            <a:ext cx="242888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7" name="Equation" r:id="rId13" imgW="190500" imgH="393700" progId="Equation.3">
                    <p:embed/>
                  </p:oleObj>
                </mc:Choice>
                <mc:Fallback>
                  <p:oleObj name="Equation" r:id="rId13" imgW="1905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410200" y="4572000"/>
                          <a:ext cx="242888" cy="501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1892805"/>
                </p:ext>
              </p:extLst>
            </p:nvPr>
          </p:nvGraphicFramePr>
          <p:xfrm>
            <a:off x="2667001" y="3511164"/>
            <a:ext cx="152400" cy="226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8" name="Equation" r:id="rId15" imgW="101600" imgH="152400" progId="Equation.3">
                    <p:embed/>
                  </p:oleObj>
                </mc:Choice>
                <mc:Fallback>
                  <p:oleObj name="Equation" r:id="rId15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667001" y="3511164"/>
                          <a:ext cx="152400" cy="2267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2756708"/>
                </p:ext>
              </p:extLst>
            </p:nvPr>
          </p:nvGraphicFramePr>
          <p:xfrm>
            <a:off x="4038600" y="3505200"/>
            <a:ext cx="1905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" name="Equation" r:id="rId17" imgW="127000" imgH="152400" progId="Equation.3">
                    <p:embed/>
                  </p:oleObj>
                </mc:Choice>
                <mc:Fallback>
                  <p:oleObj name="Equation" r:id="rId17" imgW="1270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038600" y="3505200"/>
                          <a:ext cx="190500" cy="227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3113291"/>
                </p:ext>
              </p:extLst>
            </p:nvPr>
          </p:nvGraphicFramePr>
          <p:xfrm>
            <a:off x="5410200" y="3505200"/>
            <a:ext cx="171450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" name="Equation" r:id="rId19" imgW="114300" imgH="165100" progId="Equation.3">
                    <p:embed/>
                  </p:oleObj>
                </mc:Choice>
                <mc:Fallback>
                  <p:oleObj name="Equation" r:id="rId19" imgW="114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410200" y="3505200"/>
                          <a:ext cx="171450" cy="246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TextBox 93"/>
            <p:cNvSpPr txBox="1"/>
            <p:nvPr/>
          </p:nvSpPr>
          <p:spPr>
            <a:xfrm>
              <a:off x="2667000" y="5257800"/>
              <a:ext cx="4866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/>
                  <a:cs typeface="Palatino Linotype"/>
                </a:rPr>
                <a:t>Cache capacity = S, number of page colors = K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676400" y="3505200"/>
            <a:ext cx="6014199" cy="2246531"/>
            <a:chOff x="1676400" y="3505200"/>
            <a:chExt cx="6014199" cy="2246531"/>
          </a:xfrm>
        </p:grpSpPr>
        <p:graphicFrame>
          <p:nvGraphicFramePr>
            <p:cNvPr id="124" name="Object 1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0882446"/>
                </p:ext>
              </p:extLst>
            </p:nvPr>
          </p:nvGraphicFramePr>
          <p:xfrm>
            <a:off x="2524125" y="4106863"/>
            <a:ext cx="404813" cy="211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" name="Equation" r:id="rId21" imgW="317500" imgH="165100" progId="Equation.3">
                    <p:embed/>
                  </p:oleObj>
                </mc:Choice>
                <mc:Fallback>
                  <p:oleObj name="Equation" r:id="rId21" imgW="3175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24125" y="4106863"/>
                          <a:ext cx="404813" cy="211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1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2542330"/>
                </p:ext>
              </p:extLst>
            </p:nvPr>
          </p:nvGraphicFramePr>
          <p:xfrm>
            <a:off x="3833813" y="4117975"/>
            <a:ext cx="638175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" name="Equation" r:id="rId23" imgW="469900" imgH="165100" progId="Equation.3">
                    <p:embed/>
                  </p:oleObj>
                </mc:Choice>
                <mc:Fallback>
                  <p:oleObj name="Equation" r:id="rId23" imgW="4699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833813" y="4117975"/>
                          <a:ext cx="638175" cy="222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Object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2640278"/>
                </p:ext>
              </p:extLst>
            </p:nvPr>
          </p:nvGraphicFramePr>
          <p:xfrm>
            <a:off x="5173663" y="4116388"/>
            <a:ext cx="620712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" name="Equation" r:id="rId25" imgW="457200" imgH="165100" progId="Equation.3">
                    <p:embed/>
                  </p:oleObj>
                </mc:Choice>
                <mc:Fallback>
                  <p:oleObj name="Equation" r:id="rId25" imgW="4572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173663" y="4116388"/>
                          <a:ext cx="620712" cy="223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9048064"/>
                </p:ext>
              </p:extLst>
            </p:nvPr>
          </p:nvGraphicFramePr>
          <p:xfrm>
            <a:off x="2562225" y="4716463"/>
            <a:ext cx="2413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4" name="Equation" r:id="rId27" imgW="190500" imgH="165100" progId="Equation.3">
                    <p:embed/>
                  </p:oleObj>
                </mc:Choice>
                <mc:Fallback>
                  <p:oleObj name="Equation" r:id="rId27" imgW="1905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562225" y="4716463"/>
                          <a:ext cx="241300" cy="209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808601"/>
                </p:ext>
              </p:extLst>
            </p:nvPr>
          </p:nvGraphicFramePr>
          <p:xfrm>
            <a:off x="4037013" y="4718050"/>
            <a:ext cx="14605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5" name="Equation" r:id="rId29" imgW="114300" imgH="165100" progId="Equation.3">
                    <p:embed/>
                  </p:oleObj>
                </mc:Choice>
                <mc:Fallback>
                  <p:oleObj name="Equation" r:id="rId29" imgW="114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037013" y="4718050"/>
                          <a:ext cx="146050" cy="209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068296"/>
                </p:ext>
              </p:extLst>
            </p:nvPr>
          </p:nvGraphicFramePr>
          <p:xfrm>
            <a:off x="5449888" y="4725988"/>
            <a:ext cx="161925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" name="Equation" r:id="rId31" imgW="127000" imgH="152400" progId="Equation.3">
                    <p:embed/>
                  </p:oleObj>
                </mc:Choice>
                <mc:Fallback>
                  <p:oleObj name="Equation" r:id="rId31" imgW="1270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5449888" y="4725988"/>
                          <a:ext cx="161925" cy="193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118110"/>
                </p:ext>
              </p:extLst>
            </p:nvPr>
          </p:nvGraphicFramePr>
          <p:xfrm>
            <a:off x="2667001" y="3511164"/>
            <a:ext cx="152400" cy="226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7" name="Equation" r:id="rId33" imgW="101600" imgH="152400" progId="Equation.3">
                    <p:embed/>
                  </p:oleObj>
                </mc:Choice>
                <mc:Fallback>
                  <p:oleObj name="Equation" r:id="rId33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667001" y="3511164"/>
                          <a:ext cx="152400" cy="2267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1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4354616"/>
                </p:ext>
              </p:extLst>
            </p:nvPr>
          </p:nvGraphicFramePr>
          <p:xfrm>
            <a:off x="4038600" y="3505200"/>
            <a:ext cx="1905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" name="Equation" r:id="rId34" imgW="127000" imgH="152400" progId="Equation.3">
                    <p:embed/>
                  </p:oleObj>
                </mc:Choice>
                <mc:Fallback>
                  <p:oleObj name="Equation" r:id="rId34" imgW="1270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038600" y="3505200"/>
                          <a:ext cx="190500" cy="227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0949364"/>
                </p:ext>
              </p:extLst>
            </p:nvPr>
          </p:nvGraphicFramePr>
          <p:xfrm>
            <a:off x="5410200" y="3505200"/>
            <a:ext cx="171450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" name="Equation" r:id="rId35" imgW="114300" imgH="165100" progId="Equation.3">
                    <p:embed/>
                  </p:oleObj>
                </mc:Choice>
                <mc:Fallback>
                  <p:oleObj name="Equation" r:id="rId35" imgW="114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410200" y="3505200"/>
                          <a:ext cx="171450" cy="246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" name="TextBox 132"/>
            <p:cNvSpPr txBox="1"/>
            <p:nvPr/>
          </p:nvSpPr>
          <p:spPr>
            <a:xfrm>
              <a:off x="1676400" y="5105400"/>
              <a:ext cx="60141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Palatino Linotype"/>
                  <a:cs typeface="Palatino Linotype"/>
                </a:rPr>
                <a:t>Cavium</a:t>
              </a:r>
              <a:r>
                <a:rPr lang="en-US" dirty="0" smtClean="0">
                  <a:latin typeface="Palatino Linotype"/>
                  <a:cs typeface="Palatino Linotype"/>
                </a:rPr>
                <a:t> </a:t>
              </a:r>
              <a:r>
                <a:rPr lang="en-US" dirty="0" err="1" smtClean="0">
                  <a:latin typeface="Palatino Linotype"/>
                  <a:cs typeface="Palatino Linotype"/>
                </a:rPr>
                <a:t>ThunderX</a:t>
              </a:r>
              <a:r>
                <a:rPr lang="en-US" baseline="30000" dirty="0" smtClean="0">
                  <a:latin typeface="Palatino Linotype"/>
                  <a:cs typeface="Palatino Linotype"/>
                </a:rPr>
                <a:t>®</a:t>
              </a:r>
              <a:r>
                <a:rPr lang="en-US" dirty="0" smtClean="0">
                  <a:latin typeface="Palatino Linotype"/>
                  <a:cs typeface="Palatino Linotype"/>
                </a:rPr>
                <a:t> 48-core processor: </a:t>
              </a:r>
            </a:p>
            <a:p>
              <a:pPr algn="ctr"/>
              <a:r>
                <a:rPr lang="en-US" dirty="0" smtClean="0">
                  <a:latin typeface="Palatino Linotype"/>
                  <a:cs typeface="Palatino Linotype"/>
                </a:rPr>
                <a:t>Cache capacity = 256 (16 MB), number of page colors = 16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graphicFrame>
          <p:nvGraphicFramePr>
            <p:cNvPr id="134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4619605"/>
                </p:ext>
              </p:extLst>
            </p:nvPr>
          </p:nvGraphicFramePr>
          <p:xfrm>
            <a:off x="6656388" y="4114800"/>
            <a:ext cx="414337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" name="Equation" r:id="rId36" imgW="304800" imgH="165100" progId="Equation.3">
                    <p:embed/>
                  </p:oleObj>
                </mc:Choice>
                <mc:Fallback>
                  <p:oleObj name="Equation" r:id="rId36" imgW="3048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6656388" y="4114800"/>
                          <a:ext cx="414337" cy="223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ct 1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6000823"/>
                </p:ext>
              </p:extLst>
            </p:nvPr>
          </p:nvGraphicFramePr>
          <p:xfrm>
            <a:off x="6743700" y="3505200"/>
            <a:ext cx="1905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" name="Equation" r:id="rId38" imgW="127000" imgH="152400" progId="Equation.3">
                    <p:embed/>
                  </p:oleObj>
                </mc:Choice>
                <mc:Fallback>
                  <p:oleObj name="Equation" r:id="rId38" imgW="1270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6743700" y="3505200"/>
                          <a:ext cx="190500" cy="227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0757545"/>
                </p:ext>
              </p:extLst>
            </p:nvPr>
          </p:nvGraphicFramePr>
          <p:xfrm>
            <a:off x="6781800" y="4724400"/>
            <a:ext cx="161925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" name="Equation" r:id="rId40" imgW="127000" imgH="152400" progId="Equation.3">
                    <p:embed/>
                  </p:oleObj>
                </mc:Choice>
                <mc:Fallback>
                  <p:oleObj name="Equation" r:id="rId40" imgW="1270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6781800" y="4724400"/>
                          <a:ext cx="161925" cy="193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1752600" y="2286000"/>
            <a:ext cx="5867400" cy="3291840"/>
            <a:chOff x="1752600" y="2575560"/>
            <a:chExt cx="5867400" cy="3291840"/>
          </a:xfrm>
        </p:grpSpPr>
        <p:grpSp>
          <p:nvGrpSpPr>
            <p:cNvPr id="137" name="Group 136"/>
            <p:cNvGrpSpPr/>
            <p:nvPr/>
          </p:nvGrpSpPr>
          <p:grpSpPr>
            <a:xfrm>
              <a:off x="1752600" y="2575560"/>
              <a:ext cx="5867400" cy="3291840"/>
              <a:chOff x="2057400" y="2590800"/>
              <a:chExt cx="5867400" cy="329184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2057400" y="2590800"/>
                <a:ext cx="2194560" cy="329184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244340" y="2590800"/>
                <a:ext cx="2194560" cy="16459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251960" y="4229100"/>
                <a:ext cx="1463040" cy="1645920"/>
              </a:xfrm>
              <a:prstGeom prst="rect">
                <a:avLst/>
              </a:prstGeom>
              <a:solidFill>
                <a:srgbClr val="1CD00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5704840" y="4234180"/>
                <a:ext cx="2194560" cy="82296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712460" y="5054600"/>
                <a:ext cx="1463040" cy="8229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175500" y="5461000"/>
                <a:ext cx="731520" cy="4114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175500" y="5054600"/>
                <a:ext cx="731520" cy="411480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438900" y="2603500"/>
                <a:ext cx="1463040" cy="822960"/>
              </a:xfrm>
              <a:prstGeom prst="rect">
                <a:avLst/>
              </a:prstGeom>
              <a:solidFill>
                <a:srgbClr val="FEB01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438900" y="3416300"/>
                <a:ext cx="1463040" cy="8229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2057400" y="2590800"/>
                <a:ext cx="5867400" cy="3291840"/>
                <a:chOff x="2057400" y="2590800"/>
                <a:chExt cx="5867400" cy="329184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2057400" y="2590800"/>
                  <a:ext cx="5852160" cy="329184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2057400" y="2999232"/>
                  <a:ext cx="58674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2057400" y="5056632"/>
                  <a:ext cx="58674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2057400" y="3429000"/>
                  <a:ext cx="58674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057400" y="3822192"/>
                  <a:ext cx="58674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057400" y="4645152"/>
                  <a:ext cx="58674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2057400" y="4233672"/>
                  <a:ext cx="58674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2057400" y="5468112"/>
                  <a:ext cx="586740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2788920" y="2590800"/>
                  <a:ext cx="0" cy="32766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520440" y="2590800"/>
                  <a:ext cx="0" cy="32766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251960" y="2590800"/>
                  <a:ext cx="0" cy="32766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4983480" y="2590800"/>
                  <a:ext cx="0" cy="32766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5715000" y="2590800"/>
                  <a:ext cx="0" cy="32766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6446520" y="2590800"/>
                  <a:ext cx="0" cy="32766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7178040" y="2590800"/>
                  <a:ext cx="0" cy="32766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TextBox 3"/>
            <p:cNvSpPr txBox="1"/>
            <p:nvPr/>
          </p:nvSpPr>
          <p:spPr>
            <a:xfrm>
              <a:off x="2590800" y="3805535"/>
              <a:ext cx="5244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 Linotype"/>
                  <a:cs typeface="Palatino Linotype"/>
                </a:rPr>
                <a:t>P1</a:t>
              </a:r>
              <a:endParaRPr lang="en-US" sz="2400" dirty="0">
                <a:latin typeface="Palatino Linotype"/>
                <a:cs typeface="Palatino Linotype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00600" y="3048000"/>
              <a:ext cx="439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/>
                  <a:cs typeface="Palatino Linotype"/>
                </a:rPr>
                <a:t>P2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24600" y="25908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/>
                  <a:cs typeface="Palatino Linotype"/>
                </a:rPr>
                <a:t>P4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56294" y="4648200"/>
              <a:ext cx="439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/>
                  <a:cs typeface="Palatino Linotype"/>
                </a:rPr>
                <a:t>P3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324600" y="4267200"/>
              <a:ext cx="439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/>
                  <a:cs typeface="Palatino Linotype"/>
                </a:rPr>
                <a:t>P6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10400" y="5486400"/>
              <a:ext cx="439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/>
                  <a:cs typeface="Palatino Linotype"/>
                </a:rPr>
                <a:t>P9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24600" y="3429000"/>
              <a:ext cx="439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/>
                  <a:cs typeface="Palatino Linotype"/>
                </a:rPr>
                <a:t>P5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010400" y="5029200"/>
              <a:ext cx="439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/>
                  <a:cs typeface="Palatino Linotype"/>
                </a:rPr>
                <a:t>P8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62600" y="5105400"/>
              <a:ext cx="439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 Linotype"/>
                  <a:cs typeface="Palatino Linotype"/>
                </a:rPr>
                <a:t>P7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sp>
        <p:nvSpPr>
          <p:cNvPr id="7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76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828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Set and </a:t>
            </a:r>
            <a:r>
              <a:rPr lang="en-US" dirty="0" err="1" smtClean="0"/>
              <a:t>WAy</a:t>
            </a:r>
            <a:r>
              <a:rPr lang="en-US" dirty="0" smtClean="0"/>
              <a:t>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209800"/>
          </a:xfrm>
        </p:spPr>
        <p:txBody>
          <a:bodyPr/>
          <a:lstStyle/>
          <a:p>
            <a:r>
              <a:rPr lang="en-US" dirty="0" smtClean="0"/>
              <a:t>Partition </a:t>
            </a:r>
            <a:r>
              <a:rPr lang="en-US" altLang="zh-CN" dirty="0" smtClean="0"/>
              <a:t>Placement</a:t>
            </a:r>
            <a:endParaRPr lang="en-US" dirty="0" smtClean="0"/>
          </a:p>
          <a:p>
            <a:pPr lvl="1"/>
            <a:r>
              <a:rPr lang="en-US" dirty="0" smtClean="0"/>
              <a:t>Start with large partitions (with more colors)</a:t>
            </a:r>
          </a:p>
          <a:p>
            <a:pPr lvl="1"/>
            <a:r>
              <a:rPr lang="en-US" dirty="0" smtClean="0"/>
              <a:t>Assign the partition with page colors that have most cache ways left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17</a:t>
            </a:fld>
            <a:r>
              <a:rPr lang="en-US" dirty="0" smtClean="0"/>
              <a:t> of 29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3048000" y="3261360"/>
            <a:ext cx="3962400" cy="2529840"/>
            <a:chOff x="2057400" y="2590800"/>
            <a:chExt cx="5867400" cy="3291840"/>
          </a:xfrm>
        </p:grpSpPr>
        <p:sp>
          <p:nvSpPr>
            <p:cNvPr id="60" name="Rectangle 59"/>
            <p:cNvSpPr/>
            <p:nvPr/>
          </p:nvSpPr>
          <p:spPr>
            <a:xfrm>
              <a:off x="2057400" y="2590800"/>
              <a:ext cx="5852160" cy="32918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057400" y="29992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057400" y="50566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057400" y="3429000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057400" y="382219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57400" y="464515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57400" y="423367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57400" y="546811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7889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5204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5196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98348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71500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65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1780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054615" y="3267975"/>
            <a:ext cx="2473553" cy="2514600"/>
            <a:chOff x="2438400" y="2673631"/>
            <a:chExt cx="1493079" cy="2520674"/>
          </a:xfrm>
        </p:grpSpPr>
        <p:sp>
          <p:nvSpPr>
            <p:cNvPr id="51" name="Rectangle 50"/>
            <p:cNvSpPr/>
            <p:nvPr/>
          </p:nvSpPr>
          <p:spPr>
            <a:xfrm>
              <a:off x="2438400" y="2673631"/>
              <a:ext cx="1493079" cy="25206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995749" y="3711136"/>
              <a:ext cx="316568" cy="462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 Linotype"/>
                  <a:cs typeface="Palatino Linotype"/>
                </a:rPr>
                <a:t>P1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2612" y="4516772"/>
            <a:ext cx="1463040" cy="1264920"/>
            <a:chOff x="3924466" y="2667000"/>
            <a:chExt cx="1482041" cy="1264920"/>
          </a:xfrm>
          <a:solidFill>
            <a:srgbClr val="008000"/>
          </a:solidFill>
        </p:grpSpPr>
        <p:sp>
          <p:nvSpPr>
            <p:cNvPr id="52" name="Rectangle 51"/>
            <p:cNvSpPr/>
            <p:nvPr/>
          </p:nvSpPr>
          <p:spPr>
            <a:xfrm>
              <a:off x="3924466" y="2667000"/>
              <a:ext cx="1482041" cy="1264920"/>
            </a:xfrm>
            <a:prstGeom prst="rect">
              <a:avLst/>
            </a:prstGeom>
            <a:solidFill>
              <a:srgbClr val="30FF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419600" y="3101536"/>
              <a:ext cx="531263" cy="461665"/>
            </a:xfrm>
            <a:prstGeom prst="rect">
              <a:avLst/>
            </a:prstGeom>
            <a:solidFill>
              <a:srgbClr val="30FF06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 Linotype"/>
                  <a:cs typeface="Palatino Linotype"/>
                </a:rPr>
                <a:t>P3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27121" y="3261360"/>
            <a:ext cx="1459370" cy="1264920"/>
            <a:chOff x="3449099" y="2667000"/>
            <a:chExt cx="1459370" cy="1264920"/>
          </a:xfrm>
          <a:solidFill>
            <a:srgbClr val="FFFF00"/>
          </a:solidFill>
        </p:grpSpPr>
        <p:sp>
          <p:nvSpPr>
            <p:cNvPr id="53" name="Rectangle 52"/>
            <p:cNvSpPr/>
            <p:nvPr/>
          </p:nvSpPr>
          <p:spPr>
            <a:xfrm>
              <a:off x="3449099" y="2667000"/>
              <a:ext cx="1459370" cy="12649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947449" y="3068955"/>
              <a:ext cx="524452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 Linotype"/>
                  <a:cs typeface="Palatino Linotype"/>
                </a:rPr>
                <a:t>P2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H="1">
            <a:off x="2622696" y="3261360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2622696" y="5779488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2819400" y="3261360"/>
            <a:ext cx="0" cy="2518128"/>
          </a:xfrm>
          <a:prstGeom prst="straightConnector1">
            <a:avLst/>
          </a:prstGeom>
          <a:ln>
            <a:headEnd type="arrow" w="med" len="lg"/>
            <a:tailEnd type="arrow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3048000" y="2906232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985652" y="2906232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3048000" y="3023208"/>
            <a:ext cx="3937652" cy="24792"/>
          </a:xfrm>
          <a:prstGeom prst="straightConnector1">
            <a:avLst/>
          </a:prstGeom>
          <a:ln>
            <a:headEnd type="arrow" w="med" len="lg"/>
            <a:tailEnd type="arrow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2678668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/>
                <a:cs typeface="Palatino Linotype"/>
              </a:rPr>
              <a:t>8 ways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1722694" y="4237294"/>
            <a:ext cx="151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/>
                <a:cs typeface="Palatino Linotype"/>
              </a:rPr>
              <a:t>8 page colors</a:t>
            </a:r>
            <a:endParaRPr lang="en-US" dirty="0">
              <a:latin typeface="Palatino Linotype"/>
              <a:cs typeface="Palatino Linotype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35345"/>
              </p:ext>
            </p:extLst>
          </p:nvPr>
        </p:nvGraphicFramePr>
        <p:xfrm>
          <a:off x="457200" y="3200400"/>
          <a:ext cx="1524000" cy="1981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19125"/>
                <a:gridCol w="904875"/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Size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P1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40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P2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12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P3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12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7" name="Group 96"/>
          <p:cNvGrpSpPr/>
          <p:nvPr/>
        </p:nvGrpSpPr>
        <p:grpSpPr>
          <a:xfrm>
            <a:off x="7397496" y="3261360"/>
            <a:ext cx="374904" cy="2529840"/>
            <a:chOff x="6628881" y="3261360"/>
            <a:chExt cx="374904" cy="2529840"/>
          </a:xfrm>
        </p:grpSpPr>
        <p:sp>
          <p:nvSpPr>
            <p:cNvPr id="98" name="Rectangle 97"/>
            <p:cNvSpPr/>
            <p:nvPr/>
          </p:nvSpPr>
          <p:spPr>
            <a:xfrm>
              <a:off x="6629400" y="3261360"/>
              <a:ext cx="370708" cy="25298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6628881" y="357524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628881" y="515639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628881" y="3905532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28881" y="420770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628881" y="484016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628881" y="452393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628881" y="547262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934200" y="2831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Palatino Linotype"/>
                <a:cs typeface="Palatino Linotype"/>
              </a:rPr>
              <a:t>usge</a:t>
            </a:r>
            <a:r>
              <a:rPr lang="en-US" dirty="0" smtClean="0">
                <a:latin typeface="Palatino Linotype"/>
                <a:cs typeface="Palatino Linotype"/>
              </a:rPr>
              <a:t> </a:t>
            </a:r>
            <a:r>
              <a:rPr lang="en-US" dirty="0" err="1" smtClean="0">
                <a:latin typeface="Palatino Linotype"/>
                <a:cs typeface="Palatino Linotype"/>
              </a:rPr>
              <a:t>cntr</a:t>
            </a:r>
            <a:endParaRPr lang="en-US" dirty="0">
              <a:latin typeface="Palatino Linotype"/>
              <a:cs typeface="Palatino Linotype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42454" y="3238875"/>
            <a:ext cx="288020" cy="2552325"/>
            <a:chOff x="7442454" y="3238875"/>
            <a:chExt cx="288020" cy="2552325"/>
          </a:xfrm>
        </p:grpSpPr>
        <p:sp>
          <p:nvSpPr>
            <p:cNvPr id="12" name="TextBox 11"/>
            <p:cNvSpPr txBox="1"/>
            <p:nvPr/>
          </p:nvSpPr>
          <p:spPr>
            <a:xfrm>
              <a:off x="7442454" y="3238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443216" y="35727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443216" y="388695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443216" y="4195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443216" y="44958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443216" y="4829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443216" y="5143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443216" y="545264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443216" y="3238875"/>
            <a:ext cx="288020" cy="2552325"/>
            <a:chOff x="7442454" y="3238875"/>
            <a:chExt cx="288020" cy="2552325"/>
          </a:xfrm>
        </p:grpSpPr>
        <p:sp>
          <p:nvSpPr>
            <p:cNvPr id="118" name="TextBox 117"/>
            <p:cNvSpPr txBox="1"/>
            <p:nvPr/>
          </p:nvSpPr>
          <p:spPr>
            <a:xfrm>
              <a:off x="7442454" y="3238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443216" y="35727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443216" y="388695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443216" y="4195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443216" y="44958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443216" y="4829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43216" y="5143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443216" y="545264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442454" y="3238875"/>
            <a:ext cx="300844" cy="2552325"/>
            <a:chOff x="7442454" y="3238875"/>
            <a:chExt cx="300844" cy="2552325"/>
          </a:xfrm>
        </p:grpSpPr>
        <p:sp>
          <p:nvSpPr>
            <p:cNvPr id="127" name="TextBox 126"/>
            <p:cNvSpPr txBox="1"/>
            <p:nvPr/>
          </p:nvSpPr>
          <p:spPr>
            <a:xfrm>
              <a:off x="7442454" y="3238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443216" y="35727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443216" y="38869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443216" y="4195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443216" y="44958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443216" y="4829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43216" y="5143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43216" y="545264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5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442454" y="3238875"/>
            <a:ext cx="300844" cy="2583103"/>
            <a:chOff x="7442454" y="3238875"/>
            <a:chExt cx="300844" cy="2583103"/>
          </a:xfrm>
        </p:grpSpPr>
        <p:sp>
          <p:nvSpPr>
            <p:cNvPr id="145" name="TextBox 144"/>
            <p:cNvSpPr txBox="1"/>
            <p:nvPr/>
          </p:nvSpPr>
          <p:spPr>
            <a:xfrm>
              <a:off x="7442454" y="3238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443216" y="35727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443216" y="38869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443216" y="4195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443216" y="4495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443216" y="482972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443216" y="5143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43216" y="54526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sp>
        <p:nvSpPr>
          <p:cNvPr id="8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88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392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Set and </a:t>
            </a:r>
            <a:r>
              <a:rPr lang="en-US" dirty="0" err="1" smtClean="0"/>
              <a:t>WAy</a:t>
            </a:r>
            <a:r>
              <a:rPr lang="en-US" dirty="0" smtClean="0"/>
              <a:t>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953000"/>
          </a:xfrm>
        </p:spPr>
        <p:txBody>
          <a:bodyPr/>
          <a:lstStyle/>
          <a:p>
            <a:r>
              <a:rPr lang="en-US" dirty="0" smtClean="0"/>
              <a:t>Reduce </a:t>
            </a:r>
            <a:r>
              <a:rPr lang="en-US" dirty="0" smtClean="0"/>
              <a:t>repartition </a:t>
            </a:r>
            <a:r>
              <a:rPr lang="en-US" dirty="0" smtClean="0"/>
              <a:t>overhead</a:t>
            </a:r>
          </a:p>
          <a:p>
            <a:pPr lvl="1"/>
            <a:r>
              <a:rPr lang="en-US" dirty="0" smtClean="0"/>
              <a:t>Adjust cache way assignment incurs low overhead</a:t>
            </a:r>
          </a:p>
          <a:p>
            <a:pPr lvl="2"/>
            <a:r>
              <a:rPr lang="en-US" dirty="0" smtClean="0"/>
              <a:t>Write way permission register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Adjust page color assignment is cumbersome</a:t>
            </a:r>
          </a:p>
          <a:p>
            <a:pPr lvl="2"/>
            <a:r>
              <a:rPr lang="en-US" dirty="0" smtClean="0"/>
              <a:t>Migrate the page from the old color to the new color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18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05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sentationTitle2010Pri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Footer Placeholder 3"/>
          <p:cNvSpPr txBox="1">
            <a:spLocks/>
          </p:cNvSpPr>
          <p:nvPr/>
        </p:nvSpPr>
        <p:spPr bwMode="auto">
          <a:xfrm>
            <a:off x="2971800" y="6096000"/>
            <a:ext cx="6172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400">
              <a:solidFill>
                <a:srgbClr val="ECC4C6"/>
              </a:solidFill>
              <a:latin typeface="Gotham Black" charset="0"/>
              <a:cs typeface="Gotham Blac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E09EA1"/>
                </a:solidFill>
                <a:latin typeface="Gotham Black" charset="0"/>
              </a:rPr>
              <a:t>Page </a:t>
            </a:r>
            <a:fld id="{4D1F0089-BB4B-0B4B-BA36-1F9DCCC7B2FE}" type="slidenum">
              <a:rPr lang="en-US">
                <a:solidFill>
                  <a:srgbClr val="E09EA1"/>
                </a:solidFill>
                <a:latin typeface="Gotham Black" charset="0"/>
              </a:rPr>
              <a:pPr eaLnBrk="1" hangingPunct="1"/>
              <a:t>1</a:t>
            </a:fld>
            <a:r>
              <a:rPr lang="en-US" dirty="0">
                <a:solidFill>
                  <a:srgbClr val="E09EA1"/>
                </a:solidFill>
                <a:latin typeface="Gotham Black" charset="0"/>
              </a:rPr>
              <a:t> of </a:t>
            </a:r>
            <a:r>
              <a:rPr lang="en-US" dirty="0" smtClean="0">
                <a:solidFill>
                  <a:srgbClr val="E09EA1"/>
                </a:solidFill>
                <a:latin typeface="Gotham Black" charset="0"/>
              </a:rPr>
              <a:t>29</a:t>
            </a:r>
            <a:endParaRPr lang="en-US" dirty="0">
              <a:solidFill>
                <a:srgbClr val="E09EA1"/>
              </a:solidFill>
              <a:latin typeface="Gotham Black" charset="0"/>
            </a:endParaRPr>
          </a:p>
        </p:txBody>
      </p:sp>
    </p:spTree>
  </p:cSld>
  <p:clrMapOvr>
    <a:masterClrMapping/>
  </p:clrMapOvr>
  <p:transition xmlns:p14="http://schemas.microsoft.com/office/powerpoint/2010/main" advClick="0" advTm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88379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Set and </a:t>
            </a:r>
            <a:r>
              <a:rPr lang="en-US" dirty="0" err="1" smtClean="0"/>
              <a:t>WAy</a:t>
            </a:r>
            <a:r>
              <a:rPr lang="en-US" dirty="0" smtClean="0"/>
              <a:t>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953000"/>
          </a:xfrm>
        </p:spPr>
        <p:txBody>
          <a:bodyPr/>
          <a:lstStyle/>
          <a:p>
            <a:r>
              <a:rPr lang="en-US" dirty="0" smtClean="0"/>
              <a:t>Reduce </a:t>
            </a:r>
            <a:r>
              <a:rPr lang="en-US" dirty="0" smtClean="0"/>
              <a:t>repartition </a:t>
            </a:r>
            <a:r>
              <a:rPr lang="en-US" dirty="0" smtClean="0"/>
              <a:t>overhead</a:t>
            </a:r>
          </a:p>
          <a:p>
            <a:pPr lvl="1"/>
            <a:r>
              <a:rPr lang="en-US" altLang="zh-CN" dirty="0" smtClean="0"/>
              <a:t>Key: reduce page re-coloring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Classify the </a:t>
            </a:r>
            <a:r>
              <a:rPr lang="en-US" dirty="0" smtClean="0"/>
              <a:t>partitions as before</a:t>
            </a:r>
          </a:p>
          <a:p>
            <a:pPr lvl="2"/>
            <a:r>
              <a:rPr lang="en-US" dirty="0" smtClean="0"/>
              <a:t>Same: keep the original colors</a:t>
            </a:r>
          </a:p>
          <a:p>
            <a:pPr lvl="2"/>
            <a:r>
              <a:rPr lang="en-US" dirty="0" smtClean="0"/>
              <a:t>Downgrade: use partial original colors</a:t>
            </a:r>
          </a:p>
          <a:p>
            <a:pPr lvl="2"/>
            <a:r>
              <a:rPr lang="en-US" dirty="0" smtClean="0"/>
              <a:t>Upgrade: may use any colors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Estimate the cache way usage </a:t>
            </a:r>
            <a:r>
              <a:rPr lang="en-US" dirty="0" smtClean="0"/>
              <a:t>before placement</a:t>
            </a:r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19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023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Set and </a:t>
            </a:r>
            <a:r>
              <a:rPr lang="en-US" dirty="0" err="1" smtClean="0"/>
              <a:t>WAy</a:t>
            </a:r>
            <a:r>
              <a:rPr lang="en-US" dirty="0" smtClean="0"/>
              <a:t>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209800"/>
          </a:xfrm>
        </p:spPr>
        <p:txBody>
          <a:bodyPr/>
          <a:lstStyle/>
          <a:p>
            <a:r>
              <a:rPr lang="en-US" dirty="0"/>
              <a:t>Reduce </a:t>
            </a:r>
            <a:r>
              <a:rPr lang="en-US" dirty="0" smtClean="0"/>
              <a:t>repartition </a:t>
            </a:r>
            <a:r>
              <a:rPr lang="en-US" dirty="0"/>
              <a:t>overhead</a:t>
            </a:r>
          </a:p>
          <a:p>
            <a:pPr lvl="1"/>
            <a:r>
              <a:rPr lang="en-US" altLang="zh-CN" dirty="0"/>
              <a:t>Classify the </a:t>
            </a:r>
            <a:r>
              <a:rPr lang="en-US" dirty="0"/>
              <a:t>partitions as before</a:t>
            </a:r>
          </a:p>
          <a:p>
            <a:pPr lvl="1"/>
            <a:r>
              <a:rPr lang="en-US" dirty="0"/>
              <a:t>Estimate the cache way usage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20</a:t>
            </a:fld>
            <a:r>
              <a:rPr lang="en-US" dirty="0" smtClean="0"/>
              <a:t> of 29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3581400" y="3185160"/>
            <a:ext cx="3962400" cy="2529840"/>
            <a:chOff x="2057400" y="2590800"/>
            <a:chExt cx="5867400" cy="3291840"/>
          </a:xfrm>
        </p:grpSpPr>
        <p:sp>
          <p:nvSpPr>
            <p:cNvPr id="60" name="Rectangle 59"/>
            <p:cNvSpPr/>
            <p:nvPr/>
          </p:nvSpPr>
          <p:spPr>
            <a:xfrm>
              <a:off x="2057400" y="2590800"/>
              <a:ext cx="5852160" cy="32918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057400" y="29992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057400" y="50566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057400" y="3429000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057400" y="382219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57400" y="464515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57400" y="423367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57400" y="546811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7889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5204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5196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98348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71500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65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1780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588015" y="3191775"/>
            <a:ext cx="2464411" cy="2514600"/>
            <a:chOff x="2438400" y="2667000"/>
            <a:chExt cx="1482041" cy="2529840"/>
          </a:xfrm>
        </p:grpSpPr>
        <p:sp>
          <p:nvSpPr>
            <p:cNvPr id="51" name="Rectangle 50"/>
            <p:cNvSpPr/>
            <p:nvPr/>
          </p:nvSpPr>
          <p:spPr>
            <a:xfrm>
              <a:off x="2438400" y="2667000"/>
              <a:ext cx="1482041" cy="2529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041744" y="3711136"/>
              <a:ext cx="316568" cy="462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 Linotype"/>
                  <a:cs typeface="Palatino Linotype"/>
                </a:rPr>
                <a:t>P1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56012" y="4440572"/>
            <a:ext cx="1463040" cy="1264920"/>
            <a:chOff x="3924466" y="2667000"/>
            <a:chExt cx="1482041" cy="1264920"/>
          </a:xfrm>
          <a:solidFill>
            <a:srgbClr val="008000"/>
          </a:solidFill>
        </p:grpSpPr>
        <p:sp>
          <p:nvSpPr>
            <p:cNvPr id="52" name="Rectangle 51"/>
            <p:cNvSpPr/>
            <p:nvPr/>
          </p:nvSpPr>
          <p:spPr>
            <a:xfrm>
              <a:off x="3924466" y="2667000"/>
              <a:ext cx="1482041" cy="1264920"/>
            </a:xfrm>
            <a:prstGeom prst="rect">
              <a:avLst/>
            </a:prstGeom>
            <a:solidFill>
              <a:srgbClr val="30FF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375663" y="3077114"/>
              <a:ext cx="531263" cy="461665"/>
            </a:xfrm>
            <a:prstGeom prst="rect">
              <a:avLst/>
            </a:prstGeom>
            <a:solidFill>
              <a:srgbClr val="30FF06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 Linotype"/>
                  <a:cs typeface="Palatino Linotype"/>
                </a:rPr>
                <a:t>P3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60521" y="3185160"/>
            <a:ext cx="1459370" cy="1264920"/>
            <a:chOff x="3449099" y="2667000"/>
            <a:chExt cx="1459370" cy="1264920"/>
          </a:xfrm>
          <a:solidFill>
            <a:srgbClr val="FFFF00"/>
          </a:solidFill>
        </p:grpSpPr>
        <p:sp>
          <p:nvSpPr>
            <p:cNvPr id="53" name="Rectangle 52"/>
            <p:cNvSpPr/>
            <p:nvPr/>
          </p:nvSpPr>
          <p:spPr>
            <a:xfrm>
              <a:off x="3449099" y="2667000"/>
              <a:ext cx="1459370" cy="12649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85423" y="3068955"/>
              <a:ext cx="524452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 Linotype"/>
                  <a:cs typeface="Palatino Linotype"/>
                </a:rPr>
                <a:t>P2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H="1">
            <a:off x="3156096" y="3185160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3156096" y="5703288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352800" y="3185160"/>
            <a:ext cx="0" cy="2518128"/>
          </a:xfrm>
          <a:prstGeom prst="straightConnector1">
            <a:avLst/>
          </a:prstGeom>
          <a:ln>
            <a:headEnd type="arrow" w="med" len="lg"/>
            <a:tailEnd type="arrow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3581400" y="2830032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7519052" y="2830032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3581400" y="2947008"/>
            <a:ext cx="3937652" cy="24792"/>
          </a:xfrm>
          <a:prstGeom prst="straightConnector1">
            <a:avLst/>
          </a:prstGeom>
          <a:ln>
            <a:headEnd type="arrow" w="med" len="lg"/>
            <a:tailEnd type="arrow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2602468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/>
                <a:cs typeface="Palatino Linotype"/>
              </a:rPr>
              <a:t>8 ways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2256094" y="4161094"/>
            <a:ext cx="151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/>
                <a:cs typeface="Palatino Linotype"/>
              </a:rPr>
              <a:t>8 page colors</a:t>
            </a:r>
            <a:endParaRPr lang="en-US" dirty="0">
              <a:latin typeface="Palatino Linotype"/>
              <a:cs typeface="Palatino Linotype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88576"/>
              </p:ext>
            </p:extLst>
          </p:nvPr>
        </p:nvGraphicFramePr>
        <p:xfrm>
          <a:off x="152400" y="3200400"/>
          <a:ext cx="2057400" cy="1981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7200"/>
                <a:gridCol w="838200"/>
                <a:gridCol w="762000"/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Palatino Linotype"/>
                          <a:cs typeface="Palatino Linotype"/>
                        </a:rPr>
                        <a:t>Before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Palatino Linotype"/>
                          <a:cs typeface="Palatino Linotype"/>
                        </a:rPr>
                        <a:t>After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P1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8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P2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12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8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P3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12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48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7" name="Group 96"/>
          <p:cNvGrpSpPr/>
          <p:nvPr/>
        </p:nvGrpSpPr>
        <p:grpSpPr>
          <a:xfrm>
            <a:off x="7930896" y="3185160"/>
            <a:ext cx="374904" cy="2529840"/>
            <a:chOff x="6628881" y="3261360"/>
            <a:chExt cx="374904" cy="2529840"/>
          </a:xfrm>
        </p:grpSpPr>
        <p:sp>
          <p:nvSpPr>
            <p:cNvPr id="98" name="Rectangle 97"/>
            <p:cNvSpPr/>
            <p:nvPr/>
          </p:nvSpPr>
          <p:spPr>
            <a:xfrm>
              <a:off x="6629400" y="3261360"/>
              <a:ext cx="370708" cy="25298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6628881" y="357524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628881" y="515639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628881" y="3905532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28881" y="420770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628881" y="484016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628881" y="452393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628881" y="547262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467600" y="2754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Palatino Linotype"/>
                <a:cs typeface="Palatino Linotype"/>
              </a:rPr>
              <a:t>usge</a:t>
            </a:r>
            <a:r>
              <a:rPr lang="en-US" dirty="0" smtClean="0">
                <a:latin typeface="Palatino Linotype"/>
                <a:cs typeface="Palatino Linotype"/>
              </a:rPr>
              <a:t> </a:t>
            </a:r>
            <a:r>
              <a:rPr lang="en-US" dirty="0" err="1" smtClean="0">
                <a:latin typeface="Palatino Linotype"/>
                <a:cs typeface="Palatino Linotype"/>
              </a:rPr>
              <a:t>cntr</a:t>
            </a:r>
            <a:endParaRPr lang="en-US" dirty="0">
              <a:latin typeface="Palatino Linotype"/>
              <a:cs typeface="Palatino Linotype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75854" y="3162675"/>
            <a:ext cx="288020" cy="2552325"/>
            <a:chOff x="7442454" y="3238875"/>
            <a:chExt cx="288020" cy="2552325"/>
          </a:xfrm>
        </p:grpSpPr>
        <p:sp>
          <p:nvSpPr>
            <p:cNvPr id="12" name="TextBox 11"/>
            <p:cNvSpPr txBox="1"/>
            <p:nvPr/>
          </p:nvSpPr>
          <p:spPr>
            <a:xfrm>
              <a:off x="7442454" y="3238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443216" y="35727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443216" y="388695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443216" y="4195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443216" y="44958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443216" y="4829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443216" y="5143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443216" y="545264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3600" y="46482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3745468"/>
            <a:ext cx="77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FF06"/>
                </a:solidFill>
              </a:rPr>
              <a:t>Down</a:t>
            </a:r>
            <a:endParaRPr lang="en-US" dirty="0">
              <a:solidFill>
                <a:srgbClr val="30FF06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24400" y="2667000"/>
            <a:ext cx="2944368" cy="2514600"/>
            <a:chOff x="4800600" y="2590802"/>
            <a:chExt cx="2944368" cy="2514600"/>
          </a:xfrm>
        </p:grpSpPr>
        <p:sp>
          <p:nvSpPr>
            <p:cNvPr id="74" name="Rectangle 73"/>
            <p:cNvSpPr/>
            <p:nvPr/>
          </p:nvSpPr>
          <p:spPr>
            <a:xfrm>
              <a:off x="4800600" y="2590802"/>
              <a:ext cx="2944368" cy="2514600"/>
            </a:xfrm>
            <a:prstGeom prst="rect">
              <a:avLst/>
            </a:prstGeom>
            <a:solidFill>
              <a:srgbClr val="30FF06"/>
            </a:solidFill>
            <a:ln w="28575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943599" y="3478737"/>
              <a:ext cx="7527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Palatino Linotype"/>
                  <a:cs typeface="Palatino Linotype"/>
                </a:rPr>
                <a:t>P3’</a:t>
              </a:r>
            </a:p>
            <a:p>
              <a:pPr algn="ctr"/>
              <a:r>
                <a:rPr lang="en-US" sz="2000" dirty="0" smtClean="0">
                  <a:latin typeface="Palatino Linotype"/>
                  <a:cs typeface="Palatino Linotype"/>
                </a:rPr>
                <a:t>8x6</a:t>
              </a:r>
              <a:endParaRPr lang="en-US" sz="1600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324600" y="2971800"/>
            <a:ext cx="966690" cy="1264920"/>
            <a:chOff x="3449099" y="2679211"/>
            <a:chExt cx="1459370" cy="1264920"/>
          </a:xfrm>
          <a:solidFill>
            <a:srgbClr val="FFFF00"/>
          </a:solidFill>
        </p:grpSpPr>
        <p:sp>
          <p:nvSpPr>
            <p:cNvPr id="86" name="Rectangle 85"/>
            <p:cNvSpPr/>
            <p:nvPr/>
          </p:nvSpPr>
          <p:spPr>
            <a:xfrm>
              <a:off x="3449099" y="2679211"/>
              <a:ext cx="1459370" cy="1264920"/>
            </a:xfrm>
            <a:prstGeom prst="rect">
              <a:avLst/>
            </a:prstGeom>
            <a:grpFill/>
            <a:ln w="28575" cmpd="sng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729103" y="2910840"/>
              <a:ext cx="9062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Palatino Linotype"/>
                  <a:cs typeface="Palatino Linotype"/>
                </a:rPr>
                <a:t>P2’</a:t>
              </a:r>
            </a:p>
            <a:p>
              <a:pPr algn="ctr"/>
              <a:r>
                <a:rPr lang="en-US" sz="2000" dirty="0" smtClean="0">
                  <a:latin typeface="Palatino Linotype"/>
                  <a:cs typeface="Palatino Linotype"/>
                </a:rPr>
                <a:t>4x2</a:t>
              </a:r>
              <a:endParaRPr lang="en-US" sz="1600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943600" y="2971800"/>
            <a:ext cx="978408" cy="1255833"/>
            <a:chOff x="2492054" y="2667000"/>
            <a:chExt cx="1439292" cy="2529840"/>
          </a:xfrm>
        </p:grpSpPr>
        <p:sp>
          <p:nvSpPr>
            <p:cNvPr id="89" name="Rectangle 88"/>
            <p:cNvSpPr/>
            <p:nvPr/>
          </p:nvSpPr>
          <p:spPr>
            <a:xfrm>
              <a:off x="2492054" y="2667000"/>
              <a:ext cx="1439292" cy="252984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728144" y="3201306"/>
              <a:ext cx="982029" cy="1550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Palatino Linotype"/>
                  <a:cs typeface="Palatino Linotype"/>
                </a:rPr>
                <a:t>P1’</a:t>
              </a:r>
            </a:p>
            <a:p>
              <a:pPr algn="ctr"/>
              <a:r>
                <a:rPr lang="en-US" sz="2000" dirty="0" smtClean="0">
                  <a:latin typeface="Palatino Linotype"/>
                  <a:cs typeface="Palatino Linotype"/>
                </a:rPr>
                <a:t>4x2</a:t>
              </a:r>
              <a:endParaRPr lang="en-US" sz="1600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974540" y="3162675"/>
            <a:ext cx="288020" cy="2552325"/>
            <a:chOff x="7442454" y="3238875"/>
            <a:chExt cx="288020" cy="2552325"/>
          </a:xfrm>
        </p:grpSpPr>
        <p:sp>
          <p:nvSpPr>
            <p:cNvPr id="92" name="TextBox 91"/>
            <p:cNvSpPr txBox="1"/>
            <p:nvPr/>
          </p:nvSpPr>
          <p:spPr>
            <a:xfrm>
              <a:off x="7442454" y="3238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2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443216" y="35727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2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443216" y="388695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2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443216" y="4195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2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443216" y="44958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443216" y="4829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443216" y="5143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443216" y="545264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0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978090" y="3162675"/>
            <a:ext cx="288020" cy="2552325"/>
            <a:chOff x="7442454" y="3238875"/>
            <a:chExt cx="288020" cy="2552325"/>
          </a:xfrm>
        </p:grpSpPr>
        <p:sp>
          <p:nvSpPr>
            <p:cNvPr id="117" name="TextBox 116"/>
            <p:cNvSpPr txBox="1"/>
            <p:nvPr/>
          </p:nvSpPr>
          <p:spPr>
            <a:xfrm>
              <a:off x="7442454" y="3238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3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443216" y="35727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3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443216" y="388695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3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443216" y="4195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3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443216" y="44958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1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443216" y="4829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1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443216" y="5143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1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43216" y="545264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1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sp>
        <p:nvSpPr>
          <p:cNvPr id="1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127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870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Set and </a:t>
            </a:r>
            <a:r>
              <a:rPr lang="en-US" dirty="0" err="1" smtClean="0"/>
              <a:t>WAy</a:t>
            </a:r>
            <a:r>
              <a:rPr lang="en-US" dirty="0" smtClean="0"/>
              <a:t>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209800"/>
          </a:xfrm>
        </p:spPr>
        <p:txBody>
          <a:bodyPr/>
          <a:lstStyle/>
          <a:p>
            <a:r>
              <a:rPr lang="en-US" dirty="0"/>
              <a:t>Reduce </a:t>
            </a:r>
            <a:r>
              <a:rPr lang="en-US" dirty="0" smtClean="0"/>
              <a:t>repartition </a:t>
            </a:r>
            <a:r>
              <a:rPr lang="en-US" dirty="0"/>
              <a:t>overhead</a:t>
            </a:r>
          </a:p>
          <a:p>
            <a:pPr lvl="1"/>
            <a:r>
              <a:rPr lang="en-US" dirty="0" smtClean="0"/>
              <a:t>Start with large partitions (with more colors)</a:t>
            </a:r>
          </a:p>
          <a:p>
            <a:pPr lvl="1"/>
            <a:r>
              <a:rPr lang="en-US" dirty="0" smtClean="0"/>
              <a:t>Assign the partition with page colors that have most cache ways left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21</a:t>
            </a:fld>
            <a:r>
              <a:rPr lang="en-US" dirty="0" smtClean="0"/>
              <a:t> of 29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3581400" y="3185160"/>
            <a:ext cx="3962400" cy="2529840"/>
            <a:chOff x="2057400" y="2590800"/>
            <a:chExt cx="5867400" cy="3291840"/>
          </a:xfrm>
        </p:grpSpPr>
        <p:sp>
          <p:nvSpPr>
            <p:cNvPr id="60" name="Rectangle 59"/>
            <p:cNvSpPr/>
            <p:nvPr/>
          </p:nvSpPr>
          <p:spPr>
            <a:xfrm>
              <a:off x="2057400" y="2590800"/>
              <a:ext cx="5852160" cy="32918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057400" y="29992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057400" y="505663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057400" y="3429000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057400" y="382219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57400" y="464515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57400" y="423367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57400" y="5468112"/>
              <a:ext cx="58674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7889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5204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5196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98348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71500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652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178040" y="2590800"/>
              <a:ext cx="0" cy="32766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50112" y="4459166"/>
            <a:ext cx="978408" cy="1255833"/>
            <a:chOff x="2492054" y="2667000"/>
            <a:chExt cx="1439292" cy="2529840"/>
          </a:xfrm>
        </p:grpSpPr>
        <p:sp>
          <p:nvSpPr>
            <p:cNvPr id="51" name="Rectangle 50"/>
            <p:cNvSpPr/>
            <p:nvPr/>
          </p:nvSpPr>
          <p:spPr>
            <a:xfrm>
              <a:off x="2492054" y="2667000"/>
              <a:ext cx="1439292" cy="2529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28144" y="3499317"/>
              <a:ext cx="982029" cy="93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Palatino Linotype"/>
                  <a:cs typeface="Palatino Linotype"/>
                </a:rPr>
                <a:t>P1’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53200" y="3197371"/>
            <a:ext cx="966690" cy="1264920"/>
            <a:chOff x="3449099" y="2679211"/>
            <a:chExt cx="1459370" cy="1264920"/>
          </a:xfrm>
          <a:solidFill>
            <a:srgbClr val="FFFF00"/>
          </a:solidFill>
        </p:grpSpPr>
        <p:sp>
          <p:nvSpPr>
            <p:cNvPr id="53" name="Rectangle 52"/>
            <p:cNvSpPr/>
            <p:nvPr/>
          </p:nvSpPr>
          <p:spPr>
            <a:xfrm>
              <a:off x="3449099" y="2679211"/>
              <a:ext cx="1459370" cy="12649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729103" y="3058775"/>
              <a:ext cx="90622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Palatino Linotype"/>
                  <a:cs typeface="Palatino Linotype"/>
                </a:rPr>
                <a:t>P2’</a:t>
              </a:r>
            </a:p>
          </p:txBody>
        </p:sp>
      </p:grpSp>
      <p:cxnSp>
        <p:nvCxnSpPr>
          <p:cNvPr id="15" name="直接连接符 14"/>
          <p:cNvCxnSpPr/>
          <p:nvPr/>
        </p:nvCxnSpPr>
        <p:spPr>
          <a:xfrm flipH="1">
            <a:off x="3156096" y="3185160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3156096" y="5703288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352800" y="3185160"/>
            <a:ext cx="0" cy="2518128"/>
          </a:xfrm>
          <a:prstGeom prst="straightConnector1">
            <a:avLst/>
          </a:prstGeom>
          <a:ln>
            <a:headEnd type="arrow" w="med" len="lg"/>
            <a:tailEnd type="arrow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3581400" y="2830032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7519052" y="2830032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3581400" y="2947008"/>
            <a:ext cx="3937652" cy="24792"/>
          </a:xfrm>
          <a:prstGeom prst="straightConnector1">
            <a:avLst/>
          </a:prstGeom>
          <a:ln>
            <a:headEnd type="arrow" w="med" len="lg"/>
            <a:tailEnd type="arrow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2602468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/>
                <a:cs typeface="Palatino Linotype"/>
              </a:rPr>
              <a:t>8 ways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2256094" y="4161094"/>
            <a:ext cx="151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/>
                <a:cs typeface="Palatino Linotype"/>
              </a:rPr>
              <a:t>8 page colors</a:t>
            </a:r>
            <a:endParaRPr lang="en-US" dirty="0">
              <a:latin typeface="Palatino Linotype"/>
              <a:cs typeface="Palatino Linotype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8673"/>
              </p:ext>
            </p:extLst>
          </p:nvPr>
        </p:nvGraphicFramePr>
        <p:xfrm>
          <a:off x="152400" y="3200400"/>
          <a:ext cx="2057400" cy="1981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7200"/>
                <a:gridCol w="838200"/>
                <a:gridCol w="762000"/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Palatino Linotype"/>
                          <a:cs typeface="Palatino Linotype"/>
                        </a:rPr>
                        <a:t>Before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Palatino Linotype"/>
                          <a:cs typeface="Palatino Linotype"/>
                        </a:rPr>
                        <a:t>After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P1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8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P2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12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8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P3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12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alatino Linotype"/>
                          <a:cs typeface="Palatino Linotype"/>
                        </a:rPr>
                        <a:t>48</a:t>
                      </a:r>
                      <a:endParaRPr lang="en-US" dirty="0">
                        <a:latin typeface="Palatino Linotype"/>
                        <a:cs typeface="Palatino Linotype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7" name="Group 96"/>
          <p:cNvGrpSpPr/>
          <p:nvPr/>
        </p:nvGrpSpPr>
        <p:grpSpPr>
          <a:xfrm>
            <a:off x="7930896" y="3185160"/>
            <a:ext cx="374904" cy="2529840"/>
            <a:chOff x="6628881" y="3261360"/>
            <a:chExt cx="374904" cy="2529840"/>
          </a:xfrm>
        </p:grpSpPr>
        <p:sp>
          <p:nvSpPr>
            <p:cNvPr id="98" name="Rectangle 97"/>
            <p:cNvSpPr/>
            <p:nvPr/>
          </p:nvSpPr>
          <p:spPr>
            <a:xfrm>
              <a:off x="6629400" y="3261360"/>
              <a:ext cx="370708" cy="25298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6628881" y="357524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628881" y="515639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628881" y="3905532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28881" y="420770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628881" y="484016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628881" y="452393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628881" y="5472628"/>
              <a:ext cx="374904" cy="0"/>
            </a:xfrm>
            <a:prstGeom prst="line">
              <a:avLst/>
            </a:prstGeom>
            <a:ln>
              <a:solidFill>
                <a:srgbClr val="0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467600" y="2754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Palatino Linotype"/>
                <a:cs typeface="Palatino Linotype"/>
              </a:rPr>
              <a:t>usge</a:t>
            </a:r>
            <a:r>
              <a:rPr lang="en-US" dirty="0" smtClean="0">
                <a:latin typeface="Palatino Linotype"/>
                <a:cs typeface="Palatino Linotype"/>
              </a:rPr>
              <a:t> </a:t>
            </a:r>
            <a:r>
              <a:rPr lang="en-US" dirty="0" err="1" smtClean="0">
                <a:latin typeface="Palatino Linotype"/>
                <a:cs typeface="Palatino Linotype"/>
              </a:rPr>
              <a:t>cntr</a:t>
            </a:r>
            <a:endParaRPr lang="en-US" dirty="0">
              <a:latin typeface="Palatino Linotype"/>
              <a:cs typeface="Palatino Linotype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75854" y="3162675"/>
            <a:ext cx="288020" cy="2552325"/>
            <a:chOff x="7442454" y="3238875"/>
            <a:chExt cx="288020" cy="2552325"/>
          </a:xfrm>
        </p:grpSpPr>
        <p:sp>
          <p:nvSpPr>
            <p:cNvPr id="12" name="TextBox 11"/>
            <p:cNvSpPr txBox="1"/>
            <p:nvPr/>
          </p:nvSpPr>
          <p:spPr>
            <a:xfrm>
              <a:off x="7442454" y="3238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3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443216" y="35727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3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443216" y="388695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3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443216" y="4195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3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443216" y="44958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1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443216" y="482972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1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443216" y="514387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1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443216" y="545264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1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3600" y="47244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3745468"/>
            <a:ext cx="77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FF06"/>
                </a:solidFill>
              </a:rPr>
              <a:t>Down</a:t>
            </a:r>
            <a:endParaRPr lang="en-US" dirty="0">
              <a:solidFill>
                <a:srgbClr val="30FF0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3612" y="3193785"/>
            <a:ext cx="2944368" cy="2514600"/>
            <a:chOff x="3930613" y="2667000"/>
            <a:chExt cx="1482041" cy="1264920"/>
          </a:xfrm>
          <a:solidFill>
            <a:srgbClr val="008000"/>
          </a:solidFill>
        </p:grpSpPr>
        <p:sp>
          <p:nvSpPr>
            <p:cNvPr id="52" name="Rectangle 51"/>
            <p:cNvSpPr/>
            <p:nvPr/>
          </p:nvSpPr>
          <p:spPr>
            <a:xfrm>
              <a:off x="3930613" y="2667000"/>
              <a:ext cx="1482041" cy="1264920"/>
            </a:xfrm>
            <a:prstGeom prst="rect">
              <a:avLst/>
            </a:prstGeom>
            <a:solidFill>
              <a:srgbClr val="30FF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486474" y="3163056"/>
              <a:ext cx="378890" cy="23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Palatino Linotype"/>
                  <a:cs typeface="Palatino Linotype"/>
                </a:rPr>
                <a:t>P3’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978496" y="3163890"/>
            <a:ext cx="300844" cy="2583103"/>
            <a:chOff x="7442454" y="3238875"/>
            <a:chExt cx="300844" cy="2583103"/>
          </a:xfrm>
        </p:grpSpPr>
        <p:sp>
          <p:nvSpPr>
            <p:cNvPr id="119" name="TextBox 118"/>
            <p:cNvSpPr txBox="1"/>
            <p:nvPr/>
          </p:nvSpPr>
          <p:spPr>
            <a:xfrm>
              <a:off x="7442454" y="3238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9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443216" y="35727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Palatino Linotype"/>
                  <a:cs typeface="Palatino Linotype"/>
                </a:rPr>
                <a:t>9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443216" y="38869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9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443216" y="419572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9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443216" y="4495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7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43216" y="482972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7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443216" y="5143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7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443216" y="54526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7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978496" y="3163890"/>
            <a:ext cx="300844" cy="2583103"/>
            <a:chOff x="7442454" y="3238875"/>
            <a:chExt cx="300844" cy="2583103"/>
          </a:xfrm>
        </p:grpSpPr>
        <p:sp>
          <p:nvSpPr>
            <p:cNvPr id="128" name="TextBox 127"/>
            <p:cNvSpPr txBox="1"/>
            <p:nvPr/>
          </p:nvSpPr>
          <p:spPr>
            <a:xfrm>
              <a:off x="7442454" y="3238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443216" y="35727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443216" y="38869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443216" y="419572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443216" y="4495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43216" y="482972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43216" y="5143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443216" y="54526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Palatino Linotype"/>
                  <a:cs typeface="Palatino Linotype"/>
                </a:rPr>
                <a:t>8</a:t>
              </a:r>
              <a:endParaRPr lang="en-US" dirty="0">
                <a:latin typeface="Palatino Linotype"/>
                <a:cs typeface="Palatino Linotype"/>
              </a:endParaRPr>
            </a:p>
          </p:txBody>
        </p:sp>
      </p:grpSp>
      <p:sp>
        <p:nvSpPr>
          <p:cNvPr id="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89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881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800600"/>
          </a:xfrm>
        </p:spPr>
        <p:txBody>
          <a:bodyPr/>
          <a:lstStyle/>
          <a:p>
            <a:r>
              <a:rPr lang="en-US" dirty="0" smtClean="0"/>
              <a:t>Cache miss-ratio curve</a:t>
            </a:r>
          </a:p>
          <a:p>
            <a:pPr lvl="1"/>
            <a:r>
              <a:rPr lang="en-US" dirty="0" smtClean="0"/>
              <a:t>Profiling</a:t>
            </a:r>
          </a:p>
          <a:p>
            <a:pPr>
              <a:spcBef>
                <a:spcPts val="3000"/>
              </a:spcBef>
            </a:pPr>
            <a:r>
              <a:rPr lang="en-US" dirty="0" err="1" smtClean="0"/>
              <a:t>Lookahead</a:t>
            </a:r>
            <a:r>
              <a:rPr lang="en-US" dirty="0" smtClean="0"/>
              <a:t> </a:t>
            </a:r>
            <a:r>
              <a:rPr lang="en-US" dirty="0" smtClean="0"/>
              <a:t>algorithm [1] decides partition sizes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dirty="0" smtClean="0"/>
              <a:t>Other issues</a:t>
            </a:r>
          </a:p>
          <a:p>
            <a:pPr lvl="1"/>
            <a:r>
              <a:rPr lang="en-US" dirty="0" smtClean="0"/>
              <a:t>Hashed indexing</a:t>
            </a:r>
          </a:p>
          <a:p>
            <a:pPr lvl="1"/>
            <a:r>
              <a:rPr lang="en-US" dirty="0" err="1" smtClean="0"/>
              <a:t>Superpage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22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313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Palatino Linotype"/>
                <a:cs typeface="Palatino Linotype"/>
              </a:rPr>
              <a:t>[1] </a:t>
            </a:r>
            <a:r>
              <a:rPr lang="en-US" sz="1600" dirty="0" err="1" smtClean="0">
                <a:latin typeface="Palatino Linotype"/>
                <a:cs typeface="Palatino Linotype"/>
              </a:rPr>
              <a:t>Qureshi</a:t>
            </a:r>
            <a:r>
              <a:rPr lang="en-US" sz="1600" dirty="0" smtClean="0">
                <a:latin typeface="Palatino Linotype"/>
                <a:cs typeface="Palatino Linotype"/>
              </a:rPr>
              <a:t> and </a:t>
            </a:r>
            <a:r>
              <a:rPr lang="en-US" sz="1600" dirty="0" err="1" smtClean="0">
                <a:latin typeface="Palatino Linotype"/>
                <a:cs typeface="Palatino Linotype"/>
              </a:rPr>
              <a:t>Patt</a:t>
            </a:r>
            <a:r>
              <a:rPr lang="en-US" sz="1600" dirty="0" smtClean="0">
                <a:latin typeface="Palatino Linotype"/>
                <a:cs typeface="Palatino Linotype"/>
              </a:rPr>
              <a:t>, MICRO’ 06</a:t>
            </a:r>
            <a:endParaRPr lang="en-US" sz="1600" dirty="0">
              <a:latin typeface="Palatino Linotype"/>
              <a:cs typeface="Palatino Linotype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Whitney-Semibold" charset="0"/>
              </a:rPr>
              <a:t>Background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SWAP </a:t>
            </a:r>
            <a:r>
              <a:rPr lang="en-US" sz="1200" dirty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 Evaluation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562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Cavium </a:t>
            </a:r>
            <a:r>
              <a:rPr lang="en-US" dirty="0" err="1" smtClean="0"/>
              <a:t>ThunderX</a:t>
            </a:r>
            <a:r>
              <a:rPr lang="en-US" dirty="0" smtClean="0"/>
              <a:t> Processor</a:t>
            </a:r>
            <a:endParaRPr lang="en-US" dirty="0"/>
          </a:p>
          <a:p>
            <a:pPr lvl="1"/>
            <a:r>
              <a:rPr lang="en-US" dirty="0" smtClean="0"/>
              <a:t>48-core CMP, 1.9GHz</a:t>
            </a:r>
          </a:p>
          <a:p>
            <a:pPr lvl="1"/>
            <a:r>
              <a:rPr lang="en-US" dirty="0" smtClean="0"/>
              <a:t>16MB shared last-level cache</a:t>
            </a:r>
          </a:p>
          <a:p>
            <a:pPr lvl="1"/>
            <a:r>
              <a:rPr lang="en-US" dirty="0" smtClean="0"/>
              <a:t>64GB DDR4-2133, 4 channels</a:t>
            </a:r>
          </a:p>
          <a:p>
            <a:pPr lvl="1"/>
            <a:r>
              <a:rPr lang="en-US" dirty="0" smtClean="0"/>
              <a:t>Ubuntu Linux 3.18</a:t>
            </a:r>
            <a:endParaRPr lang="en-US" dirty="0"/>
          </a:p>
          <a:p>
            <a:r>
              <a:rPr lang="en-US" dirty="0"/>
              <a:t>Performance </a:t>
            </a:r>
            <a:r>
              <a:rPr lang="en-US" dirty="0" smtClean="0"/>
              <a:t>analysis</a:t>
            </a:r>
            <a:endParaRPr lang="en-US" dirty="0"/>
          </a:p>
          <a:p>
            <a:pPr lvl="1"/>
            <a:r>
              <a:rPr lang="en-US" dirty="0" smtClean="0"/>
              <a:t>Mix of SPEC2000 and SPEC2006 multi-programed workloads</a:t>
            </a:r>
          </a:p>
          <a:p>
            <a:pPr lvl="1"/>
            <a:r>
              <a:rPr lang="en-US" spc="-30" dirty="0" smtClean="0"/>
              <a:t>Latency critical workload </a:t>
            </a:r>
            <a:r>
              <a:rPr lang="en-US" spc="-30" dirty="0" err="1" smtClean="0"/>
              <a:t>memcached</a:t>
            </a:r>
            <a:endParaRPr lang="en-US" spc="-3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E365361-3FC5-3246-84F5-52FE54C34107}" type="slidenum">
              <a:rPr lang="en-US" smtClean="0"/>
              <a:pPr/>
              <a:t>23</a:t>
            </a:fld>
            <a:r>
              <a:rPr lang="en-US" dirty="0" smtClean="0"/>
              <a:t> of 29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SWAP •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Evaluations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 </a:t>
            </a:r>
            <a:r>
              <a:rPr lang="en-US" sz="1200" dirty="0">
                <a:solidFill>
                  <a:srgbClr val="777777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Conclusions</a:t>
            </a:r>
            <a:endParaRPr lang="en-US" sz="1200" dirty="0">
              <a:solidFill>
                <a:schemeClr val="bg1"/>
              </a:solidFill>
              <a:latin typeface="Whitney-Semibold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481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48core_w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162800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partitioning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24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4953000"/>
            <a:ext cx="114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48-app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2819400"/>
            <a:ext cx="7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12.5%</a:t>
            </a:r>
            <a:endParaRPr lang="en-US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2667000"/>
          </a:xfrm>
        </p:spPr>
        <p:txBody>
          <a:bodyPr/>
          <a:lstStyle/>
          <a:p>
            <a:r>
              <a:rPr lang="en-US" dirty="0" smtClean="0"/>
              <a:t>Running application bundle</a:t>
            </a:r>
          </a:p>
        </p:txBody>
      </p:sp>
      <p:pic>
        <p:nvPicPr>
          <p:cNvPr id="22" name="Picture 21" descr="16core_w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41"/>
          <a:stretch/>
        </p:blipFill>
        <p:spPr>
          <a:xfrm>
            <a:off x="685800" y="1398186"/>
            <a:ext cx="381000" cy="3554814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SWAP •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Evaluations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 </a:t>
            </a:r>
            <a:r>
              <a:rPr lang="en-US" sz="1200" dirty="0">
                <a:solidFill>
                  <a:srgbClr val="777777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Conclusions</a:t>
            </a:r>
            <a:endParaRPr lang="en-US" sz="1200" dirty="0">
              <a:solidFill>
                <a:schemeClr val="bg1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617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application sequence</a:t>
            </a:r>
          </a:p>
          <a:p>
            <a:pPr lvl="1"/>
            <a:r>
              <a:rPr lang="en-US" dirty="0" smtClean="0"/>
              <a:t>The next application in the sequence replaces the finished </a:t>
            </a:r>
            <a:r>
              <a:rPr lang="en-US" dirty="0"/>
              <a:t>one; cache partitions change dynamically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25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pic>
        <p:nvPicPr>
          <p:cNvPr id="6" name="Picture 5" descr="dynamic.pd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015"/>
            <a:ext cx="7772400" cy="327698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SWAP •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Evaluations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 </a:t>
            </a:r>
            <a:r>
              <a:rPr lang="en-US" sz="1200" dirty="0">
                <a:solidFill>
                  <a:srgbClr val="777777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Conclusions</a:t>
            </a:r>
            <a:endParaRPr lang="en-US" sz="1200" dirty="0">
              <a:solidFill>
                <a:schemeClr val="bg1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814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1600200"/>
          </a:xfrm>
        </p:spPr>
        <p:txBody>
          <a:bodyPr/>
          <a:lstStyle/>
          <a:p>
            <a:r>
              <a:rPr lang="en-US" dirty="0" smtClean="0"/>
              <a:t>Running application sequence</a:t>
            </a:r>
          </a:p>
          <a:p>
            <a:pPr lvl="1"/>
            <a:r>
              <a:rPr lang="en-US" dirty="0" smtClean="0"/>
              <a:t>The next application in the sequence replaces the finished one; cache partitions change dynamically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26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01800"/>
              </p:ext>
            </p:extLst>
          </p:nvPr>
        </p:nvGraphicFramePr>
        <p:xfrm>
          <a:off x="1371600" y="2590800"/>
          <a:ext cx="6858000" cy="25958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77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 </a:t>
                      </a:r>
                      <a:r>
                        <a:rPr lang="en-US" dirty="0" err="1" smtClean="0"/>
                        <a:t>Inj</a:t>
                      </a:r>
                      <a:r>
                        <a:rPr lang="en-US" dirty="0" smtClean="0"/>
                        <a:t> interval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1.04x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1.02x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1.08x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1.11x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1.04x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1.17x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0.97x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1.04x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1.11x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1.04x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1.02x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1.11x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1.03x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1.15x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4454" y="35938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12420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16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88620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</a:rPr>
              <a:t>32</a:t>
            </a:r>
            <a:endParaRPr lang="en-US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64820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</a:rPr>
              <a:t>48</a:t>
            </a:r>
            <a:endParaRPr lang="en-US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62600" y="2743200"/>
            <a:ext cx="762000" cy="2590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SWAP •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Evaluations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 </a:t>
            </a:r>
            <a:r>
              <a:rPr lang="en-US" sz="1200" dirty="0">
                <a:solidFill>
                  <a:srgbClr val="777777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Conclusions</a:t>
            </a:r>
            <a:endParaRPr lang="en-US" sz="1200" dirty="0">
              <a:solidFill>
                <a:schemeClr val="bg1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064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6-12-12 at 7.50.20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1"/>
          <a:stretch/>
        </p:blipFill>
        <p:spPr>
          <a:xfrm>
            <a:off x="4648200" y="2025839"/>
            <a:ext cx="4384458" cy="3612961"/>
          </a:xfrm>
          <a:prstGeom prst="rect">
            <a:avLst/>
          </a:prstGeom>
        </p:spPr>
      </p:pic>
      <p:pic>
        <p:nvPicPr>
          <p:cNvPr id="8" name="Picture 7" descr="Screen Shot 2016-12-12 at 7.50.20 PM.png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3E9"/>
              </a:clrFrom>
              <a:clrTo>
                <a:srgbClr val="F2F3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72"/>
          <a:stretch/>
        </p:blipFill>
        <p:spPr>
          <a:xfrm>
            <a:off x="-228600" y="1676400"/>
            <a:ext cx="4998191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Guarantee </a:t>
            </a:r>
            <a:r>
              <a:rPr lang="en-US" dirty="0" err="1" smtClean="0"/>
              <a:t>QoS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85800"/>
          </a:xfrm>
        </p:spPr>
        <p:txBody>
          <a:bodyPr/>
          <a:lstStyle/>
          <a:p>
            <a:r>
              <a:rPr lang="en-US" sz="3000" dirty="0" smtClean="0"/>
              <a:t>Latency workload </a:t>
            </a:r>
            <a:r>
              <a:rPr lang="en-US" sz="3000" dirty="0" err="1" smtClean="0"/>
              <a:t>memcached</a:t>
            </a:r>
            <a:r>
              <a:rPr lang="en-US" sz="3000" dirty="0" smtClean="0"/>
              <a:t> co-located with background multi-programmed workloads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27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2276" y="5334000"/>
            <a:ext cx="208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Shared cache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93568" y="5405735"/>
            <a:ext cx="107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SWAP</a:t>
            </a:r>
            <a:endParaRPr lang="en-US" sz="24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SWAP •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Evaluations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 </a:t>
            </a:r>
            <a:r>
              <a:rPr lang="en-US" sz="1200" dirty="0">
                <a:solidFill>
                  <a:srgbClr val="777777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Conclusions</a:t>
            </a:r>
            <a:endParaRPr lang="en-US" sz="1200" dirty="0">
              <a:solidFill>
                <a:schemeClr val="bg1"/>
              </a:solidFill>
              <a:latin typeface="Whitney-Semibold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85800" y="4720092"/>
            <a:ext cx="8229600" cy="28272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2337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Guarantee </a:t>
            </a:r>
            <a:r>
              <a:rPr lang="en-US" dirty="0" err="1" smtClean="0"/>
              <a:t>QoS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85800"/>
          </a:xfrm>
        </p:spPr>
        <p:txBody>
          <a:bodyPr/>
          <a:lstStyle/>
          <a:p>
            <a:r>
              <a:rPr lang="en-US" sz="3000" dirty="0" smtClean="0"/>
              <a:t>Latency workload </a:t>
            </a:r>
            <a:r>
              <a:rPr lang="en-US" sz="3000" dirty="0" err="1" smtClean="0"/>
              <a:t>memcached</a:t>
            </a:r>
            <a:r>
              <a:rPr lang="en-US" sz="3000" dirty="0" smtClean="0"/>
              <a:t> co-located with background multi-programmed workloads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28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pic>
        <p:nvPicPr>
          <p:cNvPr id="8" name="Picture 7" descr="cloud_16co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6705600" cy="335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5257800"/>
            <a:ext cx="3076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16-app SPEC bundle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85132" y="2971800"/>
            <a:ext cx="559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8.1%</a:t>
            </a:r>
            <a:endParaRPr lang="en-US" sz="1400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SWAP •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Evaluations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 </a:t>
            </a:r>
            <a:r>
              <a:rPr lang="en-US" sz="1200" dirty="0">
                <a:solidFill>
                  <a:srgbClr val="777777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Conclusions</a:t>
            </a:r>
            <a:endParaRPr lang="en-US" sz="1200" dirty="0">
              <a:solidFill>
                <a:schemeClr val="bg1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33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Motivation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latin typeface="Palatino Linotype" charset="0"/>
              </a:rPr>
              <a:t>IBM Blue Gene/Q</a:t>
            </a:r>
            <a:endParaRPr lang="en-US" sz="2800" dirty="0">
              <a:latin typeface="Palatino Linotyp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E09EA1"/>
                </a:solidFill>
                <a:latin typeface="Gotham Black" charset="0"/>
                <a:cs typeface="Gotham Black" charset="0"/>
              </a:rPr>
              <a:t>Page </a:t>
            </a:r>
            <a:fld id="{615ACF92-87BA-E240-B384-507171FA580C}" type="slidenum">
              <a:rPr lang="en-US" sz="1000">
                <a:solidFill>
                  <a:srgbClr val="E09EA1"/>
                </a:solidFill>
                <a:latin typeface="Gotham Black" charset="0"/>
                <a:cs typeface="Gotham Black" charset="0"/>
              </a:rPr>
              <a:pPr eaLnBrk="1" hangingPunct="1"/>
              <a:t>2</a:t>
            </a:fld>
            <a:r>
              <a:rPr lang="en-US" sz="1000" dirty="0">
                <a:solidFill>
                  <a:srgbClr val="E09EA1"/>
                </a:solidFill>
                <a:latin typeface="Gotham Black" charset="0"/>
                <a:cs typeface="Gotham Black" charset="0"/>
              </a:rPr>
              <a:t> of </a:t>
            </a:r>
            <a:r>
              <a:rPr lang="is-IS" sz="1000" dirty="0" smtClean="0">
                <a:solidFill>
                  <a:srgbClr val="E09EA1"/>
                </a:solidFill>
                <a:latin typeface="Gotham Black" charset="0"/>
                <a:cs typeface="Gotham Black" charset="0"/>
              </a:rPr>
              <a:t>29</a:t>
            </a:r>
            <a:endParaRPr lang="en-US" sz="1000" dirty="0">
              <a:solidFill>
                <a:srgbClr val="E09EA1"/>
              </a:solidFill>
              <a:latin typeface="Gotham Black" charset="0"/>
              <a:cs typeface="Gotham Black" charset="0"/>
            </a:endParaRPr>
          </a:p>
        </p:txBody>
      </p:sp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7848600" y="5638800"/>
            <a:ext cx="1151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400" dirty="0" smtClean="0">
                <a:latin typeface="Palatino Linotype"/>
                <a:cs typeface="Palatino Linotype"/>
              </a:rPr>
              <a:t>Source: IBM</a:t>
            </a:r>
            <a:endParaRPr lang="en-US" sz="1400" dirty="0">
              <a:latin typeface="Palatino Linotype"/>
              <a:cs typeface="Palatino Linotyp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6658943" cy="4331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2514600"/>
            <a:ext cx="1981200" cy="2362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24400" y="2514600"/>
            <a:ext cx="1981200" cy="2362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248400" y="1905000"/>
            <a:ext cx="1676400" cy="685800"/>
            <a:chOff x="5410200" y="2895600"/>
            <a:chExt cx="1676400" cy="685800"/>
          </a:xfrm>
        </p:grpSpPr>
        <p:sp>
          <p:nvSpPr>
            <p:cNvPr id="8" name="Oval Callout 7"/>
            <p:cNvSpPr/>
            <p:nvPr/>
          </p:nvSpPr>
          <p:spPr>
            <a:xfrm>
              <a:off x="5410200" y="2895600"/>
              <a:ext cx="1676400" cy="685800"/>
            </a:xfrm>
            <a:prstGeom prst="wedgeEllipseCallout">
              <a:avLst>
                <a:gd name="adj1" fmla="val -31848"/>
                <a:gd name="adj2" fmla="val 82935"/>
              </a:avLst>
            </a:prstGeom>
            <a:solidFill>
              <a:srgbClr val="FFFFFF"/>
            </a:solidFill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400" y="3048000"/>
              <a:ext cx="13727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Palatino Linotype"/>
                  <a:cs typeface="Palatino Linotype"/>
                </a:rPr>
                <a:t>Shared cache</a:t>
              </a:r>
              <a:endParaRPr lang="en-US" sz="1600" dirty="0">
                <a:latin typeface="Palatino Linotype"/>
                <a:cs typeface="Palatino Linotype"/>
              </a:endParaRPr>
            </a:p>
          </p:txBody>
        </p:sp>
      </p:grp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Motivation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Background</a:t>
            </a:r>
            <a:endParaRPr lang="en-US" sz="1200" dirty="0">
              <a:solidFill>
                <a:schemeClr val="bg1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551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105400"/>
          </a:xfrm>
        </p:spPr>
        <p:txBody>
          <a:bodyPr/>
          <a:lstStyle/>
          <a:p>
            <a:r>
              <a:rPr lang="en-US" dirty="0" smtClean="0"/>
              <a:t>A real system implementation of fine-grain cache partitioning in large CMP systems</a:t>
            </a:r>
          </a:p>
          <a:p>
            <a:pPr lvl="1"/>
            <a:r>
              <a:rPr lang="en-US" dirty="0" smtClean="0"/>
              <a:t>Combine cache way partitioning and page coloring</a:t>
            </a:r>
          </a:p>
          <a:p>
            <a:pPr lvl="1"/>
            <a:r>
              <a:rPr lang="en-US" dirty="0" smtClean="0"/>
              <a:t>Delivers superior system throughput</a:t>
            </a:r>
          </a:p>
          <a:p>
            <a:pPr lvl="1"/>
            <a:r>
              <a:rPr lang="en-US" dirty="0" smtClean="0"/>
              <a:t>Guarantee </a:t>
            </a:r>
            <a:r>
              <a:rPr lang="en-US" dirty="0" err="1" smtClean="0"/>
              <a:t>QoS</a:t>
            </a:r>
            <a:r>
              <a:rPr lang="en-US" dirty="0" smtClean="0"/>
              <a:t> of latency-critical workloads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E365361-3FC5-3246-84F5-52FE54C34107}" type="slidenum">
              <a:rPr lang="en-US" smtClean="0"/>
              <a:pPr/>
              <a:t>29</a:t>
            </a:fld>
            <a:r>
              <a:rPr lang="en-US" dirty="0" smtClean="0"/>
              <a:t> of 29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SWAP • Evaluation •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Conclusions</a:t>
            </a:r>
            <a:endParaRPr lang="en-US" sz="1200" dirty="0">
              <a:solidFill>
                <a:schemeClr val="bg1"/>
              </a:solidFill>
              <a:latin typeface="Whitney-Semibold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486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PresentationTitle2010Pri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901825"/>
            <a:ext cx="8229600" cy="20605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a typeface="+mj-ea"/>
              </a:rPr>
              <a:t>SWAP: Effective Fine-Grain Management of Shared Last-Level Caches with Minimum Hardware Support </a:t>
            </a:r>
          </a:p>
        </p:txBody>
      </p:sp>
      <p:sp>
        <p:nvSpPr>
          <p:cNvPr id="13316" name="Subtitle 8"/>
          <p:cNvSpPr>
            <a:spLocks noGrp="1"/>
          </p:cNvSpPr>
          <p:nvPr>
            <p:ph type="subTitle" idx="1"/>
          </p:nvPr>
        </p:nvSpPr>
        <p:spPr>
          <a:xfrm>
            <a:off x="381000" y="4038600"/>
            <a:ext cx="8229600" cy="3276600"/>
          </a:xfrm>
        </p:spPr>
        <p:txBody>
          <a:bodyPr anchor="ctr"/>
          <a:lstStyle/>
          <a:p>
            <a:pPr lvl="0">
              <a:defRPr/>
            </a:pPr>
            <a:r>
              <a:rPr lang="en-US" sz="2800" b="0" dirty="0">
                <a:solidFill>
                  <a:prstClr val="white">
                    <a:lumMod val="95000"/>
                  </a:prstClr>
                </a:solidFill>
              </a:rPr>
              <a:t>Xiaodong </a:t>
            </a:r>
            <a:r>
              <a:rPr lang="en-US" sz="2800" b="0" dirty="0" smtClean="0">
                <a:solidFill>
                  <a:prstClr val="white">
                    <a:lumMod val="95000"/>
                  </a:prstClr>
                </a:solidFill>
              </a:rPr>
              <a:t>Wang, </a:t>
            </a:r>
            <a:r>
              <a:rPr lang="en-US" sz="2800" b="0" dirty="0" err="1" smtClean="0">
                <a:solidFill>
                  <a:prstClr val="white">
                    <a:lumMod val="95000"/>
                  </a:prstClr>
                </a:solidFill>
              </a:rPr>
              <a:t>Shuang</a:t>
            </a:r>
            <a:r>
              <a:rPr lang="en-US" sz="2800" b="0" dirty="0" smtClean="0">
                <a:solidFill>
                  <a:prstClr val="white">
                    <a:lumMod val="95000"/>
                  </a:prstClr>
                </a:solidFill>
              </a:rPr>
              <a:t> Chen, Jeff Setter, </a:t>
            </a:r>
            <a:endParaRPr lang="en-US" sz="2800" b="0" dirty="0">
              <a:solidFill>
                <a:prstClr val="white">
                  <a:lumMod val="95000"/>
                </a:prstClr>
              </a:solidFill>
            </a:endParaRPr>
          </a:p>
          <a:p>
            <a:pPr lvl="0">
              <a:defRPr/>
            </a:pPr>
            <a:r>
              <a:rPr lang="en-US" sz="2800" b="0" dirty="0" smtClean="0">
                <a:solidFill>
                  <a:prstClr val="white"/>
                </a:solidFill>
              </a:rPr>
              <a:t>and José </a:t>
            </a:r>
            <a:r>
              <a:rPr lang="en-US" sz="2800" b="0" dirty="0">
                <a:solidFill>
                  <a:prstClr val="white"/>
                </a:solidFill>
              </a:rPr>
              <a:t>F. </a:t>
            </a:r>
            <a:r>
              <a:rPr lang="en-US" sz="2800" b="0" dirty="0" err="1">
                <a:solidFill>
                  <a:prstClr val="white"/>
                </a:solidFill>
              </a:rPr>
              <a:t>Martínez</a:t>
            </a:r>
            <a:endParaRPr lang="en-US" sz="2800" b="0" dirty="0">
              <a:solidFill>
                <a:prstClr val="white"/>
              </a:solidFill>
            </a:endParaRPr>
          </a:p>
          <a:p>
            <a:pPr lvl="0">
              <a:defRPr/>
            </a:pPr>
            <a:endParaRPr lang="en-US" b="0" dirty="0">
              <a:solidFill>
                <a:prstClr val="white">
                  <a:lumMod val="95000"/>
                </a:prstClr>
              </a:solidFill>
            </a:endParaRPr>
          </a:p>
          <a:p>
            <a:pPr lvl="0">
              <a:defRPr/>
            </a:pPr>
            <a:r>
              <a:rPr lang="en-US" sz="2800" b="0" dirty="0">
                <a:solidFill>
                  <a:prstClr val="white">
                    <a:lumMod val="95000"/>
                  </a:prstClr>
                </a:solidFill>
              </a:rPr>
              <a:t>Computer Systems Lab</a:t>
            </a:r>
          </a:p>
          <a:p>
            <a:pPr lvl="0">
              <a:defRPr/>
            </a:pPr>
            <a:r>
              <a:rPr lang="en-US" sz="2800" b="0" dirty="0">
                <a:solidFill>
                  <a:prstClr val="white">
                    <a:lumMod val="95000"/>
                  </a:prstClr>
                </a:solidFill>
              </a:rPr>
              <a:t>Cornell University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19500" y="838200"/>
            <a:ext cx="1905000" cy="1066800"/>
          </a:xfrm>
          <a:prstGeom prst="roundRect">
            <a:avLst>
              <a:gd name="adj" fmla="val 1462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3" name="Picture 6" descr="csllogoAIbi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069975"/>
            <a:ext cx="15113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8113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4core_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6" y="826008"/>
            <a:ext cx="4443984" cy="2221992"/>
          </a:xfrm>
          <a:prstGeom prst="rect">
            <a:avLst/>
          </a:prstGeom>
        </p:spPr>
      </p:pic>
      <p:pic>
        <p:nvPicPr>
          <p:cNvPr id="18" name="Picture 17" descr="16core_w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434840" cy="2217420"/>
          </a:xfrm>
          <a:prstGeom prst="rect">
            <a:avLst/>
          </a:prstGeom>
        </p:spPr>
      </p:pic>
      <p:pic>
        <p:nvPicPr>
          <p:cNvPr id="20" name="Picture 19" descr="32core_w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4434840" cy="2217420"/>
          </a:xfrm>
          <a:prstGeom prst="rect">
            <a:avLst/>
          </a:prstGeom>
        </p:spPr>
      </p:pic>
      <p:pic>
        <p:nvPicPr>
          <p:cNvPr id="21" name="Picture 20" descr="48core_w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4443984" cy="2221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partitioning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31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2895600"/>
            <a:ext cx="9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16-core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2895600"/>
            <a:ext cx="9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24-core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5486400"/>
            <a:ext cx="9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32-core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5486400"/>
            <a:ext cx="9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48-core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1600200"/>
            <a:ext cx="58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13</a:t>
            </a:r>
            <a:r>
              <a:rPr lang="en-US" altLang="zh-CN" sz="1200" dirty="0">
                <a:solidFill>
                  <a:srgbClr val="FF0000"/>
                </a:solidFill>
                <a:latin typeface="Palatino Linotype"/>
                <a:cs typeface="Palatino Linotype"/>
              </a:rPr>
              <a:t>.</a:t>
            </a:r>
            <a:r>
              <a:rPr lang="en-US" altLang="zh-CN" sz="1200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9%</a:t>
            </a:r>
            <a:endParaRPr lang="en-US" sz="1200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5800" y="1551801"/>
            <a:ext cx="58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14.1%</a:t>
            </a:r>
            <a:endParaRPr lang="en-US" sz="1200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4142601"/>
            <a:ext cx="58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12.5%</a:t>
            </a:r>
            <a:endParaRPr lang="en-US" sz="1200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4142601"/>
            <a:ext cx="58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12.5%</a:t>
            </a:r>
            <a:endParaRPr lang="en-US" sz="1200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101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91_Cavium_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6985000" cy="387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Motivation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latin typeface="Palatino Linotype" charset="0"/>
              </a:rPr>
              <a:t>Cavium </a:t>
            </a:r>
            <a:r>
              <a:rPr lang="en-US" altLang="zh-CN" sz="2800" dirty="0" err="1" smtClean="0">
                <a:latin typeface="Palatino Linotype" charset="0"/>
              </a:rPr>
              <a:t>ThunderX</a:t>
            </a:r>
            <a:r>
              <a:rPr lang="en-US" altLang="zh-CN" sz="2800" baseline="30000" dirty="0" smtClean="0">
                <a:latin typeface="Palatino Linotype" charset="0"/>
              </a:rPr>
              <a:t>®</a:t>
            </a:r>
            <a:r>
              <a:rPr lang="en-US" altLang="zh-CN" sz="2800" dirty="0" smtClean="0">
                <a:latin typeface="Palatino Linotype" charset="0"/>
              </a:rPr>
              <a:t> 48-core CMP</a:t>
            </a:r>
            <a:endParaRPr lang="en-US" sz="2800" dirty="0">
              <a:latin typeface="Palatino Linotype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E09EA1"/>
                </a:solidFill>
                <a:latin typeface="Gotham Black" charset="0"/>
                <a:cs typeface="Gotham Black" charset="0"/>
              </a:rPr>
              <a:t>Page </a:t>
            </a:r>
            <a:fld id="{615ACF92-87BA-E240-B384-507171FA580C}" type="slidenum">
              <a:rPr lang="en-US" sz="1000">
                <a:solidFill>
                  <a:srgbClr val="E09EA1"/>
                </a:solidFill>
                <a:latin typeface="Gotham Black" charset="0"/>
                <a:cs typeface="Gotham Black" charset="0"/>
              </a:rPr>
              <a:pPr eaLnBrk="1" hangingPunct="1"/>
              <a:t>3</a:t>
            </a:fld>
            <a:r>
              <a:rPr lang="en-US" sz="1000" dirty="0">
                <a:solidFill>
                  <a:srgbClr val="E09EA1"/>
                </a:solidFill>
                <a:latin typeface="Gotham Black" charset="0"/>
                <a:cs typeface="Gotham Black" charset="0"/>
              </a:rPr>
              <a:t> of </a:t>
            </a:r>
            <a:r>
              <a:rPr lang="is-IS" sz="1000" dirty="0" smtClean="0">
                <a:solidFill>
                  <a:srgbClr val="E09EA1"/>
                </a:solidFill>
                <a:latin typeface="Gotham Black" charset="0"/>
                <a:cs typeface="Gotham Black" charset="0"/>
              </a:rPr>
              <a:t>29</a:t>
            </a:r>
          </a:p>
        </p:txBody>
      </p:sp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7696200" y="5638800"/>
            <a:ext cx="14490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400" dirty="0" smtClean="0">
                <a:latin typeface="Palatino Linotype"/>
                <a:cs typeface="Palatino Linotype"/>
              </a:rPr>
              <a:t>Source: Cavium</a:t>
            </a:r>
            <a:endParaRPr lang="en-US" sz="1400" dirty="0">
              <a:latin typeface="Palatino Linotype"/>
              <a:cs typeface="Palatino Linotype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3910622"/>
            <a:ext cx="11430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Motivation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Background</a:t>
            </a:r>
            <a:endParaRPr lang="en-US" sz="1200" dirty="0">
              <a:solidFill>
                <a:schemeClr val="bg1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278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Motivation</a:t>
            </a:r>
            <a:endParaRPr lang="en-US" dirty="0">
              <a:ea typeface="+mj-ea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105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Palatino Linotype" charset="0"/>
              </a:rPr>
              <a:t>Last-level cache is critical to system performance</a:t>
            </a:r>
          </a:p>
          <a:p>
            <a:pPr lvl="1"/>
            <a:r>
              <a:rPr lang="en-US" altLang="zh-CN" sz="2400" dirty="0">
                <a:latin typeface="Palatino Linotype" charset="0"/>
              </a:rPr>
              <a:t>~</a:t>
            </a:r>
            <a:r>
              <a:rPr lang="en-US" altLang="zh-CN" sz="2400" dirty="0" smtClean="0">
                <a:latin typeface="Palatino Linotype" charset="0"/>
              </a:rPr>
              <a:t>50% chip area</a:t>
            </a:r>
          </a:p>
          <a:p>
            <a:pPr lvl="1"/>
            <a:endParaRPr lang="en-US" sz="2400" dirty="0">
              <a:latin typeface="Palatino Linotype" charset="0"/>
            </a:endParaRPr>
          </a:p>
          <a:p>
            <a:r>
              <a:rPr lang="en-US" sz="2800" dirty="0" smtClean="0">
                <a:latin typeface="Palatino Linotype" charset="0"/>
              </a:rPr>
              <a:t>Performance isolation in shared cache</a:t>
            </a:r>
          </a:p>
          <a:p>
            <a:pPr lvl="1"/>
            <a:r>
              <a:rPr lang="en-US" sz="2400" dirty="0" smtClean="0">
                <a:latin typeface="Palatino Linotype" charset="0"/>
              </a:rPr>
              <a:t>Improve system throughput </a:t>
            </a:r>
          </a:p>
          <a:p>
            <a:pPr lvl="1"/>
            <a:r>
              <a:rPr lang="en-US" sz="2400" dirty="0" smtClean="0">
                <a:latin typeface="Palatino Linotype" charset="0"/>
              </a:rPr>
              <a:t>Guarantee </a:t>
            </a:r>
            <a:r>
              <a:rPr lang="en-US" sz="2400" dirty="0" err="1" smtClean="0">
                <a:latin typeface="Palatino Linotype" charset="0"/>
              </a:rPr>
              <a:t>QoS</a:t>
            </a:r>
            <a:r>
              <a:rPr lang="en-US" sz="2400" dirty="0" smtClean="0">
                <a:latin typeface="Palatino Linotype" charset="0"/>
              </a:rPr>
              <a:t> of latency-critical </a:t>
            </a:r>
          </a:p>
          <a:p>
            <a:pPr marL="411163" lvl="1" indent="0">
              <a:buNone/>
            </a:pPr>
            <a:r>
              <a:rPr lang="en-US" sz="2400" dirty="0" smtClean="0">
                <a:latin typeface="Palatino Linotype" charset="0"/>
              </a:rPr>
              <a:t>   workloads</a:t>
            </a:r>
          </a:p>
          <a:p>
            <a:pPr lvl="1"/>
            <a:r>
              <a:rPr lang="en-US" sz="2400" dirty="0" smtClean="0">
                <a:latin typeface="Palatino Linotype" charset="0"/>
              </a:rPr>
              <a:t>Eliminate timing channels</a:t>
            </a:r>
            <a:endParaRPr lang="en-US" sz="2400" dirty="0">
              <a:latin typeface="Palatino Linotype" charset="0"/>
            </a:endParaRPr>
          </a:p>
          <a:p>
            <a:pPr lvl="1"/>
            <a:endParaRPr lang="en-US" sz="2400" dirty="0" smtClean="0">
              <a:latin typeface="Palatino Linotype" charset="0"/>
            </a:endParaRPr>
          </a:p>
          <a:p>
            <a:pPr lvl="1"/>
            <a:endParaRPr lang="en-US" sz="2400" dirty="0" smtClean="0">
              <a:latin typeface="Palatino Linotype" charset="0"/>
            </a:endParaRPr>
          </a:p>
          <a:p>
            <a:pPr lvl="1"/>
            <a:endParaRPr lang="en-US" sz="2400" dirty="0" smtClean="0">
              <a:latin typeface="Palatino Linotyp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E09EA1"/>
                </a:solidFill>
                <a:latin typeface="Gotham Black" charset="0"/>
              </a:rPr>
              <a:t>Page </a:t>
            </a:r>
            <a:fld id="{8B5DC338-EDA5-EE47-B2A0-58316DF2FE80}" type="slidenum">
              <a:rPr lang="en-US">
                <a:solidFill>
                  <a:srgbClr val="E09EA1"/>
                </a:solidFill>
                <a:latin typeface="Gotham Black" charset="0"/>
              </a:rPr>
              <a:pPr eaLnBrk="1" hangingPunct="1"/>
              <a:t>4</a:t>
            </a:fld>
            <a:r>
              <a:rPr lang="en-US" dirty="0">
                <a:solidFill>
                  <a:srgbClr val="E09EA1"/>
                </a:solidFill>
                <a:latin typeface="Gotham Black" charset="0"/>
              </a:rPr>
              <a:t> of </a:t>
            </a:r>
            <a:r>
              <a:rPr lang="is-IS" dirty="0" smtClean="0">
                <a:solidFill>
                  <a:srgbClr val="E09EA1"/>
                </a:solidFill>
                <a:latin typeface="Gotham Black" charset="0"/>
              </a:rPr>
              <a:t>29</a:t>
            </a:r>
            <a:endParaRPr lang="en-US" dirty="0">
              <a:solidFill>
                <a:srgbClr val="E09EA1"/>
              </a:solidFill>
              <a:latin typeface="Gotham Black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67400" y="2743200"/>
            <a:ext cx="838200" cy="533400"/>
          </a:xfrm>
          <a:prstGeom prst="roundRect">
            <a:avLst/>
          </a:prstGeom>
          <a:solidFill>
            <a:srgbClr val="F79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67400" y="3595204"/>
            <a:ext cx="838200" cy="533400"/>
          </a:xfrm>
          <a:prstGeom prst="roundRect">
            <a:avLst/>
          </a:prstGeom>
          <a:solidFill>
            <a:srgbClr val="B31B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Private cache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6099590" y="3238500"/>
            <a:ext cx="381000" cy="304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6106492" y="4131916"/>
            <a:ext cx="381000" cy="304800"/>
          </a:xfrm>
          <a:prstGeom prst="rightArrow">
            <a:avLst/>
          </a:prstGeom>
          <a:solidFill>
            <a:srgbClr val="B31B1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5410200"/>
            <a:ext cx="2819400" cy="560832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5867400" y="4481996"/>
            <a:ext cx="31242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Shared last-level cache</a:t>
            </a:r>
            <a:endParaRPr lang="en-US" sz="1600" dirty="0"/>
          </a:p>
        </p:txBody>
      </p:sp>
      <p:sp>
        <p:nvSpPr>
          <p:cNvPr id="66" name="Rounded Rectangle 65"/>
          <p:cNvSpPr/>
          <p:nvPr/>
        </p:nvSpPr>
        <p:spPr>
          <a:xfrm>
            <a:off x="6781800" y="2743200"/>
            <a:ext cx="838200" cy="533400"/>
          </a:xfrm>
          <a:prstGeom prst="roundRect">
            <a:avLst/>
          </a:prstGeom>
          <a:solidFill>
            <a:srgbClr val="F79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781800" y="3595204"/>
            <a:ext cx="838200" cy="533400"/>
          </a:xfrm>
          <a:prstGeom prst="roundRect">
            <a:avLst/>
          </a:prstGeom>
          <a:solidFill>
            <a:srgbClr val="B31B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Private cache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 rot="5400000">
            <a:off x="7013990" y="3238500"/>
            <a:ext cx="381000" cy="304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5400000">
            <a:off x="7020892" y="4131916"/>
            <a:ext cx="381000" cy="304800"/>
          </a:xfrm>
          <a:prstGeom prst="rightArrow">
            <a:avLst/>
          </a:prstGeom>
          <a:solidFill>
            <a:srgbClr val="B31B1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8153400" y="2743200"/>
            <a:ext cx="838200" cy="533400"/>
          </a:xfrm>
          <a:prstGeom prst="roundRect">
            <a:avLst/>
          </a:prstGeom>
          <a:solidFill>
            <a:srgbClr val="F79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8153400" y="3595204"/>
            <a:ext cx="838200" cy="533400"/>
          </a:xfrm>
          <a:prstGeom prst="roundRect">
            <a:avLst/>
          </a:prstGeom>
          <a:solidFill>
            <a:srgbClr val="B31B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Private cache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2" name="Right Arrow 71"/>
          <p:cNvSpPr/>
          <p:nvPr/>
        </p:nvSpPr>
        <p:spPr>
          <a:xfrm rot="5400000">
            <a:off x="8385590" y="3238500"/>
            <a:ext cx="381000" cy="304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5400000">
            <a:off x="8392492" y="4131916"/>
            <a:ext cx="381000" cy="304800"/>
          </a:xfrm>
          <a:prstGeom prst="rightArrow">
            <a:avLst/>
          </a:prstGeom>
          <a:solidFill>
            <a:srgbClr val="B31B1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6962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8486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0010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696200" y="3810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848600" y="3810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001000" y="3810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5400000">
            <a:off x="7239000" y="5029200"/>
            <a:ext cx="381000" cy="381000"/>
          </a:xfrm>
          <a:prstGeom prst="rightArrow">
            <a:avLst/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Motivation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Background</a:t>
            </a:r>
            <a:endParaRPr lang="en-US" sz="1200" dirty="0">
              <a:solidFill>
                <a:schemeClr val="bg1"/>
              </a:solidFill>
              <a:latin typeface="Whitney-Semibold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667000" y="4585804"/>
            <a:ext cx="2895600" cy="1281596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667000" y="4585804"/>
            <a:ext cx="2895600" cy="1281596"/>
          </a:xfrm>
          <a:prstGeom prst="roundRect">
            <a:avLst/>
          </a:prstGeom>
          <a:solidFill>
            <a:srgbClr val="18B7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2362200"/>
          </a:xfrm>
        </p:spPr>
        <p:txBody>
          <a:bodyPr/>
          <a:lstStyle/>
          <a:p>
            <a:r>
              <a:rPr lang="en-US" sz="2800" dirty="0" smtClean="0"/>
              <a:t>Cache way partition</a:t>
            </a:r>
          </a:p>
          <a:p>
            <a:pPr lvl="1"/>
            <a:r>
              <a:rPr lang="en-US" sz="2400" dirty="0" smtClean="0"/>
              <a:t>Assign different cache ways to different cores</a:t>
            </a:r>
          </a:p>
          <a:p>
            <a:pPr lvl="1"/>
            <a:r>
              <a:rPr lang="en-US" sz="2400" dirty="0" smtClean="0"/>
              <a:t>Perfect isolation</a:t>
            </a:r>
          </a:p>
          <a:p>
            <a:pPr lvl="1"/>
            <a:r>
              <a:rPr lang="en-US" altLang="zh-CN" sz="2400" dirty="0" smtClean="0"/>
              <a:t>Readily available in existing CPUs</a:t>
            </a:r>
            <a:endParaRPr lang="en-US" sz="2400" dirty="0" smtClean="0"/>
          </a:p>
          <a:p>
            <a:pPr lvl="1"/>
            <a:r>
              <a:rPr lang="en-US" sz="2400" dirty="0" smtClean="0"/>
              <a:t>Low repartition </a:t>
            </a:r>
            <a:r>
              <a:rPr lang="en-US" sz="2400" dirty="0" smtClean="0"/>
              <a:t>overhead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5</a:t>
            </a:fld>
            <a:r>
              <a:rPr lang="en-US" dirty="0" smtClean="0"/>
              <a:t> of 29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67000" y="3761408"/>
            <a:ext cx="838200" cy="5334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899190" y="4256708"/>
            <a:ext cx="381000" cy="30480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81400" y="3761408"/>
            <a:ext cx="838200" cy="533400"/>
          </a:xfrm>
          <a:prstGeom prst="roundRect">
            <a:avLst/>
          </a:prstGeom>
          <a:solidFill>
            <a:srgbClr val="003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3813590" y="4256708"/>
            <a:ext cx="381000" cy="304800"/>
          </a:xfrm>
          <a:prstGeom prst="rightArrow">
            <a:avLst/>
          </a:prstGeom>
          <a:solidFill>
            <a:srgbClr val="0031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10200" y="3761408"/>
            <a:ext cx="838200" cy="533400"/>
          </a:xfrm>
          <a:prstGeom prst="roundRect">
            <a:avLst/>
          </a:prstGeom>
          <a:solidFill>
            <a:srgbClr val="18B7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5642390" y="4256708"/>
            <a:ext cx="381000" cy="304800"/>
          </a:xfrm>
          <a:prstGeom prst="rightArrow">
            <a:avLst/>
          </a:prstGeom>
          <a:solidFill>
            <a:srgbClr val="18B70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495800" y="3747604"/>
            <a:ext cx="838200" cy="533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4727990" y="4242904"/>
            <a:ext cx="3810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352800" y="5029200"/>
            <a:ext cx="2317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Shared last-level cache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352800" y="4585804"/>
            <a:ext cx="2895600" cy="1281596"/>
          </a:xfrm>
          <a:prstGeom prst="roundRect">
            <a:avLst/>
          </a:prstGeom>
          <a:solidFill>
            <a:srgbClr val="18B7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4587240"/>
            <a:ext cx="1295400" cy="12801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6600" y="4585804"/>
            <a:ext cx="990600" cy="1280160"/>
          </a:xfrm>
          <a:prstGeom prst="rect">
            <a:avLst/>
          </a:prstGeom>
          <a:solidFill>
            <a:srgbClr val="0031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Motivation</a:t>
            </a:r>
            <a:r>
              <a:rPr lang="en-US" sz="1200" dirty="0" smtClean="0">
                <a:solidFill>
                  <a:srgbClr val="FFFFFF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Background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SWAP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4585804"/>
            <a:ext cx="533400" cy="128016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743392">
            <a:off x="3015298" y="4303392"/>
            <a:ext cx="484972" cy="304800"/>
          </a:xfrm>
          <a:prstGeom prst="rightArrow">
            <a:avLst>
              <a:gd name="adj1" fmla="val 50000"/>
              <a:gd name="adj2" fmla="val 59672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053" y="53136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2041267"/>
            <a:ext cx="7543800" cy="1921133"/>
            <a:chOff x="762000" y="1373326"/>
            <a:chExt cx="7543800" cy="1921133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762000" y="1373326"/>
              <a:ext cx="7543800" cy="1600200"/>
            </a:xfrm>
            <a:prstGeom prst="round2Diag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1447800"/>
              <a:ext cx="6070893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Palatino Linotype"/>
                  <a:cs typeface="Palatino Linotype"/>
                </a:rPr>
                <a:t>Coarse-</a:t>
              </a:r>
              <a:r>
                <a:rPr lang="en-US" sz="2400" dirty="0" smtClean="0">
                  <a:solidFill>
                    <a:schemeClr val="bg1"/>
                  </a:solidFill>
                  <a:latin typeface="Palatino Linotype"/>
                  <a:cs typeface="Palatino Linotype"/>
                </a:rPr>
                <a:t>grained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  <a:latin typeface="Palatino Linotype"/>
                  <a:cs typeface="Palatino Linotype"/>
                </a:rPr>
                <a:t>16 cache ways in </a:t>
              </a:r>
              <a:r>
                <a:rPr lang="en-US" sz="2000" dirty="0" err="1" smtClean="0">
                  <a:solidFill>
                    <a:schemeClr val="bg1"/>
                  </a:solidFill>
                  <a:latin typeface="Palatino Linotype"/>
                  <a:cs typeface="Palatino Linotype"/>
                </a:rPr>
                <a:t>ThunderX</a:t>
              </a:r>
              <a:r>
                <a:rPr lang="en-US" sz="2000" dirty="0" smtClean="0">
                  <a:solidFill>
                    <a:schemeClr val="bg1"/>
                  </a:solidFill>
                  <a:latin typeface="Palatino Linotype"/>
                  <a:cs typeface="Palatino Linotype"/>
                </a:rPr>
                <a:t> 48-core processor</a:t>
              </a:r>
            </a:p>
            <a:p>
              <a:pPr marL="285750" indent="-285750">
                <a:spcBef>
                  <a:spcPts val="1200"/>
                </a:spcBef>
                <a:buFont typeface="Arial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Palatino Linotype"/>
                  <a:cs typeface="Palatino Linotype"/>
                </a:rPr>
                <a:t>A</a:t>
              </a:r>
              <a:r>
                <a:rPr lang="en-US" sz="2400" dirty="0" smtClean="0">
                  <a:solidFill>
                    <a:schemeClr val="bg1"/>
                  </a:solidFill>
                  <a:latin typeface="Palatino Linotype"/>
                  <a:cs typeface="Palatino Linotype"/>
                </a:rPr>
                <a:t>ssociativity </a:t>
              </a:r>
              <a:r>
                <a:rPr lang="en-US" sz="2400" dirty="0">
                  <a:solidFill>
                    <a:schemeClr val="bg1"/>
                  </a:solidFill>
                  <a:latin typeface="Palatino Linotype"/>
                  <a:cs typeface="Palatino Linotype"/>
                </a:rPr>
                <a:t>lost</a:t>
              </a:r>
            </a:p>
            <a:p>
              <a:endParaRPr lang="en-US" dirty="0"/>
            </a:p>
            <a:p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7000" y="4572000"/>
            <a:ext cx="3581400" cy="1281596"/>
            <a:chOff x="2667000" y="4572000"/>
            <a:chExt cx="3581400" cy="1281596"/>
          </a:xfrm>
        </p:grpSpPr>
        <p:sp>
          <p:nvSpPr>
            <p:cNvPr id="28" name="Rounded Rectangle 27"/>
            <p:cNvSpPr/>
            <p:nvPr/>
          </p:nvSpPr>
          <p:spPr>
            <a:xfrm>
              <a:off x="2667000" y="4572000"/>
              <a:ext cx="3581400" cy="1281596"/>
            </a:xfrm>
            <a:prstGeom prst="roundRect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52800" y="4854714"/>
              <a:ext cx="20949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Palatino Linotype"/>
                  <a:cs typeface="Palatino Linotype"/>
                </a:rPr>
                <a:t>Shared last-level </a:t>
              </a:r>
            </a:p>
            <a:p>
              <a:pPr algn="ctr"/>
              <a:r>
                <a:rPr lang="en-US" sz="2000" dirty="0" smtClean="0">
                  <a:latin typeface="Palatino Linotype"/>
                  <a:cs typeface="Palatino Linotype"/>
                </a:rPr>
                <a:t>cache</a:t>
              </a:r>
              <a:endParaRPr lang="en-US" sz="2000" dirty="0">
                <a:latin typeface="Palatino Linotype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5192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5105400"/>
          </a:xfrm>
        </p:spPr>
        <p:txBody>
          <a:bodyPr/>
          <a:lstStyle/>
          <a:p>
            <a:r>
              <a:rPr lang="en-US" sz="2800" dirty="0" smtClean="0"/>
              <a:t>Page coloring</a:t>
            </a:r>
          </a:p>
          <a:p>
            <a:pPr lvl="1"/>
            <a:r>
              <a:rPr lang="en-US" sz="2400" dirty="0" smtClean="0"/>
              <a:t>Assign different cache sets to different cores</a:t>
            </a:r>
          </a:p>
          <a:p>
            <a:pPr lvl="1"/>
            <a:r>
              <a:rPr lang="en-US" sz="2400" dirty="0" smtClean="0"/>
              <a:t>Perfect isolation</a:t>
            </a:r>
          </a:p>
          <a:p>
            <a:pPr lvl="1"/>
            <a:r>
              <a:rPr lang="en-US" altLang="zh-CN" sz="2400" dirty="0" smtClean="0"/>
              <a:t>OS-level software technique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6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67000" y="3505200"/>
            <a:ext cx="838200" cy="5334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Core</a:t>
            </a:r>
            <a:endParaRPr lang="en-US" sz="16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81400" y="3505200"/>
            <a:ext cx="838200" cy="533400"/>
          </a:xfrm>
          <a:prstGeom prst="roundRect">
            <a:avLst/>
          </a:prstGeom>
          <a:solidFill>
            <a:srgbClr val="003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Core</a:t>
            </a:r>
            <a:endParaRPr lang="en-US" sz="16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0200" y="3505200"/>
            <a:ext cx="838200" cy="533400"/>
          </a:xfrm>
          <a:prstGeom prst="roundRect">
            <a:avLst/>
          </a:prstGeom>
          <a:solidFill>
            <a:srgbClr val="18B7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Core</a:t>
            </a:r>
            <a:endParaRPr lang="en-US" sz="16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95800" y="3491396"/>
            <a:ext cx="838200" cy="533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Core</a:t>
            </a:r>
            <a:endParaRPr lang="en-US" sz="16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67000" y="4191000"/>
            <a:ext cx="3581400" cy="9906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/>
              <a:cs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800600"/>
            <a:ext cx="1903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Shared last-level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cache</a:t>
            </a:r>
            <a:endParaRPr lang="en-US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67000" y="4876800"/>
            <a:ext cx="3581400" cy="990600"/>
          </a:xfrm>
          <a:prstGeom prst="roundRect">
            <a:avLst/>
          </a:prstGeom>
          <a:solidFill>
            <a:srgbClr val="18B7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/>
              <a:cs typeface="Palatino Linotyp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4495800"/>
            <a:ext cx="3581400" cy="457200"/>
          </a:xfrm>
          <a:prstGeom prst="rect">
            <a:avLst/>
          </a:prstGeom>
          <a:solidFill>
            <a:srgbClr val="003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/>
              <a:cs typeface="Palatino Linotyp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4953000"/>
            <a:ext cx="35814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/>
              <a:cs typeface="Palatino Linotyp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572000"/>
            <a:ext cx="209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Shared last-level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cache</a:t>
            </a:r>
            <a:endParaRPr lang="en-US" sz="2000" dirty="0">
              <a:solidFill>
                <a:srgbClr val="FFFFFF"/>
              </a:solidFill>
              <a:latin typeface="Palatino Linotype"/>
              <a:cs typeface="Palatino Linotype"/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Motivation</a:t>
            </a:r>
            <a:r>
              <a:rPr lang="en-US" sz="1200" dirty="0" smtClean="0">
                <a:solidFill>
                  <a:srgbClr val="FFFFFF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Background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SWAP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350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5105400"/>
          </a:xfrm>
        </p:spPr>
        <p:txBody>
          <a:bodyPr/>
          <a:lstStyle/>
          <a:p>
            <a:r>
              <a:rPr lang="en-US" sz="2800" dirty="0" smtClean="0"/>
              <a:t>Page coloring</a:t>
            </a:r>
          </a:p>
          <a:p>
            <a:pPr lvl="1"/>
            <a:r>
              <a:rPr lang="en-US" sz="2400" dirty="0" smtClean="0"/>
              <a:t>Assign different cache sets to different cores</a:t>
            </a:r>
          </a:p>
          <a:p>
            <a:pPr lvl="1"/>
            <a:r>
              <a:rPr lang="en-US" sz="2400" dirty="0" smtClean="0"/>
              <a:t>Perfect isolation</a:t>
            </a:r>
          </a:p>
          <a:p>
            <a:pPr lvl="1"/>
            <a:r>
              <a:rPr lang="en-US" altLang="zh-CN" sz="2400" dirty="0" smtClean="0"/>
              <a:t>OS-level software technique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7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pic>
        <p:nvPicPr>
          <p:cNvPr id="15" name="Picture 14" descr="mem_addr_thunder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59" y="3644900"/>
            <a:ext cx="4686300" cy="229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9451" y="4191000"/>
            <a:ext cx="48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/>
                <a:cs typeface="Palatino Linotype"/>
              </a:rPr>
              <a:t>OS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572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/>
                <a:cs typeface="Palatino Linotype"/>
              </a:rPr>
              <a:t>HW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343400"/>
            <a:ext cx="188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/>
                <a:cs typeface="Palatino Linotype"/>
              </a:rPr>
              <a:t>Physical address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Motivation</a:t>
            </a:r>
            <a:r>
              <a:rPr lang="en-US" sz="1200" dirty="0" smtClean="0">
                <a:solidFill>
                  <a:srgbClr val="FFFFFF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Background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SWAP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664" y="2041029"/>
            <a:ext cx="8135560" cy="1999059"/>
            <a:chOff x="259264" y="1371600"/>
            <a:chExt cx="8135560" cy="1999059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762000" y="1371600"/>
              <a:ext cx="7543800" cy="1600200"/>
            </a:xfrm>
            <a:prstGeom prst="round2Diag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9264" y="1524000"/>
              <a:ext cx="8135560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800100" lvl="1" indent="-342900">
                <a:buFont typeface="Arial"/>
                <a:buChar char="•"/>
              </a:pPr>
              <a:r>
                <a:rPr lang="en-US" sz="2400" dirty="0">
                  <a:solidFill>
                    <a:srgbClr val="FFFFFF"/>
                  </a:solidFill>
                  <a:latin typeface="Palatino Linotype"/>
                  <a:cs typeface="Palatino Linotype"/>
                </a:rPr>
                <a:t>High repartition </a:t>
              </a:r>
              <a:r>
                <a:rPr lang="en-US" sz="2400" dirty="0" smtClean="0">
                  <a:solidFill>
                    <a:srgbClr val="FFFFFF"/>
                  </a:solidFill>
                  <a:latin typeface="Palatino Linotype"/>
                  <a:cs typeface="Palatino Linotype"/>
                </a:rPr>
                <a:t>overhead</a:t>
              </a:r>
            </a:p>
            <a:p>
              <a:pPr marL="800100" lvl="1" indent="-342900">
                <a:spcBef>
                  <a:spcPts val="1200"/>
                </a:spcBef>
                <a:buFont typeface="Arial"/>
                <a:buChar char="•"/>
              </a:pPr>
              <a:r>
                <a:rPr lang="en-US" sz="2400" dirty="0" smtClean="0">
                  <a:solidFill>
                    <a:srgbClr val="FFFFFF"/>
                  </a:solidFill>
                  <a:latin typeface="Palatino Linotype"/>
                  <a:cs typeface="Palatino Linotype"/>
                </a:rPr>
                <a:t>Coarse</a:t>
              </a:r>
              <a:r>
                <a:rPr lang="en-US" sz="2400" dirty="0">
                  <a:solidFill>
                    <a:srgbClr val="FFFFFF"/>
                  </a:solidFill>
                  <a:latin typeface="Palatino Linotype"/>
                  <a:cs typeface="Palatino Linotype"/>
                </a:rPr>
                <a:t>-grained: the number of page colors is </a:t>
              </a:r>
              <a:r>
                <a:rPr lang="en-US" sz="2400" dirty="0" smtClean="0">
                  <a:solidFill>
                    <a:srgbClr val="FFFFFF"/>
                  </a:solidFill>
                  <a:latin typeface="Palatino Linotype"/>
                  <a:cs typeface="Palatino Linotype"/>
                </a:rPr>
                <a:t>limited</a:t>
              </a:r>
            </a:p>
            <a:p>
              <a:pPr marL="1257300" lvl="2" indent="-342900">
                <a:buFont typeface="Arial"/>
                <a:buChar char="•"/>
              </a:pPr>
              <a:r>
                <a:rPr lang="en-US" sz="2000" dirty="0" smtClean="0">
                  <a:solidFill>
                    <a:srgbClr val="FFFFFF"/>
                  </a:solidFill>
                  <a:latin typeface="Palatino Linotype"/>
                  <a:cs typeface="Palatino Linotype"/>
                </a:rPr>
                <a:t>4 </a:t>
              </a:r>
              <a:r>
                <a:rPr lang="en-US" sz="2000" dirty="0">
                  <a:solidFill>
                    <a:srgbClr val="FFFFFF"/>
                  </a:solidFill>
                  <a:latin typeface="Palatino Linotype"/>
                  <a:cs typeface="Palatino Linotype"/>
                </a:rPr>
                <a:t>color bits, 16 colors in </a:t>
              </a:r>
              <a:r>
                <a:rPr lang="en-US" sz="2000" dirty="0" err="1">
                  <a:solidFill>
                    <a:srgbClr val="FFFFFF"/>
                  </a:solidFill>
                  <a:latin typeface="Palatino Linotype"/>
                  <a:cs typeface="Palatino Linotype"/>
                </a:rPr>
                <a:t>ThunderX</a:t>
              </a:r>
              <a:r>
                <a:rPr lang="en-US" sz="2000" dirty="0">
                  <a:solidFill>
                    <a:srgbClr val="FFFFFF"/>
                  </a:solidFill>
                  <a:latin typeface="Palatino Linotype"/>
                  <a:cs typeface="Palatino Linotype"/>
                </a:rPr>
                <a:t> 48-core processor</a:t>
              </a:r>
            </a:p>
            <a:p>
              <a:pPr marL="285750" indent="-285750">
                <a:buFont typeface="Arial"/>
                <a:buChar char="•"/>
              </a:pPr>
              <a:endParaRPr lang="en-US" dirty="0"/>
            </a:p>
            <a:p>
              <a:pPr marL="285750" indent="-285750">
                <a:buFont typeface="Arial"/>
                <a:buChar char="•"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70671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3352800"/>
          </a:xfrm>
        </p:spPr>
        <p:txBody>
          <a:bodyPr/>
          <a:lstStyle/>
          <a:p>
            <a:r>
              <a:rPr lang="en-US" dirty="0" smtClean="0"/>
              <a:t>Fine-grained cache partitioning [1, 2, 3, 4]</a:t>
            </a:r>
          </a:p>
          <a:p>
            <a:pPr lvl="1"/>
            <a:r>
              <a:rPr lang="en-US" dirty="0" smtClean="0"/>
              <a:t>Probabilistically </a:t>
            </a:r>
            <a:r>
              <a:rPr lang="en-US" dirty="0"/>
              <a:t>guarantee the size of partitions </a:t>
            </a:r>
            <a:r>
              <a:rPr lang="en-US" dirty="0" smtClean="0"/>
              <a:t>at the granularity of cache lines</a:t>
            </a:r>
          </a:p>
          <a:p>
            <a:pPr lvl="1"/>
            <a:r>
              <a:rPr lang="en-US" dirty="0"/>
              <a:t>Requires non-trivial hardware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No clear boundary across partitions: isolation is not strict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87CE9E1-62AB-DE44-9ADA-39A09E418A02}" type="slidenum">
              <a:rPr lang="en-US" smtClean="0"/>
              <a:pPr/>
              <a:t>8</a:t>
            </a:fld>
            <a:r>
              <a:rPr lang="en-US" dirty="0" smtClean="0"/>
              <a:t> of </a:t>
            </a:r>
            <a:r>
              <a:rPr lang="is-IS" dirty="0" smtClean="0"/>
              <a:t>29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065693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Palatino Linotype"/>
                <a:cs typeface="Palatino Linotype"/>
              </a:rPr>
              <a:t>[1] </a:t>
            </a:r>
            <a:r>
              <a:rPr lang="en-US" sz="1400" dirty="0" err="1" smtClean="0">
                <a:latin typeface="Palatino Linotype"/>
                <a:cs typeface="Palatino Linotype"/>
              </a:rPr>
              <a:t>Xie</a:t>
            </a:r>
            <a:r>
              <a:rPr lang="en-US" sz="1400" dirty="0" smtClean="0">
                <a:latin typeface="Palatino Linotype"/>
                <a:cs typeface="Palatino Linotype"/>
              </a:rPr>
              <a:t> and </a:t>
            </a:r>
            <a:r>
              <a:rPr lang="en-US" sz="1400" dirty="0" err="1" smtClean="0">
                <a:latin typeface="Palatino Linotype"/>
                <a:cs typeface="Palatino Linotype"/>
              </a:rPr>
              <a:t>Loh</a:t>
            </a:r>
            <a:r>
              <a:rPr lang="en-US" sz="1400" dirty="0" smtClean="0">
                <a:latin typeface="Palatino Linotype"/>
                <a:cs typeface="Palatino Linotype"/>
              </a:rPr>
              <a:t>, ISCA’ 09</a:t>
            </a:r>
          </a:p>
          <a:p>
            <a:r>
              <a:rPr lang="en-US" sz="1400" dirty="0" smtClean="0">
                <a:latin typeface="Palatino Linotype"/>
                <a:cs typeface="Palatino Linotype"/>
              </a:rPr>
              <a:t>[2] Sanchez and </a:t>
            </a:r>
            <a:r>
              <a:rPr lang="en-US" sz="1400" dirty="0" err="1" smtClean="0">
                <a:latin typeface="Palatino Linotype"/>
                <a:cs typeface="Palatino Linotype"/>
              </a:rPr>
              <a:t>Kozyrakis</a:t>
            </a:r>
            <a:r>
              <a:rPr lang="en-US" sz="1400" dirty="0" smtClean="0">
                <a:latin typeface="Palatino Linotype"/>
                <a:cs typeface="Palatino Linotype"/>
              </a:rPr>
              <a:t>, ISCA’ 11</a:t>
            </a:r>
          </a:p>
          <a:p>
            <a:r>
              <a:rPr lang="en-US" sz="1400" dirty="0" smtClean="0">
                <a:latin typeface="Palatino Linotype"/>
                <a:cs typeface="Palatino Linotype"/>
              </a:rPr>
              <a:t>[3] </a:t>
            </a:r>
            <a:r>
              <a:rPr lang="en-US" sz="1400" dirty="0" err="1">
                <a:latin typeface="Palatino Linotype"/>
                <a:cs typeface="Palatino Linotype"/>
              </a:rPr>
              <a:t>Manikantan</a:t>
            </a:r>
            <a:r>
              <a:rPr lang="en-US" sz="1400" dirty="0">
                <a:latin typeface="Palatino Linotype"/>
                <a:cs typeface="Palatino Linotype"/>
              </a:rPr>
              <a:t> et al</a:t>
            </a:r>
            <a:r>
              <a:rPr lang="en-US" sz="1400" dirty="0" smtClean="0">
                <a:latin typeface="Palatino Linotype"/>
                <a:cs typeface="Palatino Linotype"/>
              </a:rPr>
              <a:t>., </a:t>
            </a:r>
            <a:r>
              <a:rPr lang="en-US" sz="1400" dirty="0">
                <a:latin typeface="Palatino Linotype"/>
                <a:cs typeface="Palatino Linotype"/>
              </a:rPr>
              <a:t>ISCA’ </a:t>
            </a:r>
            <a:r>
              <a:rPr lang="en-US" sz="1400" dirty="0" smtClean="0">
                <a:latin typeface="Palatino Linotype"/>
                <a:cs typeface="Palatino Linotype"/>
              </a:rPr>
              <a:t>12</a:t>
            </a:r>
          </a:p>
          <a:p>
            <a:r>
              <a:rPr lang="en-US" sz="1400" dirty="0" smtClean="0">
                <a:latin typeface="Palatino Linotype"/>
                <a:cs typeface="Palatino Linotype"/>
              </a:rPr>
              <a:t>[4] Wang and Chen, MICRO’ 14</a:t>
            </a:r>
            <a:endParaRPr lang="en-US" sz="1400" dirty="0">
              <a:latin typeface="Palatino Linotype"/>
              <a:cs typeface="Palatino Linotype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1800" y="6096000"/>
            <a:ext cx="6172200" cy="2286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SWAP</a:t>
            </a:r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895600" y="6381750"/>
            <a:ext cx="624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777777"/>
                </a:solidFill>
                <a:latin typeface="Whitney-Semibold" charset="0"/>
              </a:rPr>
              <a:t>Motivation</a:t>
            </a:r>
            <a:r>
              <a:rPr lang="en-US" sz="1200" dirty="0" smtClean="0">
                <a:solidFill>
                  <a:srgbClr val="FFFFFF"/>
                </a:solidFill>
                <a:latin typeface="Whitney-Semibold" charset="0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</a:t>
            </a:r>
            <a:r>
              <a:rPr lang="en-US" sz="1200" dirty="0" smtClean="0">
                <a:solidFill>
                  <a:schemeClr val="bg1"/>
                </a:solidFill>
                <a:latin typeface="Whitney-Semibold" charset="0"/>
              </a:rPr>
              <a:t>Background </a:t>
            </a:r>
            <a:r>
              <a:rPr lang="en-US" sz="1200" dirty="0" smtClean="0">
                <a:solidFill>
                  <a:srgbClr val="7F7F7F"/>
                </a:solidFill>
                <a:latin typeface="Whitney-Semibold" charset="0"/>
              </a:rPr>
              <a:t>• SWAP</a:t>
            </a:r>
            <a:endParaRPr lang="en-US" sz="1200" dirty="0">
              <a:solidFill>
                <a:srgbClr val="7F7F7F"/>
              </a:solidFill>
              <a:latin typeface="Whitney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090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rnellCS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CornellCSL.pot</Template>
  <TotalTime>3240</TotalTime>
  <Words>1789</Words>
  <Application>Microsoft Macintosh PowerPoint</Application>
  <PresentationFormat>On-screen Show (4:3)</PresentationFormat>
  <Paragraphs>550</Paragraphs>
  <Slides>32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CornellCSL</vt:lpstr>
      <vt:lpstr>Equation</vt:lpstr>
      <vt:lpstr>SWAP: Effective fine-grain management of shared last-level caches with minimum hardware support </vt:lpstr>
      <vt:lpstr>PowerPoint Presentation</vt:lpstr>
      <vt:lpstr>Motivation</vt:lpstr>
      <vt:lpstr>Motivation</vt:lpstr>
      <vt:lpstr>Motivation</vt:lpstr>
      <vt:lpstr>Background</vt:lpstr>
      <vt:lpstr>Background</vt:lpstr>
      <vt:lpstr>Background</vt:lpstr>
      <vt:lpstr>Background</vt:lpstr>
      <vt:lpstr>Comparison of schemes</vt:lpstr>
      <vt:lpstr>SWAP: Set and WAy Partitioning</vt:lpstr>
      <vt:lpstr>SWAP: Set and WAy Partitioning</vt:lpstr>
      <vt:lpstr>SWAP: Set and WAy Partitioning</vt:lpstr>
      <vt:lpstr>SWAP: Set and WAy Partitioning</vt:lpstr>
      <vt:lpstr>SWAP: Set and WAy Partitioning</vt:lpstr>
      <vt:lpstr>SWAP: Set and WAy Partitioning</vt:lpstr>
      <vt:lpstr>SWAP: Set and WAy Partitioning</vt:lpstr>
      <vt:lpstr>SWAP: Set and WAy Partitioning</vt:lpstr>
      <vt:lpstr>SWAP: Set and WAy Partitioning</vt:lpstr>
      <vt:lpstr>SWAP: Set and WAy Partitioning</vt:lpstr>
      <vt:lpstr>SWAP: Set and WAy Partitioning</vt:lpstr>
      <vt:lpstr>SWAP: Set and WAy Partitioning</vt:lpstr>
      <vt:lpstr>Other issues</vt:lpstr>
      <vt:lpstr>Experimental setup</vt:lpstr>
      <vt:lpstr>Static partitioning</vt:lpstr>
      <vt:lpstr>Dynamic partitioning</vt:lpstr>
      <vt:lpstr>Dynamic partitioning</vt:lpstr>
      <vt:lpstr>Guarantee QoS</vt:lpstr>
      <vt:lpstr>Guarantee QoS</vt:lpstr>
      <vt:lpstr>Conclusions</vt:lpstr>
      <vt:lpstr>SWAP: Effective Fine-Grain Management of Shared Last-Level Caches with Minimum Hardware Support </vt:lpstr>
      <vt:lpstr>Static partitioning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Saugata Ghose</dc:creator>
  <cp:lastModifiedBy>Xiaodong Wang</cp:lastModifiedBy>
  <cp:revision>154</cp:revision>
  <dcterms:created xsi:type="dcterms:W3CDTF">2012-03-08T06:52:04Z</dcterms:created>
  <dcterms:modified xsi:type="dcterms:W3CDTF">2017-02-06T21:33:03Z</dcterms:modified>
</cp:coreProperties>
</file>