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2.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2"/>
  </p:notesMasterIdLst>
  <p:sldIdLst>
    <p:sldId id="256" r:id="rId2"/>
    <p:sldId id="259" r:id="rId3"/>
    <p:sldId id="263" r:id="rId4"/>
    <p:sldId id="402" r:id="rId5"/>
    <p:sldId id="403" r:id="rId6"/>
    <p:sldId id="404" r:id="rId7"/>
    <p:sldId id="406" r:id="rId8"/>
    <p:sldId id="407" r:id="rId9"/>
    <p:sldId id="380" r:id="rId10"/>
    <p:sldId id="387" r:id="rId11"/>
    <p:sldId id="386" r:id="rId12"/>
    <p:sldId id="413" r:id="rId13"/>
    <p:sldId id="415" r:id="rId14"/>
    <p:sldId id="388" r:id="rId15"/>
    <p:sldId id="389" r:id="rId16"/>
    <p:sldId id="390" r:id="rId17"/>
    <p:sldId id="412" r:id="rId18"/>
    <p:sldId id="391" r:id="rId19"/>
    <p:sldId id="392" r:id="rId20"/>
    <p:sldId id="393" r:id="rId21"/>
    <p:sldId id="394" r:id="rId22"/>
    <p:sldId id="400" r:id="rId23"/>
    <p:sldId id="395" r:id="rId24"/>
    <p:sldId id="416" r:id="rId25"/>
    <p:sldId id="417" r:id="rId26"/>
    <p:sldId id="399" r:id="rId27"/>
    <p:sldId id="401" r:id="rId28"/>
    <p:sldId id="398" r:id="rId29"/>
    <p:sldId id="379" r:id="rId30"/>
    <p:sldId id="357"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B31B1B"/>
    <a:srgbClr val="ECC4C6"/>
    <a:srgbClr val="E09EA1"/>
    <a:srgbClr val="777777"/>
    <a:srgbClr val="F2F2E8"/>
    <a:srgbClr val="DD9598"/>
    <a:srgbClr val="F68D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p:restoredTop sz="93670" autoAdjust="0"/>
  </p:normalViewPr>
  <p:slideViewPr>
    <p:cSldViewPr>
      <p:cViewPr varScale="1">
        <p:scale>
          <a:sx n="106" d="100"/>
          <a:sy n="106" d="100"/>
        </p:scale>
        <p:origin x="-6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image" Target="../media/image17.emf"/><Relationship Id="rId2"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pitchFamily="34" charset="0"/>
                <a:ea typeface="+mn-ea"/>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fld id="{34A3C857-CFC8-3747-A352-7E6527C854B7}" type="datetimeFigureOut">
              <a:rPr lang="en-US"/>
              <a:pPr/>
              <a:t>4/3/16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D5258B95-DD2D-EE4B-8023-A493DA0F2884}" type="slidenum">
              <a:rPr lang="en-US"/>
              <a:pPr/>
              <a:t>‹#›</a:t>
            </a:fld>
            <a:endParaRPr lang="en-US"/>
          </a:p>
        </p:txBody>
      </p:sp>
    </p:spTree>
    <p:extLst>
      <p:ext uri="{BB962C8B-B14F-4D97-AF65-F5344CB8AC3E}">
        <p14:creationId xmlns:p14="http://schemas.microsoft.com/office/powerpoint/2010/main" val="141293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Feb. 9,</a:t>
            </a:r>
            <a:r>
              <a:rPr lang="en-US" baseline="0" dirty="0" smtClean="0"/>
              <a:t> 13:30-14:45    </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0</a:t>
            </a:fld>
            <a:endParaRPr lang="en-US"/>
          </a:p>
        </p:txBody>
      </p:sp>
    </p:spTree>
    <p:extLst>
      <p:ext uri="{BB962C8B-B14F-4D97-AF65-F5344CB8AC3E}">
        <p14:creationId xmlns:p14="http://schemas.microsoft.com/office/powerpoint/2010/main" val="20155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propose to treat the CMP resource allocation problem</a:t>
            </a:r>
          </a:p>
          <a:p>
            <a:r>
              <a:rPr lang="en-US" baseline="0" dirty="0" smtClean="0"/>
              <a:t>(rest same as before)</a:t>
            </a:r>
          </a:p>
        </p:txBody>
      </p:sp>
      <p:sp>
        <p:nvSpPr>
          <p:cNvPr id="4" name="Slide Number Placeholder 3"/>
          <p:cNvSpPr>
            <a:spLocks noGrp="1"/>
          </p:cNvSpPr>
          <p:nvPr>
            <p:ph type="sldNum" sz="quarter" idx="10"/>
          </p:nvPr>
        </p:nvSpPr>
        <p:spPr/>
        <p:txBody>
          <a:bodyPr/>
          <a:lstStyle/>
          <a:p>
            <a:fld id="{D5258B95-DD2D-EE4B-8023-A493DA0F2884}" type="slidenum">
              <a:rPr lang="en-US" smtClean="0"/>
              <a:pPr/>
              <a:t>12</a:t>
            </a:fld>
            <a:endParaRPr lang="en-US"/>
          </a:p>
        </p:txBody>
      </p:sp>
    </p:spTree>
    <p:extLst>
      <p:ext uri="{BB962C8B-B14F-4D97-AF65-F5344CB8AC3E}">
        <p14:creationId xmlns:p14="http://schemas.microsoft.com/office/powerpoint/2010/main" val="1364779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propose to treat the CMP resource allocation problem</a:t>
            </a:r>
          </a:p>
          <a:p>
            <a:r>
              <a:rPr lang="en-US" baseline="0" dirty="0" smtClean="0"/>
              <a:t>(rest same as before)</a:t>
            </a:r>
          </a:p>
          <a:p>
            <a:endParaRPr lang="en-US" baseline="0" dirty="0" smtClean="0"/>
          </a:p>
          <a:p>
            <a:r>
              <a:rPr lang="en-US" baseline="0" dirty="0" smtClean="0"/>
              <a:t>Animation here?</a:t>
            </a:r>
          </a:p>
        </p:txBody>
      </p:sp>
      <p:sp>
        <p:nvSpPr>
          <p:cNvPr id="4" name="Slide Number Placeholder 3"/>
          <p:cNvSpPr>
            <a:spLocks noGrp="1"/>
          </p:cNvSpPr>
          <p:nvPr>
            <p:ph type="sldNum" sz="quarter" idx="10"/>
          </p:nvPr>
        </p:nvSpPr>
        <p:spPr/>
        <p:txBody>
          <a:bodyPr/>
          <a:lstStyle/>
          <a:p>
            <a:fld id="{D5258B95-DD2D-EE4B-8023-A493DA0F2884}" type="slidenum">
              <a:rPr lang="en-US" smtClean="0"/>
              <a:pPr/>
              <a:t>13</a:t>
            </a:fld>
            <a:endParaRPr lang="en-US"/>
          </a:p>
        </p:txBody>
      </p:sp>
    </p:spTree>
    <p:extLst>
      <p:ext uri="{BB962C8B-B14F-4D97-AF65-F5344CB8AC3E}">
        <p14:creationId xmlns:p14="http://schemas.microsoft.com/office/powerpoint/2010/main" val="1364779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smtClean="0">
                <a:solidFill>
                  <a:srgbClr val="FF0000"/>
                </a:solidFill>
              </a:rPr>
              <a:t>Why</a:t>
            </a:r>
            <a:r>
              <a:rPr lang="en-US" sz="4000" baseline="0" dirty="0" smtClean="0">
                <a:solidFill>
                  <a:srgbClr val="FF0000"/>
                </a:solidFill>
              </a:rPr>
              <a:t> to decrease budget? Decrease the budget for player with low \</a:t>
            </a:r>
            <a:r>
              <a:rPr lang="en-US" sz="4000" baseline="0" dirty="0" err="1" smtClean="0">
                <a:solidFill>
                  <a:srgbClr val="FF0000"/>
                </a:solidFill>
              </a:rPr>
              <a:t>lambda_i</a:t>
            </a:r>
            <a:r>
              <a:rPr lang="en-US" sz="4000" baseline="0" dirty="0" smtClean="0">
                <a:solidFill>
                  <a:srgbClr val="FF0000"/>
                </a:solidFill>
              </a:rPr>
              <a:t>, less purchase power, higher \</a:t>
            </a:r>
            <a:r>
              <a:rPr lang="en-US" sz="4000" baseline="0" dirty="0" err="1" smtClean="0">
                <a:solidFill>
                  <a:srgbClr val="FF0000"/>
                </a:solidFill>
              </a:rPr>
              <a:t>lambda_i</a:t>
            </a:r>
            <a:endParaRPr lang="en-US" sz="4000" dirty="0">
              <a:solidFill>
                <a:srgbClr val="FF0000"/>
              </a:solidFill>
            </a:endParaRPr>
          </a:p>
        </p:txBody>
      </p:sp>
      <p:sp>
        <p:nvSpPr>
          <p:cNvPr id="4" name="Slide Number Placeholder 3"/>
          <p:cNvSpPr>
            <a:spLocks noGrp="1"/>
          </p:cNvSpPr>
          <p:nvPr>
            <p:ph type="sldNum" sz="quarter" idx="10"/>
          </p:nvPr>
        </p:nvSpPr>
        <p:spPr/>
        <p:txBody>
          <a:bodyPr/>
          <a:lstStyle/>
          <a:p>
            <a:fld id="{D5258B95-DD2D-EE4B-8023-A493DA0F2884}" type="slidenum">
              <a:rPr lang="en-US" smtClean="0"/>
              <a:pPr/>
              <a:t>19</a:t>
            </a:fld>
            <a:endParaRPr lang="en-US"/>
          </a:p>
        </p:txBody>
      </p:sp>
    </p:spTree>
    <p:extLst>
      <p:ext uri="{BB962C8B-B14F-4D97-AF65-F5344CB8AC3E}">
        <p14:creationId xmlns:p14="http://schemas.microsoft.com/office/powerpoint/2010/main" val="237820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Partition L2 cache</a:t>
            </a:r>
            <a:r>
              <a:rPr lang="en-US" baseline="0" dirty="0" smtClean="0"/>
              <a:t> based on cache ways. Essentially, other cache allocation techniques, such as z-cache, vantage </a:t>
            </a:r>
            <a:r>
              <a:rPr lang="en-US" altLang="zh-CN" baseline="0" dirty="0" smtClean="0"/>
              <a:t>essentially  mimic high associativity with limited physical cache ways. There is no fundamental reason that we cannot use it. </a:t>
            </a:r>
            <a:endParaRPr lang="en-US" baseline="0" dirty="0" smtClean="0"/>
          </a:p>
          <a:p>
            <a:r>
              <a:rPr lang="en-US" baseline="0" dirty="0" smtClean="0"/>
              <a:t>not really a limitation: essentially z-cache does the same thing</a:t>
            </a:r>
            <a:endParaRPr lang="en-US" dirty="0"/>
          </a:p>
          <a:p>
            <a:endParaRPr lang="en-US" dirty="0" smtClean="0"/>
          </a:p>
          <a:p>
            <a:r>
              <a:rPr lang="en-US" dirty="0" smtClean="0"/>
              <a:t>640W thing: IBM</a:t>
            </a:r>
            <a:r>
              <a:rPr lang="en-US" baseline="0" dirty="0" smtClean="0"/>
              <a:t> Power8 12 core: 200-250W @ 22nm </a:t>
            </a:r>
          </a:p>
          <a:p>
            <a:r>
              <a:rPr lang="en-US" baseline="0" dirty="0" smtClean="0"/>
              <a:t>Intel </a:t>
            </a:r>
            <a:r>
              <a:rPr lang="en-US" baseline="0" dirty="0" err="1" smtClean="0"/>
              <a:t>Haswell</a:t>
            </a:r>
            <a:r>
              <a:rPr lang="en-US" baseline="0" dirty="0" smtClean="0"/>
              <a:t>: 155W@ 22nm</a:t>
            </a:r>
          </a:p>
          <a:p>
            <a:endParaRPr lang="en-US" baseline="0" dirty="0" smtClean="0"/>
          </a:p>
          <a:p>
            <a:r>
              <a:rPr lang="en-US" baseline="0" dirty="0" smtClean="0"/>
              <a:t>The results doesn’t depend on the absolute number. </a:t>
            </a:r>
          </a:p>
          <a:p>
            <a:endParaRPr lang="en-US" baseline="0" dirty="0" smtClean="0"/>
          </a:p>
          <a:p>
            <a:r>
              <a:rPr lang="en-US" baseline="0" dirty="0" smtClean="0"/>
              <a:t>The actual cache partition is orthogonal to our proposal.</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21</a:t>
            </a:fld>
            <a:endParaRPr lang="en-US"/>
          </a:p>
        </p:txBody>
      </p:sp>
    </p:spTree>
    <p:extLst>
      <p:ext uri="{BB962C8B-B14F-4D97-AF65-F5344CB8AC3E}">
        <p14:creationId xmlns:p14="http://schemas.microsoft.com/office/powerpoint/2010/main" val="298035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Feb. 9,</a:t>
            </a:r>
            <a:r>
              <a:rPr lang="en-US" baseline="0" dirty="0" smtClean="0"/>
              <a:t> 13:30-14:45    </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28</a:t>
            </a:fld>
            <a:endParaRPr lang="en-US"/>
          </a:p>
        </p:txBody>
      </p:sp>
    </p:spTree>
    <p:extLst>
      <p:ext uri="{BB962C8B-B14F-4D97-AF65-F5344CB8AC3E}">
        <p14:creationId xmlns:p14="http://schemas.microsoft.com/office/powerpoint/2010/main" val="20155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1</a:t>
            </a:fld>
            <a:endParaRPr lang="en-US"/>
          </a:p>
        </p:txBody>
      </p:sp>
    </p:spTree>
    <p:extLst>
      <p:ext uri="{BB962C8B-B14F-4D97-AF65-F5344CB8AC3E}">
        <p14:creationId xmlns:p14="http://schemas.microsoft.com/office/powerpoint/2010/main" val="370111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Designing chip multiprocessors (CMPs) that scale to </a:t>
            </a:r>
            <a:r>
              <a:rPr lang="en-US" sz="1200" kern="1200" dirty="0" smtClean="0">
                <a:solidFill>
                  <a:srgbClr val="FF0000"/>
                </a:solidFill>
                <a:effectLst/>
                <a:latin typeface="+mn-lt"/>
                <a:ea typeface="ＭＳ Ｐゴシック" charset="0"/>
                <a:cs typeface="+mn-cs"/>
              </a:rPr>
              <a:t>more than </a:t>
            </a:r>
            <a:r>
              <a:rPr lang="en-US" altLang="zh-CN" sz="1200" kern="1200" dirty="0" smtClean="0">
                <a:solidFill>
                  <a:srgbClr val="FF0000"/>
                </a:solidFill>
                <a:effectLst/>
                <a:latin typeface="+mn-lt"/>
                <a:ea typeface="ＭＳ Ｐゴシック" charset="0"/>
                <a:cs typeface="+mn-cs"/>
              </a:rPr>
              <a:t>tens or hundreds</a:t>
            </a:r>
            <a:r>
              <a:rPr lang="en-US" altLang="zh-CN" sz="1200" kern="1200" baseline="0" dirty="0" smtClean="0">
                <a:solidFill>
                  <a:srgbClr val="FF0000"/>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of cores is an important goal for the upcoming technology generations.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A challenge to scalability is the fact that these cores will inevitably share hardware resources, whether it be the chip’s power budget, last-level</a:t>
            </a:r>
            <a:r>
              <a:rPr lang="en-US" sz="1200" kern="1200" baseline="0" dirty="0" smtClean="0">
                <a:solidFill>
                  <a:schemeClr val="tx1"/>
                </a:solidFill>
                <a:effectLst/>
                <a:latin typeface="+mn-lt"/>
                <a:ea typeface="ＭＳ Ｐゴシック" charset="0"/>
                <a:cs typeface="+mn-cs"/>
              </a:rPr>
              <a:t> cache</a:t>
            </a:r>
            <a:r>
              <a:rPr lang="en-US" sz="1200" kern="1200" dirty="0" smtClean="0">
                <a:solidFill>
                  <a:schemeClr val="tx1"/>
                </a:solidFill>
                <a:effectLst/>
                <a:latin typeface="+mn-lt"/>
                <a:ea typeface="ＭＳ Ｐゴシック" charset="0"/>
                <a:cs typeface="+mn-cs"/>
              </a:rPr>
              <a:t>, off-chip memory bandwidth, shared processing elements, etc.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Allowing cores to freely contend for</a:t>
            </a:r>
            <a:r>
              <a:rPr lang="en-US" sz="1200" kern="1200" baseline="0" dirty="0" smtClean="0">
                <a:solidFill>
                  <a:schemeClr val="tx1"/>
                </a:solidFill>
                <a:effectLst/>
                <a:latin typeface="+mn-lt"/>
                <a:ea typeface="ＭＳ Ｐゴシック" charset="0"/>
                <a:cs typeface="+mn-cs"/>
              </a:rPr>
              <a:t> shared resources is historically been proven to affect the system performance negatively</a:t>
            </a:r>
            <a:r>
              <a:rPr lang="en-US" sz="1200" kern="1200" dirty="0" smtClean="0">
                <a:solidFill>
                  <a:schemeClr val="tx1"/>
                </a:solidFill>
                <a:effectLst/>
                <a:latin typeface="+mn-lt"/>
                <a:ea typeface="ＭＳ Ｐゴシック" charset="0"/>
                <a:cs typeface="+mn-cs"/>
              </a:rPr>
              <a:t>. Therefore, allocating resources intelligently</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among cores is key to achieving good behavior. </a:t>
            </a:r>
            <a:endParaRPr lang="en-US" dirty="0" smtClean="0"/>
          </a:p>
        </p:txBody>
      </p:sp>
      <p:sp>
        <p:nvSpPr>
          <p:cNvPr id="4" name="Slide Number Placeholder 3"/>
          <p:cNvSpPr>
            <a:spLocks noGrp="1"/>
          </p:cNvSpPr>
          <p:nvPr>
            <p:ph type="sldNum" sz="quarter" idx="5"/>
          </p:nvPr>
        </p:nvSpPr>
        <p:spPr/>
        <p:txBody>
          <a:bodyPr/>
          <a:lstStyle/>
          <a:p>
            <a:pPr>
              <a:defRPr/>
            </a:pPr>
            <a:fld id="{52BEB574-983C-784A-9CB0-327FA309B142}" type="slidenum">
              <a:rPr lang="en-US" smtClean="0"/>
              <a:pPr>
                <a:defRPr/>
              </a:pPr>
              <a:t>2</a:t>
            </a:fld>
            <a:endParaRPr lang="en-US"/>
          </a:p>
        </p:txBody>
      </p:sp>
    </p:spTree>
    <p:extLst>
      <p:ext uri="{BB962C8B-B14F-4D97-AF65-F5344CB8AC3E}">
        <p14:creationId xmlns:p14="http://schemas.microsoft.com/office/powerpoint/2010/main" val="89683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a</a:t>
            </a:r>
            <a:r>
              <a:rPr lang="en-US" baseline="0" dirty="0" smtClean="0"/>
              <a:t> few years, researchers have found that coordinated resource allocation can greatly improve system performance compared against unmanaged and uncoordinated resource allocation. </a:t>
            </a:r>
          </a:p>
          <a:p>
            <a:endParaRPr lang="en-US" baseline="0" dirty="0" smtClean="0"/>
          </a:p>
          <a:p>
            <a:r>
              <a:rPr lang="en-US" baseline="0" dirty="0" smtClean="0"/>
              <a:t>Let’s take a look at a simple example – a resource allocation problem in a 2-core CMP. These two cores are sharing two on-chip resources, …, with each core running one SPEC benchmark. This graph shows the system throughput, i.e., the weighted speedup, of all possible resource allocation combinations. As we can see, such allocation space is not trivial.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Uncoordinated resource allocation generally doesn’t search the space effectively, and the resulting allocation are often far from optimal.</a:t>
            </a:r>
          </a:p>
          <a:p>
            <a:r>
              <a:rPr lang="en-US" baseline="0" dirty="0" smtClean="0"/>
              <a:t>However, evaluating all possible allocation combinations are prohibitive, because even in this simple problem, we’re having 600 allocation points, and this number ….</a:t>
            </a:r>
          </a:p>
          <a:p>
            <a:endParaRPr lang="en-US" baseline="0" dirty="0" smtClean="0"/>
          </a:p>
        </p:txBody>
      </p:sp>
      <p:sp>
        <p:nvSpPr>
          <p:cNvPr id="4" name="Slide Number Placeholder 3"/>
          <p:cNvSpPr>
            <a:spLocks noGrp="1"/>
          </p:cNvSpPr>
          <p:nvPr>
            <p:ph type="sldNum" sz="quarter" idx="10"/>
          </p:nvPr>
        </p:nvSpPr>
        <p:spPr/>
        <p:txBody>
          <a:bodyPr/>
          <a:lstStyle/>
          <a:p>
            <a:fld id="{D5258B95-DD2D-EE4B-8023-A493DA0F2884}" type="slidenum">
              <a:rPr lang="en-US" smtClean="0"/>
              <a:pPr/>
              <a:t>3</a:t>
            </a:fld>
            <a:endParaRPr lang="en-US"/>
          </a:p>
        </p:txBody>
      </p:sp>
    </p:spTree>
    <p:extLst>
      <p:ext uri="{BB962C8B-B14F-4D97-AF65-F5344CB8AC3E}">
        <p14:creationId xmlns:p14="http://schemas.microsoft.com/office/powerpoint/2010/main" val="126355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Facing</a:t>
            </a:r>
            <a:r>
              <a:rPr lang="en-US" baseline="0" dirty="0" smtClean="0"/>
              <a:t> all these challenges, we’re inspired by a real life problem: traffic regulations. Thousands of cars, multiple routes ….. </a:t>
            </a:r>
          </a:p>
          <a:p>
            <a:endParaRPr lang="en-US" baseline="0" dirty="0" smtClean="0"/>
          </a:p>
          <a:p>
            <a:r>
              <a:rPr lang="en-US" baseline="0" dirty="0" smtClean="0"/>
              <a:t>What people does is to set up a general framework: build the road, set up toll both, traffic signs, etc. </a:t>
            </a:r>
          </a:p>
          <a:p>
            <a:endParaRPr lang="en-US" baseline="0" dirty="0" smtClean="0"/>
          </a:p>
          <a:p>
            <a:r>
              <a:rPr lang="en-US" baseline="0" dirty="0" smtClean="0"/>
              <a:t>This type of problems with distributed solution exists, can be abstracted as a market, where given a set of general market constraints, players operates to pursue their own benefit, and the market will end up an outcome that everyone is reasonably happy. </a:t>
            </a:r>
          </a:p>
          <a:p>
            <a:endParaRPr lang="en-US" baseline="0" dirty="0" smtClean="0"/>
          </a:p>
        </p:txBody>
      </p:sp>
      <p:sp>
        <p:nvSpPr>
          <p:cNvPr id="4" name="Slide Number Placeholder 3"/>
          <p:cNvSpPr>
            <a:spLocks noGrp="1"/>
          </p:cNvSpPr>
          <p:nvPr>
            <p:ph type="sldNum" sz="quarter" idx="10"/>
          </p:nvPr>
        </p:nvSpPr>
        <p:spPr/>
        <p:txBody>
          <a:bodyPr/>
          <a:lstStyle/>
          <a:p>
            <a:fld id="{D5258B95-DD2D-EE4B-8023-A493DA0F2884}" type="slidenum">
              <a:rPr lang="en-US" smtClean="0"/>
              <a:pPr/>
              <a:t>4</a:t>
            </a:fld>
            <a:endParaRPr lang="en-US"/>
          </a:p>
        </p:txBody>
      </p:sp>
    </p:spTree>
    <p:extLst>
      <p:ext uri="{BB962C8B-B14F-4D97-AF65-F5344CB8AC3E}">
        <p14:creationId xmlns:p14="http://schemas.microsoft.com/office/powerpoint/2010/main" val="51422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propose to treat the CMP resource allocation problem</a:t>
            </a:r>
          </a:p>
          <a:p>
            <a:r>
              <a:rPr lang="en-US" baseline="0" dirty="0" smtClean="0"/>
              <a:t>(rest same as before)</a:t>
            </a:r>
          </a:p>
        </p:txBody>
      </p:sp>
      <p:sp>
        <p:nvSpPr>
          <p:cNvPr id="4" name="Slide Number Placeholder 3"/>
          <p:cNvSpPr>
            <a:spLocks noGrp="1"/>
          </p:cNvSpPr>
          <p:nvPr>
            <p:ph type="sldNum" sz="quarter" idx="10"/>
          </p:nvPr>
        </p:nvSpPr>
        <p:spPr/>
        <p:txBody>
          <a:bodyPr/>
          <a:lstStyle/>
          <a:p>
            <a:fld id="{D5258B95-DD2D-EE4B-8023-A493DA0F2884}" type="slidenum">
              <a:rPr lang="en-US" smtClean="0"/>
              <a:pPr/>
              <a:t>5</a:t>
            </a:fld>
            <a:endParaRPr lang="en-US"/>
          </a:p>
        </p:txBody>
      </p:sp>
    </p:spTree>
    <p:extLst>
      <p:ext uri="{BB962C8B-B14F-4D97-AF65-F5344CB8AC3E}">
        <p14:creationId xmlns:p14="http://schemas.microsoft.com/office/powerpoint/2010/main" val="136477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a:t>
            </a:r>
            <a:r>
              <a:rPr lang="en-US" dirty="0"/>
              <a:t>say "we propose dynamic..", ---&gt; propose to use dynamic</a:t>
            </a:r>
          </a:p>
          <a:p>
            <a:endParaRPr lang="en-US" dirty="0"/>
          </a:p>
          <a:p>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6</a:t>
            </a:fld>
            <a:endParaRPr lang="en-US"/>
          </a:p>
        </p:txBody>
      </p:sp>
    </p:spTree>
    <p:extLst>
      <p:ext uri="{BB962C8B-B14F-4D97-AF65-F5344CB8AC3E}">
        <p14:creationId xmlns:p14="http://schemas.microsoft.com/office/powerpoint/2010/main" val="702905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far, we only talk about each market player has a finite amount of budget to purchase resources, but how exactly the budget assigned to each individual? The answer is, it depends on the definition of system optimality. A straight forward approach is to give the same budget to everyone. In this way, each player will have the same purchasing power in the market, leading to a fair system. However, we find that this may not be efficient in terms of system throughput. </a:t>
            </a:r>
          </a:p>
          <a:p>
            <a:endParaRPr lang="en-US" baseline="0" dirty="0" smtClean="0"/>
          </a:p>
          <a:p>
            <a:r>
              <a:rPr lang="en-US" baseline="0" dirty="0" smtClean="0"/>
              <a:t>By utilizing the player model already described, we estimate the budget in proportional to the performance difference between minimum and maximum allocation</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Fair budget allocation may not be the best</a:t>
            </a:r>
            <a:r>
              <a:rPr lang="en-US" baseline="0" dirty="0" smtClean="0"/>
              <a:t> option, if maximizing throughput is what we’re after.</a:t>
            </a:r>
          </a:p>
          <a:p>
            <a:r>
              <a:rPr lang="en-US" baseline="0" dirty="0" smtClean="0"/>
              <a:t>When you’re going after the throughput, this may not be the best option. </a:t>
            </a:r>
            <a:endParaRPr lang="en-US" dirty="0"/>
          </a:p>
        </p:txBody>
      </p:sp>
      <p:sp>
        <p:nvSpPr>
          <p:cNvPr id="4" name="Slide Number Placeholder 3"/>
          <p:cNvSpPr>
            <a:spLocks noGrp="1"/>
          </p:cNvSpPr>
          <p:nvPr>
            <p:ph type="sldNum" sz="quarter" idx="10"/>
          </p:nvPr>
        </p:nvSpPr>
        <p:spPr/>
        <p:txBody>
          <a:bodyPr/>
          <a:lstStyle/>
          <a:p>
            <a:fld id="{D5258B95-DD2D-EE4B-8023-A493DA0F2884}" type="slidenum">
              <a:rPr lang="en-US" smtClean="0"/>
              <a:pPr/>
              <a:t>7</a:t>
            </a:fld>
            <a:endParaRPr lang="en-US"/>
          </a:p>
        </p:txBody>
      </p:sp>
    </p:spTree>
    <p:extLst>
      <p:ext uri="{BB962C8B-B14F-4D97-AF65-F5344CB8AC3E}">
        <p14:creationId xmlns:p14="http://schemas.microsoft.com/office/powerpoint/2010/main" val="283182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propose to treat the CMP resource allocation problem</a:t>
            </a:r>
          </a:p>
          <a:p>
            <a:r>
              <a:rPr lang="en-US" baseline="0" dirty="0" smtClean="0"/>
              <a:t>(rest same as before)</a:t>
            </a:r>
          </a:p>
        </p:txBody>
      </p:sp>
      <p:sp>
        <p:nvSpPr>
          <p:cNvPr id="4" name="Slide Number Placeholder 3"/>
          <p:cNvSpPr>
            <a:spLocks noGrp="1"/>
          </p:cNvSpPr>
          <p:nvPr>
            <p:ph type="sldNum" sz="quarter" idx="10"/>
          </p:nvPr>
        </p:nvSpPr>
        <p:spPr/>
        <p:txBody>
          <a:bodyPr/>
          <a:lstStyle/>
          <a:p>
            <a:fld id="{D5258B95-DD2D-EE4B-8023-A493DA0F2884}" type="slidenum">
              <a:rPr lang="en-US" smtClean="0"/>
              <a:pPr/>
              <a:t>8</a:t>
            </a:fld>
            <a:endParaRPr lang="en-US"/>
          </a:p>
        </p:txBody>
      </p:sp>
    </p:spTree>
    <p:extLst>
      <p:ext uri="{BB962C8B-B14F-4D97-AF65-F5344CB8AC3E}">
        <p14:creationId xmlns:p14="http://schemas.microsoft.com/office/powerpoint/2010/main" val="136477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r>
              <a:rPr lang="en-US" dirty="0"/>
              <a:t>Page </a:t>
            </a:r>
            <a:fld id="{3CD08526-5326-8B44-AA5F-A2AD802D9333}" type="slidenum">
              <a:rPr lang="en-US"/>
              <a:pPr/>
              <a:t>‹#›</a:t>
            </a:fld>
            <a:r>
              <a:rPr lang="en-US" dirty="0"/>
              <a:t> of XX</a:t>
            </a:r>
          </a:p>
        </p:txBody>
      </p:sp>
    </p:spTree>
    <p:extLst>
      <p:ext uri="{BB962C8B-B14F-4D97-AF65-F5344CB8AC3E}">
        <p14:creationId xmlns:p14="http://schemas.microsoft.com/office/powerpoint/2010/main" val="10993388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r>
              <a:rPr lang="en-US"/>
              <a:t>Page </a:t>
            </a:r>
            <a:fld id="{0AE037B4-07D4-B94B-906F-FD79BA16991E}" type="slidenum">
              <a:rPr lang="en-US"/>
              <a:pPr/>
              <a:t>‹#›</a:t>
            </a:fld>
            <a:r>
              <a:rPr lang="en-US"/>
              <a:t> of XX</a:t>
            </a:r>
          </a:p>
        </p:txBody>
      </p:sp>
    </p:spTree>
    <p:extLst>
      <p:ext uri="{BB962C8B-B14F-4D97-AF65-F5344CB8AC3E}">
        <p14:creationId xmlns:p14="http://schemas.microsoft.com/office/powerpoint/2010/main" val="772351203"/>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057400" cy="51054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838199"/>
            <a:ext cx="6629400" cy="5105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r>
              <a:rPr lang="en-US"/>
              <a:t>Page </a:t>
            </a:r>
            <a:fld id="{504FF302-B54B-0441-B6AA-3CC59F278A3B}" type="slidenum">
              <a:rPr lang="en-US"/>
              <a:pPr/>
              <a:t>‹#›</a:t>
            </a:fld>
            <a:r>
              <a:rPr lang="en-US"/>
              <a:t> of XX</a:t>
            </a:r>
          </a:p>
        </p:txBody>
      </p:sp>
    </p:spTree>
    <p:extLst>
      <p:ext uri="{BB962C8B-B14F-4D97-AF65-F5344CB8AC3E}">
        <p14:creationId xmlns:p14="http://schemas.microsoft.com/office/powerpoint/2010/main" val="3231024996"/>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r>
              <a:rPr lang="en-US" dirty="0"/>
              <a:t>Page </a:t>
            </a:r>
            <a:fld id="{5E365361-3FC5-3246-84F5-52FE54C34107}" type="slidenum">
              <a:rPr lang="en-US"/>
              <a:pPr/>
              <a:t>‹#›</a:t>
            </a:fld>
            <a:r>
              <a:rPr lang="en-US" dirty="0"/>
              <a:t> of XX</a:t>
            </a:r>
          </a:p>
        </p:txBody>
      </p:sp>
    </p:spTree>
    <p:extLst>
      <p:ext uri="{BB962C8B-B14F-4D97-AF65-F5344CB8AC3E}">
        <p14:creationId xmlns:p14="http://schemas.microsoft.com/office/powerpoint/2010/main" val="396332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638175"/>
            <a:ext cx="530225" cy="541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533400" y="5534025"/>
            <a:ext cx="8077200" cy="52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613775" y="638175"/>
            <a:ext cx="530225" cy="541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7" name="Rectangle 6"/>
          <p:cNvSpPr/>
          <p:nvPr/>
        </p:nvSpPr>
        <p:spPr>
          <a:xfrm rot="5400000">
            <a:off x="-1891506" y="3061494"/>
            <a:ext cx="4892675" cy="46037"/>
          </a:xfrm>
          <a:prstGeom prst="rect">
            <a:avLst/>
          </a:prstGeom>
          <a:solidFill>
            <a:srgbClr val="DD95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rot="5400000">
            <a:off x="6143625" y="3062288"/>
            <a:ext cx="4891087" cy="46038"/>
          </a:xfrm>
          <a:prstGeom prst="rect">
            <a:avLst/>
          </a:prstGeom>
          <a:solidFill>
            <a:srgbClr val="DD95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30225" y="5487988"/>
            <a:ext cx="8074025" cy="46037"/>
          </a:xfrm>
          <a:prstGeom prst="rect">
            <a:avLst/>
          </a:prstGeom>
          <a:solidFill>
            <a:srgbClr val="DD95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98500" y="685800"/>
            <a:ext cx="7772400" cy="4800600"/>
          </a:xfrm>
        </p:spPr>
        <p:txBody>
          <a:bodyPr anchorCtr="1"/>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98500" y="4572000"/>
            <a:ext cx="7772400" cy="8255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Footer Placeholder 4"/>
          <p:cNvSpPr>
            <a:spLocks noGrp="1"/>
          </p:cNvSpPr>
          <p:nvPr>
            <p:ph type="ftr" sz="quarter" idx="10"/>
          </p:nvPr>
        </p:nvSpPr>
        <p:spPr/>
        <p:txBody>
          <a:bodyPr/>
          <a:lstStyle>
            <a:lvl1pPr>
              <a:defRPr/>
            </a:lvl1pPr>
          </a:lstStyle>
          <a:p>
            <a:pPr>
              <a:defRPr/>
            </a:pPr>
            <a:endParaRPr lang="en-US"/>
          </a:p>
        </p:txBody>
      </p:sp>
      <p:sp>
        <p:nvSpPr>
          <p:cNvPr id="11" name="Slide Number Placeholder 5"/>
          <p:cNvSpPr>
            <a:spLocks noGrp="1"/>
          </p:cNvSpPr>
          <p:nvPr>
            <p:ph type="sldNum" sz="quarter" idx="11"/>
          </p:nvPr>
        </p:nvSpPr>
        <p:spPr/>
        <p:txBody>
          <a:bodyPr/>
          <a:lstStyle>
            <a:lvl1pPr>
              <a:defRPr/>
            </a:lvl1pPr>
          </a:lstStyle>
          <a:p>
            <a:r>
              <a:rPr lang="en-US" dirty="0"/>
              <a:t>Page </a:t>
            </a:r>
            <a:fld id="{3C3768F6-6324-BA46-99B4-E22F0BAFC3B1}" type="slidenum">
              <a:rPr lang="en-US"/>
              <a:pPr/>
              <a:t>‹#›</a:t>
            </a:fld>
            <a:r>
              <a:rPr lang="en-US" dirty="0"/>
              <a:t> of XX</a:t>
            </a:r>
          </a:p>
        </p:txBody>
      </p:sp>
    </p:spTree>
    <p:extLst>
      <p:ext uri="{BB962C8B-B14F-4D97-AF65-F5344CB8AC3E}">
        <p14:creationId xmlns:p14="http://schemas.microsoft.com/office/powerpoint/2010/main" val="12420780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8382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r>
              <a:rPr lang="en-US" dirty="0"/>
              <a:t>Page </a:t>
            </a:r>
            <a:fld id="{E5467AD5-F255-EC4A-B597-9723802B7170}" type="slidenum">
              <a:rPr lang="en-US"/>
              <a:pPr/>
              <a:t>‹#›</a:t>
            </a:fld>
            <a:r>
              <a:rPr lang="en-US" dirty="0"/>
              <a:t> of XX</a:t>
            </a:r>
          </a:p>
        </p:txBody>
      </p:sp>
    </p:spTree>
    <p:extLst>
      <p:ext uri="{BB962C8B-B14F-4D97-AF65-F5344CB8AC3E}">
        <p14:creationId xmlns:p14="http://schemas.microsoft.com/office/powerpoint/2010/main" val="11567017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2400" y="838200"/>
            <a:ext cx="43449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524000"/>
            <a:ext cx="4344988"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38200"/>
            <a:ext cx="4346575"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24000"/>
            <a:ext cx="4346575"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r>
              <a:rPr lang="en-US" dirty="0"/>
              <a:t>Page </a:t>
            </a:r>
            <a:fld id="{61D3FEAC-8437-D94B-826B-064D11FC53F9}" type="slidenum">
              <a:rPr lang="en-US"/>
              <a:pPr/>
              <a:t>‹#›</a:t>
            </a:fld>
            <a:r>
              <a:rPr lang="en-US" dirty="0"/>
              <a:t> of XX</a:t>
            </a:r>
          </a:p>
        </p:txBody>
      </p:sp>
    </p:spTree>
    <p:extLst>
      <p:ext uri="{BB962C8B-B14F-4D97-AF65-F5344CB8AC3E}">
        <p14:creationId xmlns:p14="http://schemas.microsoft.com/office/powerpoint/2010/main" val="39302928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r>
              <a:rPr lang="en-US" dirty="0"/>
              <a:t>Page </a:t>
            </a:r>
            <a:fld id="{FED2FB99-4F16-5449-ADCA-C29F416890A8}" type="slidenum">
              <a:rPr lang="en-US"/>
              <a:pPr/>
              <a:t>‹#›</a:t>
            </a:fld>
            <a:r>
              <a:rPr lang="en-US" dirty="0"/>
              <a:t> of XX</a:t>
            </a:r>
          </a:p>
        </p:txBody>
      </p:sp>
    </p:spTree>
    <p:extLst>
      <p:ext uri="{BB962C8B-B14F-4D97-AF65-F5344CB8AC3E}">
        <p14:creationId xmlns:p14="http://schemas.microsoft.com/office/powerpoint/2010/main" val="12030571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r>
              <a:rPr lang="en-US" dirty="0"/>
              <a:t>Page </a:t>
            </a:r>
            <a:fld id="{C8BF0F1E-16ED-AF4F-AE01-1E5D3209D715}" type="slidenum">
              <a:rPr lang="en-US"/>
              <a:pPr/>
              <a:t>‹#›</a:t>
            </a:fld>
            <a:r>
              <a:rPr lang="en-US" dirty="0"/>
              <a:t> of XX</a:t>
            </a:r>
          </a:p>
        </p:txBody>
      </p:sp>
    </p:spTree>
    <p:extLst>
      <p:ext uri="{BB962C8B-B14F-4D97-AF65-F5344CB8AC3E}">
        <p14:creationId xmlns:p14="http://schemas.microsoft.com/office/powerpoint/2010/main" val="24634702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3313113" cy="1143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38199"/>
            <a:ext cx="5416550" cy="5105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2400" y="1981200"/>
            <a:ext cx="3313113" cy="3962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r>
              <a:rPr lang="en-US" dirty="0"/>
              <a:t>Page </a:t>
            </a:r>
            <a:fld id="{62B4E786-29EA-3147-8DF2-20A1478A9E0F}" type="slidenum">
              <a:rPr lang="en-US"/>
              <a:pPr/>
              <a:t>‹#›</a:t>
            </a:fld>
            <a:r>
              <a:rPr lang="en-US" dirty="0"/>
              <a:t> of XX</a:t>
            </a:r>
          </a:p>
        </p:txBody>
      </p:sp>
    </p:spTree>
    <p:extLst>
      <p:ext uri="{BB962C8B-B14F-4D97-AF65-F5344CB8AC3E}">
        <p14:creationId xmlns:p14="http://schemas.microsoft.com/office/powerpoint/2010/main" val="22064476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8100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138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r>
              <a:rPr lang="en-US"/>
              <a:t>Page </a:t>
            </a:r>
            <a:fld id="{A4EAD45C-6674-9B4C-A893-3938EF20B159}" type="slidenum">
              <a:rPr lang="en-US"/>
              <a:pPr/>
              <a:t>‹#›</a:t>
            </a:fld>
            <a:r>
              <a:rPr lang="en-US"/>
              <a:t> of XX</a:t>
            </a:r>
          </a:p>
        </p:txBody>
      </p:sp>
    </p:spTree>
    <p:extLst>
      <p:ext uri="{BB962C8B-B14F-4D97-AF65-F5344CB8AC3E}">
        <p14:creationId xmlns:p14="http://schemas.microsoft.com/office/powerpoint/2010/main" val="2166973322"/>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85800"/>
            <a:ext cx="9144000" cy="5410200"/>
          </a:xfrm>
          <a:prstGeom prst="rect">
            <a:avLst/>
          </a:prstGeom>
          <a:solidFill>
            <a:srgbClr val="F2F2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7" name="Picture 14" descr="PresentationFooter2010Prin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064250"/>
            <a:ext cx="9144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09538"/>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39763"/>
            <a:ext cx="9144000" cy="46037"/>
          </a:xfrm>
          <a:prstGeom prst="rect">
            <a:avLst/>
          </a:prstGeom>
          <a:solidFill>
            <a:srgbClr val="DD95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0" y="182563"/>
            <a:ext cx="8001000" cy="381000"/>
          </a:xfrm>
          <a:prstGeom prst="rect">
            <a:avLst/>
          </a:prstGeom>
        </p:spPr>
        <p:txBody>
          <a:bodyPr vert="horz" lIns="45720" tIns="0" rIns="45720" bIns="45720" rtlCol="0" anchor="ctr">
            <a:noAutofit/>
          </a:bodyPr>
          <a:lstStyle/>
          <a:p>
            <a:r>
              <a:rPr lang="en-US" smtClean="0"/>
              <a:t>Click to edit Master title style</a:t>
            </a:r>
            <a:endParaRPr lang="en-US" dirty="0"/>
          </a:p>
        </p:txBody>
      </p:sp>
      <p:sp>
        <p:nvSpPr>
          <p:cNvPr id="1031" name="Text Placeholder 2"/>
          <p:cNvSpPr>
            <a:spLocks noGrp="1"/>
          </p:cNvSpPr>
          <p:nvPr>
            <p:ph type="body" idx="1"/>
          </p:nvPr>
        </p:nvSpPr>
        <p:spPr bwMode="auto">
          <a:xfrm>
            <a:off x="152400" y="8382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971800" y="6096000"/>
            <a:ext cx="6172200" cy="228600"/>
          </a:xfrm>
          <a:prstGeom prst="rect">
            <a:avLst/>
          </a:prstGeom>
        </p:spPr>
        <p:txBody>
          <a:bodyPr vert="horz" lIns="45720" tIns="0" rIns="45720" bIns="0" rtlCol="0" anchor="ctr"/>
          <a:lstStyle>
            <a:lvl1pPr algn="r" fontAlgn="auto">
              <a:spcBef>
                <a:spcPts val="0"/>
              </a:spcBef>
              <a:spcAft>
                <a:spcPts val="0"/>
              </a:spcAft>
              <a:defRPr sz="1400" cap="all" baseline="0">
                <a:solidFill>
                  <a:srgbClr val="ECC4C6"/>
                </a:solidFill>
                <a:latin typeface="Gotham Black" pitchFamily="50" charset="0"/>
                <a:ea typeface="+mn-ea"/>
                <a:cs typeface="Gotham Black" pitchFamily="50" charset="0"/>
              </a:defRPr>
            </a:lvl1pPr>
          </a:lstStyle>
          <a:p>
            <a:pPr>
              <a:defRPr/>
            </a:pPr>
            <a:endParaRPr lang="en-US"/>
          </a:p>
        </p:txBody>
      </p:sp>
      <p:sp>
        <p:nvSpPr>
          <p:cNvPr id="6" name="Slide Number Placeholder 5"/>
          <p:cNvSpPr>
            <a:spLocks noGrp="1"/>
          </p:cNvSpPr>
          <p:nvPr>
            <p:ph type="sldNum" sz="quarter" idx="4"/>
          </p:nvPr>
        </p:nvSpPr>
        <p:spPr>
          <a:xfrm>
            <a:off x="7772400" y="6629400"/>
            <a:ext cx="1371600" cy="228600"/>
          </a:xfrm>
          <a:prstGeom prst="rect">
            <a:avLst/>
          </a:prstGeom>
        </p:spPr>
        <p:txBody>
          <a:bodyPr vert="horz" wrap="square" lIns="45720" tIns="0" rIns="45720" bIns="0" numCol="1" anchor="ctr" anchorCtr="0" compatLnSpc="1">
            <a:prstTxWarp prst="textNoShape">
              <a:avLst/>
            </a:prstTxWarp>
          </a:bodyPr>
          <a:lstStyle>
            <a:lvl1pPr algn="r">
              <a:defRPr sz="1000">
                <a:solidFill>
                  <a:srgbClr val="E09EA1"/>
                </a:solidFill>
                <a:latin typeface="Gotham Black" charset="0"/>
                <a:cs typeface="Gotham Black" charset="0"/>
              </a:defRPr>
            </a:lvl1pPr>
          </a:lstStyle>
          <a:p>
            <a:r>
              <a:rPr lang="en-US" dirty="0" smtClean="0"/>
              <a:t>Page </a:t>
            </a:r>
            <a:fld id="{C644E885-75EA-1C4A-8EB4-814AB91A3129}" type="slidenum">
              <a:rPr lang="en-US" smtClean="0"/>
              <a:pPr/>
              <a:t>‹#›</a:t>
            </a:fld>
            <a:r>
              <a:rPr lang="en-US" dirty="0" smtClean="0"/>
              <a:t> of 23</a:t>
            </a:r>
            <a:endParaRPr lang="en-US" dirty="0"/>
          </a:p>
        </p:txBody>
      </p:sp>
      <p:pic>
        <p:nvPicPr>
          <p:cNvPr id="1034" name="Picture 11" descr="csllogo_black_red_100.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183563" y="201613"/>
            <a:ext cx="8874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46" r:id="rId2"/>
    <p:sldLayoutId id="214748395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200" b="1" kern="1200" cap="small">
          <a:solidFill>
            <a:schemeClr val="tx1"/>
          </a:solidFill>
          <a:latin typeface="Whitney-Bold" pitchFamily="2" charset="0"/>
          <a:ea typeface="ＭＳ Ｐゴシック" charset="0"/>
          <a:cs typeface="+mj-cs"/>
        </a:defRPr>
      </a:lvl1pPr>
      <a:lvl2pPr algn="l" rtl="0" eaLnBrk="0" fontAlgn="base" hangingPunct="0">
        <a:spcBef>
          <a:spcPct val="0"/>
        </a:spcBef>
        <a:spcAft>
          <a:spcPct val="0"/>
        </a:spcAft>
        <a:defRPr sz="3200" b="1">
          <a:solidFill>
            <a:schemeClr val="tx1"/>
          </a:solidFill>
          <a:latin typeface="Whitney-Bold" pitchFamily="2" charset="0"/>
          <a:ea typeface="ＭＳ Ｐゴシック" charset="0"/>
        </a:defRPr>
      </a:lvl2pPr>
      <a:lvl3pPr algn="l" rtl="0" eaLnBrk="0" fontAlgn="base" hangingPunct="0">
        <a:spcBef>
          <a:spcPct val="0"/>
        </a:spcBef>
        <a:spcAft>
          <a:spcPct val="0"/>
        </a:spcAft>
        <a:defRPr sz="3200" b="1">
          <a:solidFill>
            <a:schemeClr val="tx1"/>
          </a:solidFill>
          <a:latin typeface="Whitney-Bold" pitchFamily="2" charset="0"/>
          <a:ea typeface="ＭＳ Ｐゴシック" charset="0"/>
        </a:defRPr>
      </a:lvl3pPr>
      <a:lvl4pPr algn="l" rtl="0" eaLnBrk="0" fontAlgn="base" hangingPunct="0">
        <a:spcBef>
          <a:spcPct val="0"/>
        </a:spcBef>
        <a:spcAft>
          <a:spcPct val="0"/>
        </a:spcAft>
        <a:defRPr sz="3200" b="1">
          <a:solidFill>
            <a:schemeClr val="tx1"/>
          </a:solidFill>
          <a:latin typeface="Whitney-Bold" pitchFamily="2" charset="0"/>
          <a:ea typeface="ＭＳ Ｐゴシック" charset="0"/>
        </a:defRPr>
      </a:lvl4pPr>
      <a:lvl5pPr algn="l" rtl="0" eaLnBrk="0" fontAlgn="base" hangingPunct="0">
        <a:spcBef>
          <a:spcPct val="0"/>
        </a:spcBef>
        <a:spcAft>
          <a:spcPct val="0"/>
        </a:spcAft>
        <a:defRPr sz="3200" b="1">
          <a:solidFill>
            <a:schemeClr val="tx1"/>
          </a:solidFill>
          <a:latin typeface="Whitney-Bold" pitchFamily="2" charset="0"/>
          <a:ea typeface="ＭＳ Ｐゴシック" charset="0"/>
        </a:defRPr>
      </a:lvl5pPr>
      <a:lvl6pPr marL="457200" algn="l" rtl="0" eaLnBrk="1" fontAlgn="base" hangingPunct="1">
        <a:spcBef>
          <a:spcPct val="0"/>
        </a:spcBef>
        <a:spcAft>
          <a:spcPct val="0"/>
        </a:spcAft>
        <a:defRPr sz="4000" b="1">
          <a:solidFill>
            <a:schemeClr val="tx1"/>
          </a:solidFill>
          <a:latin typeface="Whitney-Bold" pitchFamily="2" charset="0"/>
        </a:defRPr>
      </a:lvl6pPr>
      <a:lvl7pPr marL="914400" algn="l" rtl="0" eaLnBrk="1" fontAlgn="base" hangingPunct="1">
        <a:spcBef>
          <a:spcPct val="0"/>
        </a:spcBef>
        <a:spcAft>
          <a:spcPct val="0"/>
        </a:spcAft>
        <a:defRPr sz="4000" b="1">
          <a:solidFill>
            <a:schemeClr val="tx1"/>
          </a:solidFill>
          <a:latin typeface="Whitney-Bold" pitchFamily="2" charset="0"/>
        </a:defRPr>
      </a:lvl7pPr>
      <a:lvl8pPr marL="1371600" algn="l" rtl="0" eaLnBrk="1" fontAlgn="base" hangingPunct="1">
        <a:spcBef>
          <a:spcPct val="0"/>
        </a:spcBef>
        <a:spcAft>
          <a:spcPct val="0"/>
        </a:spcAft>
        <a:defRPr sz="4000" b="1">
          <a:solidFill>
            <a:schemeClr val="tx1"/>
          </a:solidFill>
          <a:latin typeface="Whitney-Bold" pitchFamily="2" charset="0"/>
        </a:defRPr>
      </a:lvl8pPr>
      <a:lvl9pPr marL="1828800" algn="l" rtl="0" eaLnBrk="1" fontAlgn="base" hangingPunct="1">
        <a:spcBef>
          <a:spcPct val="0"/>
        </a:spcBef>
        <a:spcAft>
          <a:spcPct val="0"/>
        </a:spcAft>
        <a:defRPr sz="4000" b="1">
          <a:solidFill>
            <a:schemeClr val="tx1"/>
          </a:solidFill>
          <a:latin typeface="Whitney-Bold" pitchFamily="2" charset="0"/>
        </a:defRPr>
      </a:lvl9pPr>
    </p:titleStyle>
    <p:bodyStyle>
      <a:lvl1pPr marL="273050" indent="-273050" algn="l" rtl="0" eaLnBrk="0" fontAlgn="base" hangingPunct="0">
        <a:spcBef>
          <a:spcPts val="600"/>
        </a:spcBef>
        <a:spcAft>
          <a:spcPct val="0"/>
        </a:spcAft>
        <a:buFont typeface="Wingdings" charset="0"/>
        <a:buChar char="§"/>
        <a:defRPr sz="3200" b="1" kern="1200">
          <a:solidFill>
            <a:srgbClr val="B31B1B"/>
          </a:solidFill>
          <a:latin typeface="Palatino Linotype" pitchFamily="18" charset="0"/>
          <a:ea typeface="ＭＳ Ｐゴシック" charset="0"/>
          <a:cs typeface="+mn-cs"/>
        </a:defRPr>
      </a:lvl1pPr>
      <a:lvl2pPr marL="639763" indent="-228600" algn="l" rtl="0" eaLnBrk="0" fontAlgn="base" hangingPunct="0">
        <a:spcBef>
          <a:spcPts val="400"/>
        </a:spcBef>
        <a:spcAft>
          <a:spcPct val="0"/>
        </a:spcAft>
        <a:buFont typeface="Arial" charset="0"/>
        <a:buChar char="•"/>
        <a:defRPr sz="2800" kern="1200">
          <a:solidFill>
            <a:srgbClr val="5F5F5F"/>
          </a:solidFill>
          <a:latin typeface="Palatino Linotype" pitchFamily="18" charset="0"/>
          <a:ea typeface="ＭＳ Ｐゴシック" charset="0"/>
          <a:cs typeface="+mn-cs"/>
        </a:defRPr>
      </a:lvl2pPr>
      <a:lvl3pPr marL="1143000" indent="-228600" algn="l" rtl="0" eaLnBrk="0" fontAlgn="base" hangingPunct="0">
        <a:spcBef>
          <a:spcPts val="300"/>
        </a:spcBef>
        <a:spcAft>
          <a:spcPct val="0"/>
        </a:spcAft>
        <a:buFont typeface="Palatino Linotype" charset="0"/>
        <a:buChar char="»"/>
        <a:defRPr sz="2400" kern="1200">
          <a:solidFill>
            <a:srgbClr val="5F5F5F"/>
          </a:solidFill>
          <a:latin typeface="Palatino Linotype" pitchFamily="18" charset="0"/>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rgbClr val="5F5F5F"/>
          </a:solidFill>
          <a:latin typeface="Palatino Linotype" pitchFamily="18" charset="0"/>
          <a:ea typeface="ＭＳ Ｐゴシック" charset="0"/>
          <a:cs typeface="+mn-cs"/>
        </a:defRPr>
      </a:lvl4pPr>
      <a:lvl5pPr marL="2057400" indent="-228600" algn="l" rtl="0" eaLnBrk="0" fontAlgn="base" hangingPunct="0">
        <a:spcBef>
          <a:spcPct val="20000"/>
        </a:spcBef>
        <a:spcAft>
          <a:spcPct val="0"/>
        </a:spcAft>
        <a:buFont typeface="Wingdings" charset="0"/>
        <a:buChar char="Ø"/>
        <a:defRPr sz="2000" kern="1200">
          <a:solidFill>
            <a:srgbClr val="5F5F5F"/>
          </a:solidFill>
          <a:latin typeface="Palatino Linotype" pitchFamily="18"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9.emf"/><Relationship Id="rId5" Type="http://schemas.openxmlformats.org/officeDocument/2006/relationships/oleObject" Target="../embeddings/oleObject4.bin"/><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5.bin"/><Relationship Id="rId5" Type="http://schemas.openxmlformats.org/officeDocument/2006/relationships/image" Target="../media/image13.emf"/><Relationship Id="rId6" Type="http://schemas.openxmlformats.org/officeDocument/2006/relationships/oleObject" Target="../embeddings/oleObject6.bin"/><Relationship Id="rId7" Type="http://schemas.openxmlformats.org/officeDocument/2006/relationships/image" Target="../media/image14.emf"/><Relationship Id="rId8" Type="http://schemas.openxmlformats.org/officeDocument/2006/relationships/image" Target="../media/image15.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21.emf"/><Relationship Id="rId13"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7.bin"/><Relationship Id="rId4" Type="http://schemas.openxmlformats.org/officeDocument/2006/relationships/image" Target="../media/image17.emf"/><Relationship Id="rId5" Type="http://schemas.openxmlformats.org/officeDocument/2006/relationships/oleObject" Target="../embeddings/oleObject8.bin"/><Relationship Id="rId6" Type="http://schemas.openxmlformats.org/officeDocument/2006/relationships/image" Target="../media/image18.emf"/><Relationship Id="rId7" Type="http://schemas.openxmlformats.org/officeDocument/2006/relationships/oleObject" Target="../embeddings/oleObject9.bin"/><Relationship Id="rId8" Type="http://schemas.openxmlformats.org/officeDocument/2006/relationships/image" Target="../media/image19.emf"/><Relationship Id="rId9" Type="http://schemas.openxmlformats.org/officeDocument/2006/relationships/oleObject" Target="../embeddings/oleObject10.bin"/><Relationship Id="rId10"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3.emf"/><Relationship Id="rId5" Type="http://schemas.openxmlformats.org/officeDocument/2006/relationships/oleObject" Target="../embeddings/oleObject13.bin"/><Relationship Id="rId6" Type="http://schemas.openxmlformats.org/officeDocument/2006/relationships/image" Target="../media/image24.emf"/><Relationship Id="rId7" Type="http://schemas.openxmlformats.org/officeDocument/2006/relationships/oleObject" Target="../embeddings/oleObject14.bin"/><Relationship Id="rId8" Type="http://schemas.openxmlformats.org/officeDocument/2006/relationships/image" Target="../media/image2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6.emf"/><Relationship Id="rId5" Type="http://schemas.openxmlformats.org/officeDocument/2006/relationships/oleObject" Target="../embeddings/oleObject16.bin"/><Relationship Id="rId6" Type="http://schemas.openxmlformats.org/officeDocument/2006/relationships/image" Target="../media/image27.emf"/><Relationship Id="rId7" Type="http://schemas.openxmlformats.org/officeDocument/2006/relationships/image" Target="../media/image2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0.emf"/><Relationship Id="rId5" Type="http://schemas.openxmlformats.org/officeDocument/2006/relationships/oleObject" Target="../embeddings/oleObject17.bin"/><Relationship Id="rId6" Type="http://schemas.openxmlformats.org/officeDocument/2006/relationships/image" Target="../media/image28.emf"/><Relationship Id="rId7" Type="http://schemas.openxmlformats.org/officeDocument/2006/relationships/oleObject" Target="../embeddings/oleObject18.bin"/><Relationship Id="rId8" Type="http://schemas.openxmlformats.org/officeDocument/2006/relationships/image" Target="../media/image2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7.emf"/><Relationship Id="rId6" Type="http://schemas.openxmlformats.org/officeDocument/2006/relationships/oleObject" Target="../embeddings/oleObject2.bin"/><Relationship Id="rId7"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PresentationTitle2010Pri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0" y="2130425"/>
            <a:ext cx="9144000" cy="2060575"/>
          </a:xfrm>
        </p:spPr>
        <p:txBody>
          <a:bodyPr/>
          <a:lstStyle/>
          <a:p>
            <a:pPr eaLnBrk="1" hangingPunct="1">
              <a:defRPr/>
            </a:pPr>
            <a:r>
              <a:rPr lang="en-US" altLang="zh-CN" dirty="0" err="1" smtClean="0">
                <a:solidFill>
                  <a:schemeClr val="bg1">
                    <a:lumMod val="95000"/>
                  </a:schemeClr>
                </a:solidFill>
                <a:ea typeface="+mj-ea"/>
              </a:rPr>
              <a:t>ReBudget</a:t>
            </a:r>
            <a:r>
              <a:rPr lang="en-US" dirty="0" smtClean="0">
                <a:solidFill>
                  <a:schemeClr val="bg1">
                    <a:lumMod val="95000"/>
                  </a:schemeClr>
                </a:solidFill>
                <a:ea typeface="+mj-ea"/>
              </a:rPr>
              <a:t>: </a:t>
            </a:r>
            <a:br>
              <a:rPr lang="en-US" dirty="0" smtClean="0">
                <a:solidFill>
                  <a:schemeClr val="bg1">
                    <a:lumMod val="95000"/>
                  </a:schemeClr>
                </a:solidFill>
                <a:ea typeface="+mj-ea"/>
              </a:rPr>
            </a:br>
            <a:r>
              <a:rPr lang="en-US" sz="2800" dirty="0" smtClean="0">
                <a:solidFill>
                  <a:schemeClr val="bg1">
                    <a:lumMod val="95000"/>
                  </a:schemeClr>
                </a:solidFill>
                <a:ea typeface="+mj-ea"/>
              </a:rPr>
              <a:t>trading off efficiency </a:t>
            </a:r>
            <a:r>
              <a:rPr lang="en-US" sz="2800" dirty="0">
                <a:solidFill>
                  <a:schemeClr val="bg1">
                    <a:lumMod val="95000"/>
                  </a:schemeClr>
                </a:solidFill>
                <a:ea typeface="+mj-ea"/>
              </a:rPr>
              <a:t>vs. </a:t>
            </a:r>
            <a:r>
              <a:rPr lang="en-US" sz="2800" dirty="0" smtClean="0">
                <a:solidFill>
                  <a:schemeClr val="bg1">
                    <a:lumMod val="95000"/>
                  </a:schemeClr>
                </a:solidFill>
                <a:ea typeface="+mj-ea"/>
              </a:rPr>
              <a:t>fairness </a:t>
            </a:r>
            <a:r>
              <a:rPr lang="en-US" sz="2800" dirty="0">
                <a:solidFill>
                  <a:schemeClr val="bg1">
                    <a:lumMod val="95000"/>
                  </a:schemeClr>
                </a:solidFill>
                <a:ea typeface="+mj-ea"/>
              </a:rPr>
              <a:t>in m</a:t>
            </a:r>
            <a:r>
              <a:rPr lang="en-US" sz="2800" dirty="0" smtClean="0">
                <a:solidFill>
                  <a:schemeClr val="bg1">
                    <a:lumMod val="95000"/>
                  </a:schemeClr>
                </a:solidFill>
                <a:ea typeface="+mj-ea"/>
              </a:rPr>
              <a:t>arket-</a:t>
            </a:r>
            <a:r>
              <a:rPr lang="en-US" sz="2800" dirty="0">
                <a:solidFill>
                  <a:schemeClr val="bg1">
                    <a:lumMod val="95000"/>
                  </a:schemeClr>
                </a:solidFill>
                <a:ea typeface="+mj-ea"/>
              </a:rPr>
              <a:t>b</a:t>
            </a:r>
            <a:r>
              <a:rPr lang="en-US" sz="2800" dirty="0" smtClean="0">
                <a:solidFill>
                  <a:schemeClr val="bg1">
                    <a:lumMod val="95000"/>
                  </a:schemeClr>
                </a:solidFill>
                <a:ea typeface="+mj-ea"/>
              </a:rPr>
              <a:t>ased multicore resource allocation </a:t>
            </a:r>
            <a:r>
              <a:rPr lang="en-US" sz="2800" dirty="0">
                <a:solidFill>
                  <a:schemeClr val="bg1">
                    <a:lumMod val="95000"/>
                  </a:schemeClr>
                </a:solidFill>
                <a:ea typeface="+mj-ea"/>
              </a:rPr>
              <a:t/>
            </a:r>
            <a:br>
              <a:rPr lang="en-US" sz="2800" dirty="0">
                <a:solidFill>
                  <a:schemeClr val="bg1">
                    <a:lumMod val="95000"/>
                  </a:schemeClr>
                </a:solidFill>
                <a:ea typeface="+mj-ea"/>
              </a:rPr>
            </a:br>
            <a:endParaRPr lang="en-US" sz="2800" dirty="0">
              <a:solidFill>
                <a:schemeClr val="bg1">
                  <a:lumMod val="95000"/>
                </a:schemeClr>
              </a:solidFill>
              <a:ea typeface="+mj-ea"/>
            </a:endParaRPr>
          </a:p>
        </p:txBody>
      </p:sp>
      <p:sp>
        <p:nvSpPr>
          <p:cNvPr id="13316" name="Subtitle 8"/>
          <p:cNvSpPr>
            <a:spLocks noGrp="1"/>
          </p:cNvSpPr>
          <p:nvPr>
            <p:ph type="subTitle" idx="1"/>
          </p:nvPr>
        </p:nvSpPr>
        <p:spPr>
          <a:xfrm>
            <a:off x="457200" y="4495800"/>
            <a:ext cx="8229600" cy="2286000"/>
          </a:xfrm>
        </p:spPr>
        <p:txBody>
          <a:bodyPr anchor="ctr"/>
          <a:lstStyle/>
          <a:p>
            <a:pPr eaLnBrk="1" hangingPunct="1">
              <a:defRPr/>
            </a:pPr>
            <a:r>
              <a:rPr lang="en-US" sz="2800" b="0" dirty="0" smtClean="0">
                <a:solidFill>
                  <a:schemeClr val="bg1">
                    <a:lumMod val="95000"/>
                  </a:schemeClr>
                </a:solidFill>
                <a:ea typeface="+mn-ea"/>
              </a:rPr>
              <a:t>Xiaodong Wang </a:t>
            </a:r>
          </a:p>
          <a:p>
            <a:pPr eaLnBrk="1" hangingPunct="1">
              <a:defRPr/>
            </a:pPr>
            <a:r>
              <a:rPr lang="en-US" sz="2800" b="0" dirty="0" smtClean="0">
                <a:solidFill>
                  <a:schemeClr val="bg1"/>
                </a:solidFill>
                <a:ea typeface="+mn-ea"/>
              </a:rPr>
              <a:t>José F. </a:t>
            </a:r>
            <a:r>
              <a:rPr lang="en-US" sz="2800" b="0" dirty="0" err="1" smtClean="0">
                <a:solidFill>
                  <a:schemeClr val="bg1"/>
                </a:solidFill>
                <a:ea typeface="+mn-ea"/>
              </a:rPr>
              <a:t>Martínez</a:t>
            </a:r>
            <a:endParaRPr lang="en-US" sz="2800" b="0" dirty="0" smtClean="0">
              <a:solidFill>
                <a:schemeClr val="bg1"/>
              </a:solidFill>
              <a:ea typeface="+mn-ea"/>
            </a:endParaRPr>
          </a:p>
          <a:p>
            <a:pPr eaLnBrk="1" hangingPunct="1">
              <a:defRPr/>
            </a:pPr>
            <a:endParaRPr lang="en-US" sz="2800" b="0" dirty="0">
              <a:solidFill>
                <a:schemeClr val="bg1">
                  <a:lumMod val="95000"/>
                </a:schemeClr>
              </a:solidFill>
              <a:ea typeface="+mn-ea"/>
            </a:endParaRPr>
          </a:p>
          <a:p>
            <a:pPr eaLnBrk="1" hangingPunct="1">
              <a:defRPr/>
            </a:pPr>
            <a:r>
              <a:rPr lang="en-US" sz="2800" b="0" dirty="0">
                <a:solidFill>
                  <a:schemeClr val="bg1">
                    <a:lumMod val="95000"/>
                  </a:schemeClr>
                </a:solidFill>
                <a:ea typeface="+mn-ea"/>
              </a:rPr>
              <a:t>Computer Systems Lab</a:t>
            </a:r>
          </a:p>
          <a:p>
            <a:pPr eaLnBrk="1" hangingPunct="1">
              <a:defRPr/>
            </a:pPr>
            <a:r>
              <a:rPr lang="en-US" sz="2800" b="0" dirty="0">
                <a:solidFill>
                  <a:schemeClr val="bg1">
                    <a:lumMod val="95000"/>
                  </a:schemeClr>
                </a:solidFill>
                <a:ea typeface="+mn-ea"/>
              </a:rPr>
              <a:t>Cornell University</a:t>
            </a:r>
          </a:p>
          <a:p>
            <a:pPr eaLnBrk="1" hangingPunct="1">
              <a:defRPr/>
            </a:pPr>
            <a:endParaRPr lang="en-US" b="0" dirty="0" smtClean="0">
              <a:solidFill>
                <a:schemeClr val="bg1">
                  <a:lumMod val="95000"/>
                </a:schemeClr>
              </a:solidFill>
              <a:ea typeface="+mn-ea"/>
            </a:endParaRPr>
          </a:p>
        </p:txBody>
      </p:sp>
      <p:sp>
        <p:nvSpPr>
          <p:cNvPr id="10" name="Rounded Rectangle 9"/>
          <p:cNvSpPr/>
          <p:nvPr/>
        </p:nvSpPr>
        <p:spPr>
          <a:xfrm>
            <a:off x="3619500" y="838200"/>
            <a:ext cx="1905000" cy="1066800"/>
          </a:xfrm>
          <a:prstGeom prst="roundRect">
            <a:avLst>
              <a:gd name="adj" fmla="val 146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3" name="Picture 6" descr="csllogoAIbi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6350" y="1069975"/>
            <a:ext cx="15113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a:t>
            </a:r>
            <a:r>
              <a:rPr lang="en-US" dirty="0" err="1" smtClean="0"/>
              <a:t>ReBudget</a:t>
            </a:r>
            <a:endParaRPr lang="en-US" dirty="0"/>
          </a:p>
        </p:txBody>
      </p:sp>
      <p:sp>
        <p:nvSpPr>
          <p:cNvPr id="3" name="Content Placeholder 2"/>
          <p:cNvSpPr>
            <a:spLocks noGrp="1"/>
          </p:cNvSpPr>
          <p:nvPr>
            <p:ph idx="1"/>
          </p:nvPr>
        </p:nvSpPr>
        <p:spPr/>
        <p:txBody>
          <a:bodyPr/>
          <a:lstStyle/>
          <a:p>
            <a:r>
              <a:rPr lang="en-US" dirty="0" smtClean="0"/>
              <a:t>Theoretic lower bounds with respect to global optimum</a:t>
            </a:r>
          </a:p>
          <a:p>
            <a:pPr lvl="1"/>
            <a:r>
              <a:rPr lang="en-US" dirty="0" smtClean="0"/>
              <a:t>System efficiency (performance)</a:t>
            </a:r>
          </a:p>
          <a:p>
            <a:pPr lvl="1"/>
            <a:r>
              <a:rPr lang="en-US" dirty="0" smtClean="0"/>
              <a:t>Fairness</a:t>
            </a:r>
          </a:p>
          <a:p>
            <a:endParaRPr lang="en-US" sz="2800" dirty="0" smtClean="0"/>
          </a:p>
          <a:p>
            <a:r>
              <a:rPr lang="en-US" dirty="0" smtClean="0"/>
              <a:t>Budget assignment mechanism</a:t>
            </a:r>
          </a:p>
          <a:p>
            <a:pPr lvl="1"/>
            <a:r>
              <a:rPr lang="en-US" dirty="0"/>
              <a:t>Builds on top of </a:t>
            </a:r>
            <a:r>
              <a:rPr lang="en-US" dirty="0" err="1"/>
              <a:t>XChange</a:t>
            </a:r>
            <a:endParaRPr lang="en-US" dirty="0"/>
          </a:p>
          <a:p>
            <a:pPr lvl="1"/>
            <a:r>
              <a:rPr lang="en-US" dirty="0" smtClean="0"/>
              <a:t>Control </a:t>
            </a:r>
            <a:r>
              <a:rPr lang="en-US" dirty="0"/>
              <a:t>efficiency </a:t>
            </a:r>
            <a:r>
              <a:rPr lang="en-US" dirty="0" smtClean="0"/>
              <a:t>vs. fairness systematically</a:t>
            </a:r>
          </a:p>
          <a:p>
            <a:pPr lvl="1"/>
            <a:r>
              <a:rPr lang="en-US" dirty="0" smtClean="0"/>
              <a:t>Evaluation</a:t>
            </a:r>
            <a:r>
              <a:rPr lang="en-US" dirty="0" smtClean="0"/>
              <a:t>: </a:t>
            </a:r>
            <a:r>
              <a:rPr lang="en-US" dirty="0" err="1" smtClean="0"/>
              <a:t>ReBudget</a:t>
            </a:r>
            <a:r>
              <a:rPr lang="en-US" dirty="0" smtClean="0"/>
              <a:t> </a:t>
            </a:r>
            <a:r>
              <a:rPr lang="en-US" dirty="0"/>
              <a:t>&gt;&gt; </a:t>
            </a:r>
            <a:r>
              <a:rPr lang="en-US" dirty="0" smtClean="0"/>
              <a:t>theoretic bound often</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9</a:t>
            </a:fld>
            <a:r>
              <a:rPr lang="en-US" dirty="0" smtClean="0"/>
              <a:t> of </a:t>
            </a:r>
            <a:r>
              <a:rPr lang="is-IS" dirty="0" smtClean="0"/>
              <a:t>27</a:t>
            </a:r>
            <a:endParaRPr lang="en-US" dirty="0"/>
          </a:p>
        </p:txBody>
      </p:sp>
      <p:sp>
        <p:nvSpPr>
          <p:cNvPr id="6"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spTree>
    <p:extLst>
      <p:ext uri="{BB962C8B-B14F-4D97-AF65-F5344CB8AC3E}">
        <p14:creationId xmlns:p14="http://schemas.microsoft.com/office/powerpoint/2010/main" val="30620786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efficiency (Performance)</a:t>
            </a:r>
            <a:endParaRPr lang="en-US" dirty="0"/>
          </a:p>
        </p:txBody>
      </p:sp>
      <p:sp>
        <p:nvSpPr>
          <p:cNvPr id="3" name="Content Placeholder 2"/>
          <p:cNvSpPr>
            <a:spLocks noGrp="1"/>
          </p:cNvSpPr>
          <p:nvPr>
            <p:ph idx="1"/>
          </p:nvPr>
        </p:nvSpPr>
        <p:spPr>
          <a:xfrm>
            <a:off x="152400" y="838200"/>
            <a:ext cx="8839200" cy="4724400"/>
          </a:xfrm>
        </p:spPr>
        <p:txBody>
          <a:bodyPr/>
          <a:lstStyle/>
          <a:p>
            <a:pPr marL="0" indent="0">
              <a:buNone/>
            </a:pPr>
            <a:endParaRPr lang="en-US" dirty="0"/>
          </a:p>
          <a:p>
            <a:pPr>
              <a:spcAft>
                <a:spcPts val="0"/>
              </a:spcAft>
            </a:pPr>
            <a:r>
              <a:rPr lang="en-US" altLang="zh-CN" sz="2800" dirty="0"/>
              <a:t>Price of </a:t>
            </a:r>
            <a:r>
              <a:rPr lang="en-US" altLang="zh-CN" sz="2800" dirty="0" smtClean="0"/>
              <a:t>Anarchy (</a:t>
            </a:r>
            <a:r>
              <a:rPr lang="en-US" altLang="zh-CN" sz="2800" dirty="0" err="1" smtClean="0"/>
              <a:t>PoA</a:t>
            </a:r>
            <a:r>
              <a:rPr lang="en-US" altLang="zh-CN" sz="2800" dirty="0" smtClean="0"/>
              <a:t>)</a:t>
            </a:r>
            <a:r>
              <a:rPr lang="en-US" altLang="zh-CN" sz="2800" baseline="30000" dirty="0" smtClean="0"/>
              <a:t>2</a:t>
            </a:r>
          </a:p>
          <a:p>
            <a:pPr lvl="1">
              <a:spcAft>
                <a:spcPts val="0"/>
              </a:spcAft>
            </a:pPr>
            <a:r>
              <a:rPr lang="en-US" altLang="zh-CN" sz="2600" dirty="0"/>
              <a:t>A “superpower” determines the resource allocation that maximize overall efficiency: </a:t>
            </a:r>
            <a:r>
              <a:rPr lang="en-US" altLang="zh-CN" sz="2600" dirty="0" err="1"/>
              <a:t>Eff</a:t>
            </a:r>
            <a:r>
              <a:rPr lang="en-US" altLang="zh-CN" sz="2600" dirty="0"/>
              <a:t>(OPT</a:t>
            </a:r>
            <a:r>
              <a:rPr lang="en-US" altLang="zh-CN" sz="2600" dirty="0" smtClean="0"/>
              <a:t>)</a:t>
            </a:r>
            <a:endParaRPr lang="en-US" altLang="zh-CN" sz="2600" dirty="0" smtClean="0"/>
          </a:p>
          <a:p>
            <a:pPr lvl="1">
              <a:spcAft>
                <a:spcPts val="0"/>
              </a:spcAft>
            </a:pPr>
            <a:r>
              <a:rPr lang="en-US" altLang="zh-CN" sz="2600" dirty="0" err="1" smtClean="0"/>
              <a:t>PoA</a:t>
            </a:r>
            <a:r>
              <a:rPr lang="en-US" altLang="zh-CN" sz="2600" dirty="0" smtClean="0"/>
              <a:t> measures the c</a:t>
            </a:r>
            <a:r>
              <a:rPr lang="en-US" altLang="zh-CN" sz="2600" dirty="0" smtClean="0"/>
              <a:t>ost </a:t>
            </a:r>
            <a:r>
              <a:rPr lang="en-US" altLang="zh-CN" sz="2600" dirty="0" smtClean="0"/>
              <a:t>of distributed market mechanism over global </a:t>
            </a:r>
            <a:r>
              <a:rPr lang="en-US" altLang="zh-CN" sz="2600" dirty="0" smtClean="0"/>
              <a:t>optimum: </a:t>
            </a:r>
            <a:endParaRPr lang="en-US" altLang="zh-CN" sz="2600" dirty="0" smtClean="0"/>
          </a:p>
          <a:p>
            <a:pPr marL="411163" lvl="1" indent="0">
              <a:spcAft>
                <a:spcPts val="0"/>
              </a:spcAft>
              <a:buNone/>
            </a:pPr>
            <a:endParaRPr lang="en-US" altLang="zh-CN" dirty="0"/>
          </a:p>
          <a:p>
            <a:pPr marL="411163" lvl="1" indent="0">
              <a:spcAft>
                <a:spcPts val="0"/>
              </a:spcAft>
              <a:buNone/>
            </a:pPr>
            <a:endParaRPr lang="en-US" altLang="zh-CN" dirty="0" smtClean="0"/>
          </a:p>
          <a:p>
            <a:pPr lvl="1">
              <a:spcAft>
                <a:spcPts val="0"/>
              </a:spcAft>
            </a:pPr>
            <a:r>
              <a:rPr lang="en-US" altLang="zh-CN" sz="2600" dirty="0" err="1" smtClean="0"/>
              <a:t>PoA</a:t>
            </a:r>
            <a:r>
              <a:rPr lang="en-US" altLang="zh-CN" sz="2600" dirty="0" smtClean="0"/>
              <a:t> is </a:t>
            </a:r>
            <a:r>
              <a:rPr lang="en-US" altLang="zh-CN" sz="2600" u="sng" dirty="0" smtClean="0"/>
              <a:t>lower</a:t>
            </a:r>
            <a:r>
              <a:rPr lang="en-US" altLang="zh-CN" sz="2600" dirty="0" smtClean="0"/>
              <a:t> bound: </a:t>
            </a:r>
            <a:r>
              <a:rPr lang="en-US" altLang="zh-CN" sz="2600" dirty="0"/>
              <a:t>W</a:t>
            </a:r>
            <a:r>
              <a:rPr lang="en-US" altLang="zh-CN" sz="2600" dirty="0" smtClean="0"/>
              <a:t>orst-case system efficiency</a:t>
            </a:r>
          </a:p>
          <a:p>
            <a:pPr lvl="2">
              <a:spcAft>
                <a:spcPts val="0"/>
              </a:spcAft>
            </a:pPr>
            <a:r>
              <a:rPr lang="en-US" altLang="zh-CN" dirty="0" smtClean="0"/>
              <a:t>Market </a:t>
            </a:r>
            <a:r>
              <a:rPr lang="en-US" altLang="zh-CN" i="1" dirty="0" smtClean="0"/>
              <a:t>at least as good as </a:t>
            </a:r>
            <a:r>
              <a:rPr lang="en-US" altLang="zh-CN" dirty="0" err="1" smtClean="0"/>
              <a:t>PoA</a:t>
            </a:r>
            <a:r>
              <a:rPr lang="en-US" altLang="zh-CN" dirty="0" smtClean="0"/>
              <a:t> (alt., can be </a:t>
            </a:r>
            <a:r>
              <a:rPr lang="en-US" altLang="zh-CN" i="1" dirty="0" smtClean="0"/>
              <a:t>as bad as </a:t>
            </a:r>
            <a:r>
              <a:rPr lang="en-US" altLang="zh-CN" dirty="0" err="1" smtClean="0"/>
              <a:t>PoA</a:t>
            </a:r>
            <a:r>
              <a:rPr lang="en-US" altLang="zh-CN" dirty="0" smtClean="0"/>
              <a:t>)</a:t>
            </a:r>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10</a:t>
            </a:fld>
            <a:r>
              <a:rPr lang="en-US" dirty="0" smtClean="0"/>
              <a:t> of </a:t>
            </a:r>
            <a:r>
              <a:rPr lang="is-IS" dirty="0" smtClean="0"/>
              <a:t>27</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56449021"/>
              </p:ext>
            </p:extLst>
          </p:nvPr>
        </p:nvGraphicFramePr>
        <p:xfrm>
          <a:off x="3327676" y="762001"/>
          <a:ext cx="2175722" cy="685800"/>
        </p:xfrm>
        <a:graphic>
          <a:graphicData uri="http://schemas.openxmlformats.org/presentationml/2006/ole">
            <mc:AlternateContent xmlns:mc="http://schemas.openxmlformats.org/markup-compatibility/2006">
              <mc:Choice xmlns:v="urn:schemas-microsoft-com:vml" Requires="v">
                <p:oleObj spid="_x0000_s115189" name="Equation" r:id="rId3" imgW="927100" imgH="292100" progId="Equation.3">
                  <p:embed/>
                </p:oleObj>
              </mc:Choice>
              <mc:Fallback>
                <p:oleObj name="Equation" r:id="rId3" imgW="927100" imgH="292100" progId="Equation.3">
                  <p:embed/>
                  <p:pic>
                    <p:nvPicPr>
                      <p:cNvPr id="0" name=""/>
                      <p:cNvPicPr/>
                      <p:nvPr/>
                    </p:nvPicPr>
                    <p:blipFill>
                      <a:blip r:embed="rId4"/>
                      <a:stretch>
                        <a:fillRect/>
                      </a:stretch>
                    </p:blipFill>
                    <p:spPr>
                      <a:xfrm>
                        <a:off x="3327676" y="762001"/>
                        <a:ext cx="2175722" cy="685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46324829"/>
              </p:ext>
            </p:extLst>
          </p:nvPr>
        </p:nvGraphicFramePr>
        <p:xfrm>
          <a:off x="3192276" y="3657600"/>
          <a:ext cx="2425249" cy="838200"/>
        </p:xfrm>
        <a:graphic>
          <a:graphicData uri="http://schemas.openxmlformats.org/presentationml/2006/ole">
            <mc:AlternateContent xmlns:mc="http://schemas.openxmlformats.org/markup-compatibility/2006">
              <mc:Choice xmlns:v="urn:schemas-microsoft-com:vml" Requires="v">
                <p:oleObj spid="_x0000_s115190" name="Equation" r:id="rId5" imgW="1244600" imgH="431800" progId="Equation.3">
                  <p:embed/>
                </p:oleObj>
              </mc:Choice>
              <mc:Fallback>
                <p:oleObj name="Equation" r:id="rId5" imgW="1244600" imgH="431800" progId="Equation.3">
                  <p:embed/>
                  <p:pic>
                    <p:nvPicPr>
                      <p:cNvPr id="0" name=""/>
                      <p:cNvPicPr/>
                      <p:nvPr/>
                    </p:nvPicPr>
                    <p:blipFill>
                      <a:blip r:embed="rId6"/>
                      <a:stretch>
                        <a:fillRect/>
                      </a:stretch>
                    </p:blipFill>
                    <p:spPr>
                      <a:xfrm>
                        <a:off x="3192276" y="3657600"/>
                        <a:ext cx="2425249" cy="838200"/>
                      </a:xfrm>
                      <a:prstGeom prst="rect">
                        <a:avLst/>
                      </a:prstGeom>
                    </p:spPr>
                  </p:pic>
                </p:oleObj>
              </mc:Fallback>
            </mc:AlternateContent>
          </a:graphicData>
        </a:graphic>
      </p:graphicFrame>
      <p:sp>
        <p:nvSpPr>
          <p:cNvPr id="12"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sp>
        <p:nvSpPr>
          <p:cNvPr id="14" name="TextBox 13"/>
          <p:cNvSpPr txBox="1"/>
          <p:nvPr/>
        </p:nvSpPr>
        <p:spPr>
          <a:xfrm>
            <a:off x="405045" y="5739824"/>
            <a:ext cx="5560324" cy="584776"/>
          </a:xfrm>
          <a:prstGeom prst="rect">
            <a:avLst/>
          </a:prstGeom>
          <a:noFill/>
        </p:spPr>
        <p:txBody>
          <a:bodyPr wrap="none" rtlCol="0">
            <a:spAutoFit/>
          </a:bodyPr>
          <a:lstStyle/>
          <a:p>
            <a:r>
              <a:rPr lang="en-US" sz="1400" dirty="0" smtClean="0">
                <a:latin typeface="Palatino Linotype"/>
                <a:cs typeface="Palatino Linotype"/>
              </a:rPr>
              <a:t>[2] Papadimitriou</a:t>
            </a:r>
            <a:r>
              <a:rPr lang="en-US" sz="1400" i="1" dirty="0" smtClean="0">
                <a:latin typeface="Palatino Linotype"/>
                <a:cs typeface="Palatino Linotype"/>
              </a:rPr>
              <a:t>, </a:t>
            </a:r>
            <a:r>
              <a:rPr lang="en-US" sz="1400" i="1" dirty="0">
                <a:latin typeface="Palatino Linotype"/>
                <a:cs typeface="Palatino Linotype"/>
              </a:rPr>
              <a:t>Algorithms, games, and the </a:t>
            </a:r>
            <a:r>
              <a:rPr lang="en-US" sz="1400" i="1" dirty="0" smtClean="0">
                <a:latin typeface="Palatino Linotype"/>
                <a:cs typeface="Palatino Linotype"/>
              </a:rPr>
              <a:t>Internet</a:t>
            </a:r>
            <a:r>
              <a:rPr lang="en-US" sz="1400" dirty="0" smtClean="0">
                <a:latin typeface="Palatino Linotype"/>
                <a:cs typeface="Palatino Linotype"/>
              </a:rPr>
              <a:t>, STOC </a:t>
            </a:r>
            <a:r>
              <a:rPr lang="en-US" sz="1400" dirty="0">
                <a:latin typeface="Palatino Linotype"/>
                <a:cs typeface="Palatino Linotype"/>
              </a:rPr>
              <a:t>2004. </a:t>
            </a:r>
          </a:p>
          <a:p>
            <a:r>
              <a:rPr lang="en-US" dirty="0" smtClean="0"/>
              <a:t> </a:t>
            </a:r>
            <a:endParaRPr lang="en-US" dirty="0"/>
          </a:p>
        </p:txBody>
      </p:sp>
    </p:spTree>
    <p:extLst>
      <p:ext uri="{BB962C8B-B14F-4D97-AF65-F5344CB8AC3E}">
        <p14:creationId xmlns:p14="http://schemas.microsoft.com/office/powerpoint/2010/main" val="420536984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of anarchy</a:t>
            </a:r>
            <a:endParaRPr lang="en-US" dirty="0"/>
          </a:p>
        </p:txBody>
      </p:sp>
      <p:sp>
        <p:nvSpPr>
          <p:cNvPr id="3" name="Content Placeholder 2"/>
          <p:cNvSpPr>
            <a:spLocks noGrp="1"/>
          </p:cNvSpPr>
          <p:nvPr>
            <p:ph idx="1"/>
          </p:nvPr>
        </p:nvSpPr>
        <p:spPr/>
        <p:txBody>
          <a:bodyPr/>
          <a:lstStyle/>
          <a:p>
            <a:r>
              <a:rPr lang="en-US" dirty="0" smtClean="0"/>
              <a:t>How “tight” can </a:t>
            </a:r>
            <a:r>
              <a:rPr lang="en-US" dirty="0" err="1" smtClean="0"/>
              <a:t>PoA</a:t>
            </a:r>
            <a:r>
              <a:rPr lang="en-US" dirty="0" smtClean="0"/>
              <a:t> bound be?</a:t>
            </a:r>
          </a:p>
          <a:p>
            <a:pPr lvl="1"/>
            <a:r>
              <a:rPr lang="en-US" altLang="zh-CN" dirty="0" smtClean="0"/>
              <a:t>The best-known </a:t>
            </a:r>
            <a:r>
              <a:rPr lang="en-US" altLang="zh-CN" dirty="0" smtClean="0"/>
              <a:t>theoretic bound of efficiency loss for a market under some specific conditions:</a:t>
            </a:r>
            <a:r>
              <a:rPr lang="en-US" baseline="30000" dirty="0" smtClean="0"/>
              <a:t>3</a:t>
            </a:r>
            <a:r>
              <a:rPr lang="en-US" dirty="0" smtClean="0"/>
              <a:t> </a:t>
            </a:r>
            <a:r>
              <a:rPr lang="en-US" dirty="0" err="1" smtClean="0"/>
              <a:t>PoA</a:t>
            </a:r>
            <a:r>
              <a:rPr lang="en-US" dirty="0" smtClean="0"/>
              <a:t> is 75</a:t>
            </a:r>
            <a:r>
              <a:rPr lang="en-US" dirty="0" smtClean="0"/>
              <a:t>% of global optimum</a:t>
            </a:r>
          </a:p>
          <a:p>
            <a:endParaRPr lang="en-US" dirty="0" smtClean="0"/>
          </a:p>
          <a:p>
            <a:r>
              <a:rPr lang="en-US" dirty="0" smtClean="0"/>
              <a:t>How close to theoretic limit can </a:t>
            </a:r>
            <a:r>
              <a:rPr lang="en-US" dirty="0" err="1" smtClean="0"/>
              <a:t>XChange</a:t>
            </a:r>
            <a:r>
              <a:rPr lang="en-US" dirty="0" smtClean="0"/>
              <a:t> be?</a:t>
            </a:r>
          </a:p>
          <a:p>
            <a:pPr lvl="1"/>
            <a:r>
              <a:rPr lang="en-US" dirty="0" smtClean="0"/>
              <a:t>Hypothesis: We can tighten </a:t>
            </a:r>
            <a:r>
              <a:rPr lang="en-US" dirty="0" err="1" smtClean="0"/>
              <a:t>PoA</a:t>
            </a:r>
            <a:r>
              <a:rPr lang="en-US" dirty="0" smtClean="0"/>
              <a:t> in </a:t>
            </a:r>
            <a:r>
              <a:rPr lang="en-US" dirty="0" err="1" smtClean="0"/>
              <a:t>XChange</a:t>
            </a:r>
            <a:r>
              <a:rPr lang="en-US" dirty="0" smtClean="0"/>
              <a:t> by adjusting players’ budgets relative to each other</a:t>
            </a:r>
            <a:endParaRPr lang="en-US" dirty="0"/>
          </a:p>
        </p:txBody>
      </p:sp>
      <p:sp>
        <p:nvSpPr>
          <p:cNvPr id="5" name="Slide Number Placeholder 4"/>
          <p:cNvSpPr>
            <a:spLocks noGrp="1"/>
          </p:cNvSpPr>
          <p:nvPr>
            <p:ph type="sldNum" sz="quarter" idx="11"/>
          </p:nvPr>
        </p:nvSpPr>
        <p:spPr/>
        <p:txBody>
          <a:bodyPr/>
          <a:lstStyle/>
          <a:p>
            <a:r>
              <a:rPr lang="en-US" smtClean="0"/>
              <a:t>Page </a:t>
            </a:r>
            <a:fld id="{5E365361-3FC5-3246-84F5-52FE54C34107}" type="slidenum">
              <a:rPr lang="en-US" smtClean="0"/>
              <a:pPr/>
              <a:t>11</a:t>
            </a:fld>
            <a:r>
              <a:rPr lang="en-US" smtClean="0"/>
              <a:t> of XX</a:t>
            </a:r>
            <a:endParaRPr lang="en-US" dirty="0"/>
          </a:p>
        </p:txBody>
      </p:sp>
      <p:sp>
        <p:nvSpPr>
          <p:cNvPr id="6" name="TextBox 5"/>
          <p:cNvSpPr txBox="1"/>
          <p:nvPr/>
        </p:nvSpPr>
        <p:spPr>
          <a:xfrm>
            <a:off x="405045" y="5562600"/>
            <a:ext cx="7610352" cy="800219"/>
          </a:xfrm>
          <a:prstGeom prst="rect">
            <a:avLst/>
          </a:prstGeom>
          <a:noFill/>
        </p:spPr>
        <p:txBody>
          <a:bodyPr wrap="none" rtlCol="0">
            <a:spAutoFit/>
          </a:bodyPr>
          <a:lstStyle/>
          <a:p>
            <a:r>
              <a:rPr lang="en-US" sz="1400" dirty="0" smtClean="0">
                <a:latin typeface="Palatino Linotype"/>
                <a:cs typeface="Palatino Linotype"/>
              </a:rPr>
              <a:t>[3] </a:t>
            </a:r>
            <a:r>
              <a:rPr lang="en-US" sz="1400" dirty="0">
                <a:latin typeface="Palatino Linotype"/>
                <a:cs typeface="Palatino Linotype"/>
              </a:rPr>
              <a:t>Ramesh </a:t>
            </a:r>
            <a:r>
              <a:rPr lang="en-US" sz="1400" dirty="0" err="1">
                <a:latin typeface="Palatino Linotype"/>
                <a:cs typeface="Palatino Linotype"/>
              </a:rPr>
              <a:t>Johari</a:t>
            </a:r>
            <a:r>
              <a:rPr lang="en-US" sz="1400" dirty="0">
                <a:latin typeface="Palatino Linotype"/>
                <a:cs typeface="Palatino Linotype"/>
              </a:rPr>
              <a:t> and John N </a:t>
            </a:r>
            <a:r>
              <a:rPr lang="en-US" sz="1400" dirty="0" err="1">
                <a:latin typeface="Palatino Linotype"/>
                <a:cs typeface="Palatino Linotype"/>
              </a:rPr>
              <a:t>Tsitsiklis</a:t>
            </a:r>
            <a:r>
              <a:rPr lang="en-US" sz="1400" dirty="0">
                <a:latin typeface="Palatino Linotype"/>
                <a:cs typeface="Palatino Linotype"/>
              </a:rPr>
              <a:t>. Efficiency loss in a network resource allocation </a:t>
            </a:r>
            <a:r>
              <a:rPr lang="en-US" sz="1400" dirty="0" smtClean="0">
                <a:latin typeface="Palatino Linotype"/>
                <a:cs typeface="Palatino Linotype"/>
              </a:rPr>
              <a:t>game, </a:t>
            </a:r>
          </a:p>
          <a:p>
            <a:r>
              <a:rPr lang="en-US" sz="1400" dirty="0" smtClean="0">
                <a:latin typeface="Palatino Linotype"/>
                <a:cs typeface="Palatino Linotype"/>
              </a:rPr>
              <a:t>Mathematics </a:t>
            </a:r>
            <a:r>
              <a:rPr lang="en-US" sz="1400" dirty="0">
                <a:latin typeface="Palatino Linotype"/>
                <a:cs typeface="Palatino Linotype"/>
              </a:rPr>
              <a:t>of Operations Research, 29(3):407–435, 2004. </a:t>
            </a:r>
          </a:p>
          <a:p>
            <a:r>
              <a:rPr lang="en-US" dirty="0" smtClean="0"/>
              <a:t> </a:t>
            </a:r>
            <a:endParaRPr lang="en-US" dirty="0"/>
          </a:p>
        </p:txBody>
      </p:sp>
    </p:spTree>
    <p:extLst>
      <p:ext uri="{BB962C8B-B14F-4D97-AF65-F5344CB8AC3E}">
        <p14:creationId xmlns:p14="http://schemas.microsoft.com/office/powerpoint/2010/main" val="157546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749" y="2305284"/>
            <a:ext cx="4530051" cy="3409716"/>
          </a:xfrm>
          <a:prstGeom prst="rect">
            <a:avLst/>
          </a:prstGeom>
        </p:spPr>
      </p:pic>
      <p:pic>
        <p:nvPicPr>
          <p:cNvPr id="12" name="Picture 11" descr="Cach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000"/>
            <a:ext cx="4572000" cy="3441290"/>
          </a:xfrm>
          <a:prstGeom prst="rect">
            <a:avLst/>
          </a:prstGeom>
        </p:spPr>
      </p:pic>
      <p:sp>
        <p:nvSpPr>
          <p:cNvPr id="2" name="Title 1"/>
          <p:cNvSpPr>
            <a:spLocks noGrp="1"/>
          </p:cNvSpPr>
          <p:nvPr>
            <p:ph type="title"/>
          </p:nvPr>
        </p:nvSpPr>
        <p:spPr/>
        <p:txBody>
          <a:bodyPr/>
          <a:lstStyle/>
          <a:p>
            <a:r>
              <a:rPr lang="en-US" dirty="0" smtClean="0"/>
              <a:t>market-based </a:t>
            </a:r>
            <a:r>
              <a:rPr lang="en-US" dirty="0"/>
              <a:t>a</a:t>
            </a:r>
            <a:r>
              <a:rPr lang="en-US" dirty="0" smtClean="0"/>
              <a:t>pproach</a:t>
            </a:r>
            <a:endParaRPr lang="en-US" dirty="0"/>
          </a:p>
        </p:txBody>
      </p:sp>
      <p:sp>
        <p:nvSpPr>
          <p:cNvPr id="3" name="Content Placeholder 2"/>
          <p:cNvSpPr>
            <a:spLocks noGrp="1"/>
          </p:cNvSpPr>
          <p:nvPr>
            <p:ph idx="1"/>
          </p:nvPr>
        </p:nvSpPr>
        <p:spPr>
          <a:xfrm>
            <a:off x="152400" y="838200"/>
            <a:ext cx="8839200" cy="1600200"/>
          </a:xfrm>
        </p:spPr>
        <p:txBody>
          <a:bodyPr/>
          <a:lstStyle/>
          <a:p>
            <a:r>
              <a:rPr lang="en-US" sz="2600" dirty="0" smtClean="0"/>
              <a:t>Market </a:t>
            </a:r>
            <a:r>
              <a:rPr lang="en-US" sz="2600" dirty="0"/>
              <a:t>players (cores)</a:t>
            </a:r>
          </a:p>
          <a:p>
            <a:pPr lvl="1"/>
            <a:r>
              <a:rPr lang="en-US" altLang="zh-CN" sz="2200" dirty="0"/>
              <a:t>Have finite budgets </a:t>
            </a:r>
            <a:r>
              <a:rPr lang="en-US" altLang="zh-CN" sz="2200" dirty="0" smtClean="0"/>
              <a:t>B</a:t>
            </a:r>
            <a:r>
              <a:rPr lang="en-US" altLang="zh-CN" sz="2200" baseline="-25000" dirty="0" smtClean="0"/>
              <a:t>i</a:t>
            </a:r>
            <a:r>
              <a:rPr lang="en-US" altLang="zh-CN" sz="2200" dirty="0" smtClean="0"/>
              <a:t> to </a:t>
            </a:r>
            <a:r>
              <a:rPr lang="en-US" altLang="zh-CN" sz="2200" dirty="0"/>
              <a:t>purchase resources in the system</a:t>
            </a:r>
          </a:p>
          <a:p>
            <a:pPr lvl="1"/>
            <a:r>
              <a:rPr lang="en-US" altLang="zh-CN" sz="2200" dirty="0"/>
              <a:t>Try to maximize their own utility </a:t>
            </a:r>
            <a:r>
              <a:rPr lang="en-US" altLang="zh-CN" sz="2200" dirty="0" smtClean="0"/>
              <a:t>by bidding resources</a:t>
            </a:r>
          </a:p>
          <a:p>
            <a:pPr lvl="2"/>
            <a:endParaRPr lang="en-US" sz="2000" dirty="0" smtClean="0"/>
          </a:p>
        </p:txBody>
      </p:sp>
      <p:sp>
        <p:nvSpPr>
          <p:cNvPr id="4" name="Footer Placeholder 3"/>
          <p:cNvSpPr>
            <a:spLocks noGrp="1"/>
          </p:cNvSpPr>
          <p:nvPr>
            <p:ph type="ftr" sz="quarter" idx="10"/>
          </p:nvPr>
        </p:nvSpPr>
        <p:spPr/>
        <p:txBody>
          <a:bodyPr/>
          <a:lstStyle/>
          <a:p>
            <a:pPr>
              <a:defRPr/>
            </a:pPr>
            <a:r>
              <a:rPr lang="en-US" altLang="zh-CN" dirty="0" smtClean="0"/>
              <a:t>REBUDGET</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12</a:t>
            </a:fld>
            <a:r>
              <a:rPr lang="en-US" dirty="0" smtClean="0"/>
              <a:t> of </a:t>
            </a:r>
            <a:r>
              <a:rPr lang="is-IS" dirty="0" smtClean="0"/>
              <a:t>27</a:t>
            </a:r>
            <a:endParaRPr lang="en-US" dirty="0"/>
          </a:p>
        </p:txBody>
      </p:sp>
      <p:sp>
        <p:nvSpPr>
          <p:cNvPr id="32" name="Oval 31"/>
          <p:cNvSpPr/>
          <p:nvPr/>
        </p:nvSpPr>
        <p:spPr>
          <a:xfrm>
            <a:off x="491068" y="4419600"/>
            <a:ext cx="152400" cy="1524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763000" y="2379285"/>
            <a:ext cx="152400" cy="1524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V="1">
            <a:off x="457200" y="3962400"/>
            <a:ext cx="228600" cy="104598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8587820" y="2243970"/>
            <a:ext cx="533400" cy="38100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8201125" y="2449790"/>
            <a:ext cx="609600" cy="43442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50562" y="3505200"/>
            <a:ext cx="526608" cy="609601"/>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007685" y="3206095"/>
            <a:ext cx="685800" cy="48457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802750" y="2699307"/>
            <a:ext cx="644373" cy="44163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62000" y="4419600"/>
            <a:ext cx="3352800" cy="646331"/>
          </a:xfrm>
          <a:prstGeom prst="rect">
            <a:avLst/>
          </a:prstGeom>
          <a:noFill/>
        </p:spPr>
        <p:txBody>
          <a:bodyPr wrap="square" rtlCol="0">
            <a:spAutoFit/>
          </a:bodyPr>
          <a:lstStyle/>
          <a:p>
            <a:r>
              <a:rPr lang="en-US" dirty="0" smtClean="0"/>
              <a:t>Incentive: the ratio of the utility increase to the bid increase</a:t>
            </a:r>
            <a:endParaRPr lang="en-US" dirty="0"/>
          </a:p>
        </p:txBody>
      </p:sp>
      <p:sp>
        <p:nvSpPr>
          <p:cNvPr id="11" name="TextBox 10"/>
          <p:cNvSpPr txBox="1"/>
          <p:nvPr/>
        </p:nvSpPr>
        <p:spPr>
          <a:xfrm>
            <a:off x="3354497" y="5638800"/>
            <a:ext cx="3108543" cy="369332"/>
          </a:xfrm>
          <a:prstGeom prst="rect">
            <a:avLst/>
          </a:prstGeom>
          <a:noFill/>
        </p:spPr>
        <p:txBody>
          <a:bodyPr wrap="none" rtlCol="0">
            <a:spAutoFit/>
          </a:bodyPr>
          <a:lstStyle/>
          <a:p>
            <a:r>
              <a:rPr lang="en-US" dirty="0" smtClean="0"/>
              <a:t>Utility=</a:t>
            </a:r>
            <a:r>
              <a:rPr lang="en-US" dirty="0" err="1" smtClean="0"/>
              <a:t>Utility</a:t>
            </a:r>
            <a:r>
              <a:rPr lang="en-US" baseline="-25000" dirty="0" err="1" smtClean="0"/>
              <a:t>cache</a:t>
            </a:r>
            <a:r>
              <a:rPr lang="en-US" dirty="0" smtClean="0"/>
              <a:t> + </a:t>
            </a:r>
            <a:r>
              <a:rPr lang="en-US" dirty="0" err="1" smtClean="0"/>
              <a:t>Utility</a:t>
            </a:r>
            <a:r>
              <a:rPr lang="en-US" baseline="-25000" dirty="0" err="1" smtClean="0"/>
              <a:t>power</a:t>
            </a:r>
            <a:endParaRPr lang="en-US" baseline="-25000" dirty="0"/>
          </a:p>
        </p:txBody>
      </p:sp>
    </p:spTree>
    <p:extLst>
      <p:ext uri="{BB962C8B-B14F-4D97-AF65-F5344CB8AC3E}">
        <p14:creationId xmlns:p14="http://schemas.microsoft.com/office/powerpoint/2010/main" val="163499545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1.59174E-6 2.66034E-6 L 0.03801 -0.10003 " pathEditMode="relative" rAng="0" ptsTypes="AA">
                                      <p:cBhvr>
                                        <p:cTn id="18" dur="2000" fill="hold"/>
                                        <p:tgtEl>
                                          <p:spTgt spid="32"/>
                                        </p:tgtEl>
                                        <p:attrNameLst>
                                          <p:attrName>ppt_x</p:attrName>
                                          <p:attrName>ppt_y</p:attrName>
                                        </p:attrNameLst>
                                      </p:cBhvr>
                                      <p:rCtr x="1892" y="-5001"/>
                                    </p:animMotion>
                                  </p:childTnLst>
                                </p:cTn>
                              </p:par>
                              <p:par>
                                <p:cTn id="19" presetID="1" presetClass="exit" presetSubtype="0" fill="hold" nodeType="withEffect">
                                  <p:stCondLst>
                                    <p:cond delay="0"/>
                                  </p:stCondLst>
                                  <p:childTnLst>
                                    <p:set>
                                      <p:cBhvr>
                                        <p:cTn id="20" dur="1" fill="hold">
                                          <p:stCondLst>
                                            <p:cond delay="0"/>
                                          </p:stCondLst>
                                        </p:cTn>
                                        <p:tgtEl>
                                          <p:spTgt spid="39"/>
                                        </p:tgtEl>
                                        <p:attrNameLst>
                                          <p:attrName>style.visibility</p:attrName>
                                        </p:attrNameLst>
                                      </p:cBhvr>
                                      <p:to>
                                        <p:strVal val="hidden"/>
                                      </p:to>
                                    </p:set>
                                  </p:childTnLst>
                                </p:cTn>
                              </p:par>
                            </p:childTnLst>
                          </p:cTn>
                        </p:par>
                        <p:par>
                          <p:cTn id="21" fill="hold">
                            <p:stCondLst>
                              <p:cond delay="2000"/>
                            </p:stCondLst>
                            <p:childTnLst>
                              <p:par>
                                <p:cTn id="22" presetID="1" presetClass="entr" presetSubtype="0" fill="hold" nodeType="afterEffect">
                                  <p:stCondLst>
                                    <p:cond delay="1000"/>
                                  </p:stCondLst>
                                  <p:childTnLst>
                                    <p:set>
                                      <p:cBhvr>
                                        <p:cTn id="23" dur="1" fill="hold">
                                          <p:stCondLst>
                                            <p:cond delay="0"/>
                                          </p:stCondLst>
                                        </p:cTn>
                                        <p:tgtEl>
                                          <p:spTgt spid="5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1" nodeType="clickEffect">
                                  <p:stCondLst>
                                    <p:cond delay="0"/>
                                  </p:stCondLst>
                                  <p:childTnLst>
                                    <p:animMotion origin="layout" path="M 1.12828E-6 4.48947E-6 L -0.04166 0.04028 " pathEditMode="relative" rAng="0" ptsTypes="AA">
                                      <p:cBhvr>
                                        <p:cTn id="27" dur="2000" fill="hold"/>
                                        <p:tgtEl>
                                          <p:spTgt spid="50"/>
                                        </p:tgtEl>
                                        <p:attrNameLst>
                                          <p:attrName>ppt_x</p:attrName>
                                          <p:attrName>ppt_y</p:attrName>
                                        </p:attrNameLst>
                                      </p:cBhvr>
                                      <p:rCtr x="-2083" y="2014"/>
                                    </p:animMotion>
                                  </p:childTnLst>
                                </p:cTn>
                              </p:par>
                              <p:par>
                                <p:cTn id="28" presetID="1" presetClass="exit" presetSubtype="0" fill="hold" nodeType="withEffect">
                                  <p:stCondLst>
                                    <p:cond delay="0"/>
                                  </p:stCondLst>
                                  <p:childTnLst>
                                    <p:set>
                                      <p:cBhvr>
                                        <p:cTn id="29" dur="1" fill="hold">
                                          <p:stCondLst>
                                            <p:cond delay="0"/>
                                          </p:stCondLst>
                                        </p:cTn>
                                        <p:tgtEl>
                                          <p:spTgt spid="52"/>
                                        </p:tgtEl>
                                        <p:attrNameLst>
                                          <p:attrName>style.visibility</p:attrName>
                                        </p:attrNameLst>
                                      </p:cBhvr>
                                      <p:to>
                                        <p:strVal val="hidden"/>
                                      </p:to>
                                    </p:set>
                                  </p:childTnLst>
                                </p:cTn>
                              </p:par>
                            </p:childTnLst>
                          </p:cTn>
                        </p:par>
                        <p:par>
                          <p:cTn id="30" fill="hold">
                            <p:stCondLst>
                              <p:cond delay="2000"/>
                            </p:stCondLst>
                            <p:childTnLst>
                              <p:par>
                                <p:cTn id="31" presetID="1" presetClass="entr" presetSubtype="0" fill="hold" nodeType="afterEffect">
                                  <p:stCondLst>
                                    <p:cond delay="100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2" nodeType="clickEffect">
                                  <p:stCondLst>
                                    <p:cond delay="0"/>
                                  </p:stCondLst>
                                  <p:childTnLst>
                                    <p:animMotion origin="layout" path="M 0.03801 -0.10003 L 0.07967 -0.14448 " pathEditMode="relative" rAng="0" ptsTypes="AA">
                                      <p:cBhvr>
                                        <p:cTn id="36" dur="2000" fill="hold"/>
                                        <p:tgtEl>
                                          <p:spTgt spid="32"/>
                                        </p:tgtEl>
                                        <p:attrNameLst>
                                          <p:attrName>ppt_x</p:attrName>
                                          <p:attrName>ppt_y</p:attrName>
                                        </p:attrNameLst>
                                      </p:cBhvr>
                                      <p:rCtr x="2083" y="-2223"/>
                                    </p:animMotion>
                                  </p:childTnLst>
                                </p:cTn>
                              </p:par>
                              <p:par>
                                <p:cTn id="37" presetID="1" presetClass="exit" presetSubtype="0" fill="hold" nodeType="withEffect">
                                  <p:stCondLst>
                                    <p:cond delay="0"/>
                                  </p:stCondLst>
                                  <p:childTnLst>
                                    <p:set>
                                      <p:cBhvr>
                                        <p:cTn id="38" dur="1" fill="hold">
                                          <p:stCondLst>
                                            <p:cond delay="0"/>
                                          </p:stCondLst>
                                        </p:cTn>
                                        <p:tgtEl>
                                          <p:spTgt spid="58"/>
                                        </p:tgtEl>
                                        <p:attrNameLst>
                                          <p:attrName>style.visibility</p:attrName>
                                        </p:attrNameLst>
                                      </p:cBhvr>
                                      <p:to>
                                        <p:strVal val="hidden"/>
                                      </p:to>
                                    </p:set>
                                  </p:childTnLst>
                                </p:cTn>
                              </p:par>
                            </p:childTnLst>
                          </p:cTn>
                        </p:par>
                        <p:par>
                          <p:cTn id="39" fill="hold">
                            <p:stCondLst>
                              <p:cond delay="2000"/>
                            </p:stCondLst>
                            <p:childTnLst>
                              <p:par>
                                <p:cTn id="40" presetID="1" presetClass="entr" presetSubtype="0" fill="hold" nodeType="afterEffect">
                                  <p:stCondLst>
                                    <p:cond delay="100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2" nodeType="clickEffect">
                                  <p:stCondLst>
                                    <p:cond delay="0"/>
                                  </p:stCondLst>
                                  <p:childTnLst>
                                    <p:animMotion origin="layout" path="M -0.04167 0.04028 L -0.075 0.06412 " pathEditMode="relative" rAng="0" ptsTypes="AA">
                                      <p:cBhvr>
                                        <p:cTn id="45" dur="2000" fill="hold"/>
                                        <p:tgtEl>
                                          <p:spTgt spid="50"/>
                                        </p:tgtEl>
                                        <p:attrNameLst>
                                          <p:attrName>ppt_x</p:attrName>
                                          <p:attrName>ppt_y</p:attrName>
                                        </p:attrNameLst>
                                      </p:cBhvr>
                                      <p:rCtr x="-1667" y="1181"/>
                                    </p:animMotion>
                                  </p:childTnLst>
                                </p:cTn>
                              </p:par>
                              <p:par>
                                <p:cTn id="46" presetID="1" presetClass="exit" presetSubtype="0" fill="hold" nodeType="withEffect">
                                  <p:stCondLst>
                                    <p:cond delay="0"/>
                                  </p:stCondLst>
                                  <p:childTnLst>
                                    <p:set>
                                      <p:cBhvr>
                                        <p:cTn id="47" dur="1" fill="hold">
                                          <p:stCondLst>
                                            <p:cond delay="0"/>
                                          </p:stCondLst>
                                        </p:cTn>
                                        <p:tgtEl>
                                          <p:spTgt spid="55"/>
                                        </p:tgtEl>
                                        <p:attrNameLst>
                                          <p:attrName>style.visibility</p:attrName>
                                        </p:attrNameLst>
                                      </p:cBhvr>
                                      <p:to>
                                        <p:strVal val="hidden"/>
                                      </p:to>
                                    </p:set>
                                  </p:childTnLst>
                                </p:cTn>
                              </p:par>
                            </p:childTnLst>
                          </p:cTn>
                        </p:par>
                        <p:par>
                          <p:cTn id="48" fill="hold">
                            <p:stCondLst>
                              <p:cond delay="2000"/>
                            </p:stCondLst>
                            <p:childTnLst>
                              <p:par>
                                <p:cTn id="49" presetID="1" presetClass="entr" presetSubtype="0" fill="hold" nodeType="afterEffect">
                                  <p:stCondLst>
                                    <p:cond delay="100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50" grpId="0" animBg="1"/>
      <p:bldP spid="50" grpId="1" animBg="1"/>
      <p:bldP spid="50" grpId="2"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 (a.k.a. Marginal Utility)</a:t>
            </a:r>
            <a:endParaRPr lang="en-US" dirty="0"/>
          </a:p>
        </p:txBody>
      </p:sp>
      <p:sp>
        <p:nvSpPr>
          <p:cNvPr id="3" name="Content Placeholder 2"/>
          <p:cNvSpPr>
            <a:spLocks noGrp="1"/>
          </p:cNvSpPr>
          <p:nvPr>
            <p:ph idx="1"/>
          </p:nvPr>
        </p:nvSpPr>
        <p:spPr/>
        <p:txBody>
          <a:bodyPr/>
          <a:lstStyle/>
          <a:p>
            <a:r>
              <a:rPr lang="en-US" dirty="0"/>
              <a:t>P</a:t>
            </a:r>
            <a:r>
              <a:rPr lang="en-US" dirty="0" smtClean="0"/>
              <a:t>layer’s incentive to adjust bids</a:t>
            </a:r>
            <a:endParaRPr lang="en-US" dirty="0"/>
          </a:p>
          <a:p>
            <a:pPr lvl="1"/>
            <a:r>
              <a:rPr lang="en-US" sz="2400" dirty="0" smtClean="0"/>
              <a:t>Intuition: if a player bid</a:t>
            </a:r>
            <a:r>
              <a:rPr lang="en-US" altLang="zh-CN" sz="2400" dirty="0" smtClean="0"/>
              <a:t>s</a:t>
            </a:r>
            <a:r>
              <a:rPr lang="en-US" sz="2400" dirty="0" smtClean="0"/>
              <a:t> optimally, its “incentive” for different resources are the same</a:t>
            </a:r>
          </a:p>
          <a:p>
            <a:pPr lvl="1"/>
            <a:r>
              <a:rPr lang="en-US" sz="2400" dirty="0"/>
              <a:t>Otherwise, a revision of its bids can improve its </a:t>
            </a:r>
            <a:r>
              <a:rPr lang="en-US" sz="2400" dirty="0" smtClean="0"/>
              <a:t>utility</a:t>
            </a:r>
            <a:endParaRPr lang="en-US" sz="2400" dirty="0"/>
          </a:p>
          <a:p>
            <a:r>
              <a:rPr lang="en-US" altLang="zh-CN" dirty="0" smtClean="0"/>
              <a:t>Mathematical representation</a:t>
            </a:r>
            <a:endParaRPr lang="en-US" dirty="0" smtClean="0"/>
          </a:p>
          <a:p>
            <a:pPr lvl="1"/>
            <a:r>
              <a:rPr lang="en-US" altLang="zh-CN" sz="2400" dirty="0" smtClean="0"/>
              <a:t>Assume utility functions </a:t>
            </a:r>
            <a:r>
              <a:rPr lang="en-US" altLang="zh-CN" sz="2400" dirty="0"/>
              <a:t>are smooth and </a:t>
            </a:r>
            <a:r>
              <a:rPr lang="en-US" altLang="zh-CN" sz="2400" dirty="0" smtClean="0"/>
              <a:t>concave*</a:t>
            </a:r>
            <a:endParaRPr lang="en-US" altLang="zh-CN" sz="2400" b="1" dirty="0"/>
          </a:p>
          <a:p>
            <a:pPr lvl="1"/>
            <a:r>
              <a:rPr lang="en-US" sz="2400" dirty="0" smtClean="0"/>
              <a:t>Define </a:t>
            </a:r>
            <a:r>
              <a:rPr lang="en-US" sz="2400" dirty="0"/>
              <a:t>player i’s marginal utility </a:t>
            </a:r>
            <a:r>
              <a:rPr lang="zh-CN" altLang="en-US" sz="2400" dirty="0" smtClean="0"/>
              <a:t>（</a:t>
            </a:r>
            <a:r>
              <a:rPr lang="en-US" altLang="zh-CN" sz="2400" dirty="0" smtClean="0"/>
              <a:t>incentive) </a:t>
            </a:r>
            <a:r>
              <a:rPr lang="en-US" sz="2400" dirty="0" smtClean="0"/>
              <a:t>for </a:t>
            </a:r>
            <a:r>
              <a:rPr lang="en-US" sz="2400" dirty="0"/>
              <a:t>resource j:           </a:t>
            </a:r>
            <a:r>
              <a:rPr lang="en-US" sz="2400" dirty="0" smtClean="0"/>
              <a:t> , </a:t>
            </a:r>
            <a:r>
              <a:rPr lang="en-US" sz="2400" dirty="0"/>
              <a:t>and </a:t>
            </a:r>
            <a:r>
              <a:rPr lang="en-US" sz="2400" dirty="0" smtClean="0"/>
              <a:t>incentive of player </a:t>
            </a:r>
            <a:r>
              <a:rPr lang="en-US" sz="2400" dirty="0" err="1" smtClean="0"/>
              <a:t>i</a:t>
            </a:r>
            <a:r>
              <a:rPr lang="en-US" sz="2400" dirty="0" smtClean="0"/>
              <a:t>: </a:t>
            </a:r>
            <a:endParaRPr lang="en-US" sz="2800" dirty="0"/>
          </a:p>
          <a:p>
            <a:pPr lvl="1"/>
            <a:r>
              <a:rPr lang="en-US" sz="2400" dirty="0"/>
              <a:t>Lagrange multiplier method: </a:t>
            </a:r>
          </a:p>
          <a:p>
            <a:pPr lvl="1"/>
            <a:endParaRPr lang="en-US" sz="2400" dirty="0"/>
          </a:p>
          <a:p>
            <a:pPr lvl="1"/>
            <a:endParaRPr lang="en-US" sz="2400" dirty="0"/>
          </a:p>
          <a:p>
            <a:endParaRPr lang="en-US" altLang="zh-CN" dirty="0" smtClean="0"/>
          </a:p>
          <a:p>
            <a:pPr lvl="2"/>
            <a:endParaRPr lang="en-US" sz="2000" dirty="0" smtClean="0"/>
          </a:p>
        </p:txBody>
      </p:sp>
      <p:sp>
        <p:nvSpPr>
          <p:cNvPr id="4" name="Footer Placeholder 3"/>
          <p:cNvSpPr>
            <a:spLocks noGrp="1"/>
          </p:cNvSpPr>
          <p:nvPr>
            <p:ph type="ftr" sz="quarter" idx="10"/>
          </p:nvPr>
        </p:nvSpPr>
        <p:spPr/>
        <p:txBody>
          <a:bodyPr/>
          <a:lstStyle/>
          <a:p>
            <a:pPr>
              <a:defRPr/>
            </a:pPr>
            <a:r>
              <a:rPr lang="en-US" altLang="zh-CN" dirty="0" smtClean="0"/>
              <a:t>REBUDGET</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13</a:t>
            </a:fld>
            <a:r>
              <a:rPr lang="en-US" dirty="0" smtClean="0"/>
              <a:t> of </a:t>
            </a:r>
            <a:r>
              <a:rPr lang="is-IS" dirty="0" smtClean="0"/>
              <a:t>27</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188647036"/>
              </p:ext>
            </p:extLst>
          </p:nvPr>
        </p:nvGraphicFramePr>
        <p:xfrm>
          <a:off x="1075155" y="3921134"/>
          <a:ext cx="838200" cy="637761"/>
        </p:xfrm>
        <a:graphic>
          <a:graphicData uri="http://schemas.openxmlformats.org/presentationml/2006/ole">
            <mc:AlternateContent xmlns:mc="http://schemas.openxmlformats.org/markup-compatibility/2006">
              <mc:Choice xmlns:v="urn:schemas-microsoft-com:vml" Requires="v">
                <p:oleObj spid="_x0000_s116050" name="Equation" r:id="rId4" imgW="584200" imgH="444500" progId="Equation.3">
                  <p:embed/>
                </p:oleObj>
              </mc:Choice>
              <mc:Fallback>
                <p:oleObj name="Equation" r:id="rId4" imgW="584200" imgH="444500" progId="Equation.3">
                  <p:embed/>
                  <p:pic>
                    <p:nvPicPr>
                      <p:cNvPr id="0" name=""/>
                      <p:cNvPicPr/>
                      <p:nvPr/>
                    </p:nvPicPr>
                    <p:blipFill>
                      <a:blip r:embed="rId5"/>
                      <a:stretch>
                        <a:fillRect/>
                      </a:stretch>
                    </p:blipFill>
                    <p:spPr>
                      <a:xfrm>
                        <a:off x="1075155" y="3921134"/>
                        <a:ext cx="838200" cy="63776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6138617"/>
              </p:ext>
            </p:extLst>
          </p:nvPr>
        </p:nvGraphicFramePr>
        <p:xfrm>
          <a:off x="5549346" y="4038600"/>
          <a:ext cx="1308654" cy="381000"/>
        </p:xfrm>
        <a:graphic>
          <a:graphicData uri="http://schemas.openxmlformats.org/presentationml/2006/ole">
            <mc:AlternateContent xmlns:mc="http://schemas.openxmlformats.org/markup-compatibility/2006">
              <mc:Choice xmlns:v="urn:schemas-microsoft-com:vml" Requires="v">
                <p:oleObj spid="_x0000_s116051" name="Equation" r:id="rId6" imgW="787400" imgH="228600" progId="Equation.3">
                  <p:embed/>
                </p:oleObj>
              </mc:Choice>
              <mc:Fallback>
                <p:oleObj name="Equation" r:id="rId6" imgW="787400" imgH="228600" progId="Equation.3">
                  <p:embed/>
                  <p:pic>
                    <p:nvPicPr>
                      <p:cNvPr id="0" name=""/>
                      <p:cNvPicPr/>
                      <p:nvPr/>
                    </p:nvPicPr>
                    <p:blipFill>
                      <a:blip r:embed="rId7"/>
                      <a:stretch>
                        <a:fillRect/>
                      </a:stretch>
                    </p:blipFill>
                    <p:spPr>
                      <a:xfrm>
                        <a:off x="5549346" y="4038600"/>
                        <a:ext cx="1308654" cy="381000"/>
                      </a:xfrm>
                      <a:prstGeom prst="rect">
                        <a:avLst/>
                      </a:prstGeom>
                    </p:spPr>
                  </p:pic>
                </p:oleObj>
              </mc:Fallback>
            </mc:AlternateContent>
          </a:graphicData>
        </a:graphic>
      </p:graphicFrame>
      <p:pic>
        <p:nvPicPr>
          <p:cNvPr id="11" name="Picture 10" descr="Screen Shot 2015-11-30 at 7.06.19 PM.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4724400"/>
            <a:ext cx="3352800" cy="803124"/>
          </a:xfrm>
          <a:prstGeom prst="rect">
            <a:avLst/>
          </a:prstGeom>
        </p:spPr>
      </p:pic>
    </p:spTree>
    <p:extLst>
      <p:ext uri="{BB962C8B-B14F-4D97-AF65-F5344CB8AC3E}">
        <p14:creationId xmlns:p14="http://schemas.microsoft.com/office/powerpoint/2010/main" val="145222103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ReBudget</a:t>
            </a:r>
            <a:r>
              <a:rPr lang="en-US" dirty="0" smtClean="0"/>
              <a:t>: Incentive Across Players</a:t>
            </a:r>
            <a:endParaRPr lang="en-US" dirty="0"/>
          </a:p>
        </p:txBody>
      </p:sp>
      <p:sp>
        <p:nvSpPr>
          <p:cNvPr id="3" name="Content Placeholder 2"/>
          <p:cNvSpPr>
            <a:spLocks noGrp="1"/>
          </p:cNvSpPr>
          <p:nvPr>
            <p:ph idx="1"/>
          </p:nvPr>
        </p:nvSpPr>
        <p:spPr/>
        <p:txBody>
          <a:bodyPr/>
          <a:lstStyle/>
          <a:p>
            <a:r>
              <a:rPr lang="en-US" sz="2800" dirty="0" smtClean="0"/>
              <a:t>Intuition:  at equilibrium, player i’s incentive </a:t>
            </a:r>
            <a:r>
              <a:rPr lang="en-US" sz="2800" dirty="0" err="1" smtClean="0"/>
              <a:t>λ</a:t>
            </a:r>
            <a:r>
              <a:rPr lang="en-US" sz="2800" baseline="-25000" dirty="0" err="1" smtClean="0"/>
              <a:t>i</a:t>
            </a:r>
            <a:r>
              <a:rPr lang="en-US" sz="2800" dirty="0" smtClean="0"/>
              <a:t> measures its utility improvement if it is given more money (i.e., assigned a larger budget)</a:t>
            </a:r>
          </a:p>
          <a:p>
            <a:pPr lvl="1"/>
            <a:r>
              <a:rPr lang="en-US" sz="2400" dirty="0" smtClean="0"/>
              <a:t>Consider 2-player market: </a:t>
            </a:r>
            <a:endParaRPr lang="en-US" sz="2000" dirty="0" smtClean="0"/>
          </a:p>
          <a:p>
            <a:pPr lvl="1"/>
            <a:endParaRPr lang="en-US" sz="2400"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14</a:t>
            </a:fld>
            <a:r>
              <a:rPr lang="en-US" dirty="0" smtClean="0"/>
              <a:t> of </a:t>
            </a:r>
            <a:r>
              <a:rPr lang="is-IS" dirty="0" smtClean="0"/>
              <a:t>27</a:t>
            </a:r>
            <a:endParaRPr lang="en-US" dirty="0"/>
          </a:p>
        </p:txBody>
      </p:sp>
      <p:sp>
        <p:nvSpPr>
          <p:cNvPr id="8" name="Footer Placeholder 3"/>
          <p:cNvSpPr>
            <a:spLocks noGrp="1"/>
          </p:cNvSpPr>
          <p:nvPr>
            <p:ph type="ftr" sz="quarter" idx="10"/>
          </p:nvPr>
        </p:nvSpPr>
        <p:spPr>
          <a:xfrm>
            <a:off x="2971800" y="6096000"/>
            <a:ext cx="6172200" cy="228600"/>
          </a:xfrm>
        </p:spPr>
        <p:txBody>
          <a:bodyPr/>
          <a:lstStyle/>
          <a:p>
            <a:pPr>
              <a:defRPr/>
            </a:pPr>
            <a:r>
              <a:rPr lang="en-US" altLang="zh-CN" dirty="0" smtClean="0"/>
              <a:t>REBUDGET</a:t>
            </a:r>
            <a:endParaRPr lang="en-US" dirty="0"/>
          </a:p>
        </p:txBody>
      </p:sp>
      <p:pic>
        <p:nvPicPr>
          <p:cNvPr id="7" name="Picture 3" descr="die_65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95600"/>
            <a:ext cx="3271082" cy="274245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24"/>
          <p:cNvGrpSpPr>
            <a:grpSpLocks/>
          </p:cNvGrpSpPr>
          <p:nvPr/>
        </p:nvGrpSpPr>
        <p:grpSpPr bwMode="auto">
          <a:xfrm>
            <a:off x="2971800" y="2895600"/>
            <a:ext cx="3274828" cy="2743200"/>
            <a:chOff x="2256" y="816"/>
            <a:chExt cx="3360" cy="2832"/>
          </a:xfrm>
        </p:grpSpPr>
        <p:sp>
          <p:nvSpPr>
            <p:cNvPr id="11" name="Rectangle 5"/>
            <p:cNvSpPr>
              <a:spLocks noChangeArrowheads="1"/>
            </p:cNvSpPr>
            <p:nvPr/>
          </p:nvSpPr>
          <p:spPr bwMode="auto">
            <a:xfrm>
              <a:off x="2256" y="2281"/>
              <a:ext cx="3360" cy="1367"/>
            </a:xfrm>
            <a:prstGeom prst="rect">
              <a:avLst/>
            </a:prstGeom>
            <a:solidFill>
              <a:schemeClr val="folHlink">
                <a:alpha val="53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Text Box 6"/>
            <p:cNvSpPr txBox="1">
              <a:spLocks noChangeArrowheads="1"/>
            </p:cNvSpPr>
            <p:nvPr/>
          </p:nvSpPr>
          <p:spPr bwMode="auto">
            <a:xfrm>
              <a:off x="3351" y="2704"/>
              <a:ext cx="1340"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dirty="0"/>
                <a:t>L2 Cache</a:t>
              </a:r>
            </a:p>
          </p:txBody>
        </p:sp>
        <p:sp>
          <p:nvSpPr>
            <p:cNvPr id="13" name="Rectangle 7"/>
            <p:cNvSpPr>
              <a:spLocks noChangeArrowheads="1"/>
            </p:cNvSpPr>
            <p:nvPr/>
          </p:nvSpPr>
          <p:spPr bwMode="auto">
            <a:xfrm>
              <a:off x="2256" y="816"/>
              <a:ext cx="1680" cy="1465"/>
            </a:xfrm>
            <a:prstGeom prst="rect">
              <a:avLst/>
            </a:prstGeom>
            <a:solidFill>
              <a:schemeClr val="accent1">
                <a:alpha val="53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Rectangle 8"/>
            <p:cNvSpPr>
              <a:spLocks noChangeArrowheads="1"/>
            </p:cNvSpPr>
            <p:nvPr/>
          </p:nvSpPr>
          <p:spPr bwMode="auto">
            <a:xfrm>
              <a:off x="3936" y="816"/>
              <a:ext cx="1680" cy="1465"/>
            </a:xfrm>
            <a:prstGeom prst="rect">
              <a:avLst/>
            </a:prstGeom>
            <a:solidFill>
              <a:srgbClr val="FFFF99">
                <a:alpha val="53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Text Box 9"/>
            <p:cNvSpPr txBox="1">
              <a:spLocks noChangeArrowheads="1"/>
            </p:cNvSpPr>
            <p:nvPr/>
          </p:nvSpPr>
          <p:spPr bwMode="auto">
            <a:xfrm>
              <a:off x="2803" y="1288"/>
              <a:ext cx="875"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dirty="0" smtClean="0"/>
                <a:t>Core1</a:t>
              </a:r>
              <a:endParaRPr lang="en-US" dirty="0"/>
            </a:p>
          </p:txBody>
        </p:sp>
        <p:sp>
          <p:nvSpPr>
            <p:cNvPr id="16" name="Text Box 10"/>
            <p:cNvSpPr txBox="1">
              <a:spLocks noChangeArrowheads="1"/>
            </p:cNvSpPr>
            <p:nvPr/>
          </p:nvSpPr>
          <p:spPr bwMode="auto">
            <a:xfrm>
              <a:off x="4289" y="1288"/>
              <a:ext cx="860"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dirty="0" smtClean="0"/>
                <a:t>Core2</a:t>
              </a:r>
              <a:endParaRPr lang="en-US" sz="2400" dirty="0"/>
            </a:p>
          </p:txBody>
        </p:sp>
      </p:grpSp>
      <p:sp>
        <p:nvSpPr>
          <p:cNvPr id="34" name="TextBox 33"/>
          <p:cNvSpPr txBox="1"/>
          <p:nvPr/>
        </p:nvSpPr>
        <p:spPr>
          <a:xfrm>
            <a:off x="6934200" y="3417332"/>
            <a:ext cx="698178" cy="369332"/>
          </a:xfrm>
          <a:prstGeom prst="rect">
            <a:avLst/>
          </a:prstGeom>
          <a:noFill/>
        </p:spPr>
        <p:txBody>
          <a:bodyPr wrap="none" rtlCol="0">
            <a:spAutoFit/>
          </a:bodyPr>
          <a:lstStyle/>
          <a:p>
            <a:r>
              <a:rPr lang="en-US" dirty="0" smtClean="0"/>
              <a:t>$100</a:t>
            </a:r>
            <a:endParaRPr lang="en-US" dirty="0"/>
          </a:p>
        </p:txBody>
      </p:sp>
      <p:sp>
        <p:nvSpPr>
          <p:cNvPr id="35" name="TextBox 34"/>
          <p:cNvSpPr txBox="1"/>
          <p:nvPr/>
        </p:nvSpPr>
        <p:spPr>
          <a:xfrm>
            <a:off x="1447800" y="3429000"/>
            <a:ext cx="698178" cy="369332"/>
          </a:xfrm>
          <a:prstGeom prst="rect">
            <a:avLst/>
          </a:prstGeom>
          <a:noFill/>
        </p:spPr>
        <p:txBody>
          <a:bodyPr wrap="none" rtlCol="0">
            <a:spAutoFit/>
          </a:bodyPr>
          <a:lstStyle/>
          <a:p>
            <a:r>
              <a:rPr lang="en-US" dirty="0" smtClean="0"/>
              <a:t>$100</a:t>
            </a:r>
            <a:endParaRPr lang="en-US" dirty="0"/>
          </a:p>
        </p:txBody>
      </p:sp>
      <p:sp>
        <p:nvSpPr>
          <p:cNvPr id="36" name="TextBox 35"/>
          <p:cNvSpPr txBox="1"/>
          <p:nvPr/>
        </p:nvSpPr>
        <p:spPr>
          <a:xfrm>
            <a:off x="1371600" y="4507468"/>
            <a:ext cx="905692" cy="369332"/>
          </a:xfrm>
          <a:prstGeom prst="rect">
            <a:avLst/>
          </a:prstGeom>
          <a:noFill/>
        </p:spPr>
        <p:txBody>
          <a:bodyPr wrap="none" rtlCol="0">
            <a:spAutoFit/>
          </a:bodyPr>
          <a:lstStyle/>
          <a:p>
            <a:r>
              <a:rPr lang="el-GR" dirty="0" smtClean="0"/>
              <a:t>λ1</a:t>
            </a:r>
            <a:r>
              <a:rPr lang="en-US" dirty="0" smtClean="0"/>
              <a:t>=</a:t>
            </a:r>
            <a:r>
              <a:rPr lang="en-US" altLang="zh-CN" dirty="0" smtClean="0"/>
              <a:t>1%</a:t>
            </a:r>
            <a:endParaRPr lang="en-US" dirty="0"/>
          </a:p>
        </p:txBody>
      </p:sp>
      <p:sp>
        <p:nvSpPr>
          <p:cNvPr id="37" name="TextBox 36"/>
          <p:cNvSpPr txBox="1"/>
          <p:nvPr/>
        </p:nvSpPr>
        <p:spPr>
          <a:xfrm>
            <a:off x="7010400" y="4431268"/>
            <a:ext cx="905692" cy="369332"/>
          </a:xfrm>
          <a:prstGeom prst="rect">
            <a:avLst/>
          </a:prstGeom>
          <a:noFill/>
        </p:spPr>
        <p:txBody>
          <a:bodyPr wrap="none" rtlCol="0">
            <a:spAutoFit/>
          </a:bodyPr>
          <a:lstStyle/>
          <a:p>
            <a:r>
              <a:rPr lang="el-GR" dirty="0" smtClean="0"/>
              <a:t>λ2</a:t>
            </a:r>
            <a:r>
              <a:rPr lang="en-US" dirty="0" smtClean="0"/>
              <a:t>=5%</a:t>
            </a:r>
            <a:endParaRPr lang="en-US" dirty="0"/>
          </a:p>
        </p:txBody>
      </p:sp>
      <p:sp>
        <p:nvSpPr>
          <p:cNvPr id="38" name="TextBox 37"/>
          <p:cNvSpPr txBox="1"/>
          <p:nvPr/>
        </p:nvSpPr>
        <p:spPr>
          <a:xfrm>
            <a:off x="6934200" y="3417332"/>
            <a:ext cx="685216" cy="369332"/>
          </a:xfrm>
          <a:prstGeom prst="rect">
            <a:avLst/>
          </a:prstGeom>
          <a:noFill/>
        </p:spPr>
        <p:txBody>
          <a:bodyPr wrap="none" rtlCol="0">
            <a:spAutoFit/>
          </a:bodyPr>
          <a:lstStyle/>
          <a:p>
            <a:r>
              <a:rPr lang="en-US" dirty="0" smtClean="0"/>
              <a:t>$</a:t>
            </a:r>
            <a:r>
              <a:rPr lang="zh-CN" altLang="zh-CN" dirty="0" smtClean="0"/>
              <a:t>1</a:t>
            </a:r>
            <a:r>
              <a:rPr lang="en-US" altLang="zh-CN" dirty="0" smtClean="0"/>
              <a:t>01</a:t>
            </a:r>
            <a:endParaRPr lang="en-US" dirty="0"/>
          </a:p>
        </p:txBody>
      </p:sp>
      <p:sp>
        <p:nvSpPr>
          <p:cNvPr id="40" name="TextBox 39"/>
          <p:cNvSpPr txBox="1"/>
          <p:nvPr/>
        </p:nvSpPr>
        <p:spPr>
          <a:xfrm>
            <a:off x="1563800" y="3429000"/>
            <a:ext cx="569800" cy="369332"/>
          </a:xfrm>
          <a:prstGeom prst="rect">
            <a:avLst/>
          </a:prstGeom>
          <a:noFill/>
        </p:spPr>
        <p:txBody>
          <a:bodyPr wrap="none" rtlCol="0">
            <a:spAutoFit/>
          </a:bodyPr>
          <a:lstStyle/>
          <a:p>
            <a:r>
              <a:rPr lang="en-US" dirty="0" smtClean="0"/>
              <a:t>$</a:t>
            </a:r>
            <a:r>
              <a:rPr lang="en-US" altLang="zh-CN" dirty="0" smtClean="0"/>
              <a:t>99</a:t>
            </a:r>
            <a:endParaRPr lang="en-US" dirty="0"/>
          </a:p>
        </p:txBody>
      </p:sp>
      <p:sp>
        <p:nvSpPr>
          <p:cNvPr id="42" name="TextBox 41"/>
          <p:cNvSpPr txBox="1"/>
          <p:nvPr/>
        </p:nvSpPr>
        <p:spPr>
          <a:xfrm>
            <a:off x="1371600" y="4495800"/>
            <a:ext cx="905692" cy="369332"/>
          </a:xfrm>
          <a:prstGeom prst="rect">
            <a:avLst/>
          </a:prstGeom>
          <a:noFill/>
        </p:spPr>
        <p:txBody>
          <a:bodyPr wrap="none" rtlCol="0">
            <a:spAutoFit/>
          </a:bodyPr>
          <a:lstStyle/>
          <a:p>
            <a:r>
              <a:rPr lang="el-GR" dirty="0" smtClean="0"/>
              <a:t>λ1</a:t>
            </a:r>
            <a:r>
              <a:rPr lang="en-US" dirty="0" smtClean="0"/>
              <a:t>=</a:t>
            </a:r>
            <a:r>
              <a:rPr lang="en-US" altLang="zh-CN" dirty="0" smtClean="0"/>
              <a:t>2%</a:t>
            </a:r>
            <a:endParaRPr lang="en-US" dirty="0"/>
          </a:p>
        </p:txBody>
      </p:sp>
      <p:sp>
        <p:nvSpPr>
          <p:cNvPr id="43" name="TextBox 42"/>
          <p:cNvSpPr txBox="1"/>
          <p:nvPr/>
        </p:nvSpPr>
        <p:spPr>
          <a:xfrm>
            <a:off x="7010400" y="4419600"/>
            <a:ext cx="892730" cy="369332"/>
          </a:xfrm>
          <a:prstGeom prst="rect">
            <a:avLst/>
          </a:prstGeom>
          <a:noFill/>
        </p:spPr>
        <p:txBody>
          <a:bodyPr wrap="none" rtlCol="0">
            <a:spAutoFit/>
          </a:bodyPr>
          <a:lstStyle/>
          <a:p>
            <a:r>
              <a:rPr lang="el-GR" dirty="0" smtClean="0"/>
              <a:t>λ2</a:t>
            </a:r>
            <a:r>
              <a:rPr lang="en-US" dirty="0" smtClean="0"/>
              <a:t>=</a:t>
            </a:r>
            <a:r>
              <a:rPr lang="zh-CN" altLang="zh-CN" dirty="0" smtClean="0"/>
              <a:t>4</a:t>
            </a:r>
            <a:r>
              <a:rPr lang="en-US" altLang="zh-CN" dirty="0" smtClean="0"/>
              <a:t>%</a:t>
            </a:r>
            <a:endParaRPr lang="en-US" dirty="0"/>
          </a:p>
        </p:txBody>
      </p:sp>
      <p:grpSp>
        <p:nvGrpSpPr>
          <p:cNvPr id="45" name="Group 44"/>
          <p:cNvGrpSpPr/>
          <p:nvPr/>
        </p:nvGrpSpPr>
        <p:grpSpPr>
          <a:xfrm>
            <a:off x="4038600" y="3733800"/>
            <a:ext cx="1219200" cy="685800"/>
            <a:chOff x="3962400" y="2133600"/>
            <a:chExt cx="1219200" cy="685800"/>
          </a:xfrm>
        </p:grpSpPr>
        <p:sp>
          <p:nvSpPr>
            <p:cNvPr id="44" name="Cloud 43"/>
            <p:cNvSpPr/>
            <p:nvPr/>
          </p:nvSpPr>
          <p:spPr>
            <a:xfrm>
              <a:off x="3962400" y="2133600"/>
              <a:ext cx="1219200" cy="685800"/>
            </a:xfrm>
            <a:prstGeom prst="cloud">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
          <p:nvSpPr>
            <p:cNvPr id="41" name="TextBox 40"/>
            <p:cNvSpPr txBox="1"/>
            <p:nvPr/>
          </p:nvSpPr>
          <p:spPr>
            <a:xfrm>
              <a:off x="4038600" y="2286000"/>
              <a:ext cx="864765" cy="369332"/>
            </a:xfrm>
            <a:prstGeom prst="rect">
              <a:avLst/>
            </a:prstGeom>
            <a:noFill/>
          </p:spPr>
          <p:txBody>
            <a:bodyPr wrap="none" rtlCol="0">
              <a:spAutoFit/>
            </a:bodyPr>
            <a:lstStyle/>
            <a:p>
              <a:r>
                <a:rPr lang="zh-CN" altLang="en-US" dirty="0" smtClean="0">
                  <a:solidFill>
                    <a:schemeClr val="bg1"/>
                  </a:solidFill>
                </a:rPr>
                <a:t>＋</a:t>
              </a:r>
              <a:r>
                <a:rPr lang="en-US" altLang="zh-CN" dirty="0" smtClean="0">
                  <a:solidFill>
                    <a:schemeClr val="bg1"/>
                  </a:solidFill>
                </a:rPr>
                <a:t>0.04</a:t>
              </a:r>
              <a:endParaRPr lang="en-US" dirty="0">
                <a:solidFill>
                  <a:schemeClr val="bg1"/>
                </a:solidFill>
              </a:endParaRPr>
            </a:p>
          </p:txBody>
        </p:sp>
      </p:grpSp>
      <p:sp>
        <p:nvSpPr>
          <p:cNvPr id="30" name="TextBox 29"/>
          <p:cNvSpPr txBox="1"/>
          <p:nvPr/>
        </p:nvSpPr>
        <p:spPr>
          <a:xfrm>
            <a:off x="1295400" y="4038600"/>
            <a:ext cx="1033757" cy="369332"/>
          </a:xfrm>
          <a:prstGeom prst="rect">
            <a:avLst/>
          </a:prstGeom>
          <a:noFill/>
        </p:spPr>
        <p:txBody>
          <a:bodyPr wrap="none" rtlCol="0">
            <a:spAutoFit/>
          </a:bodyPr>
          <a:lstStyle/>
          <a:p>
            <a:r>
              <a:rPr lang="en-US" dirty="0" smtClean="0"/>
              <a:t>U</a:t>
            </a:r>
            <a:r>
              <a:rPr lang="en-US" baseline="-25000" dirty="0" smtClean="0"/>
              <a:t>1</a:t>
            </a:r>
            <a:r>
              <a:rPr lang="en-US" dirty="0" smtClean="0"/>
              <a:t>=</a:t>
            </a:r>
            <a:r>
              <a:rPr lang="en-US" dirty="0" smtClean="0"/>
              <a:t>90%</a:t>
            </a:r>
            <a:endParaRPr lang="en-US" dirty="0"/>
          </a:p>
        </p:txBody>
      </p:sp>
      <p:sp>
        <p:nvSpPr>
          <p:cNvPr id="32" name="TextBox 31"/>
          <p:cNvSpPr txBox="1"/>
          <p:nvPr/>
        </p:nvSpPr>
        <p:spPr>
          <a:xfrm>
            <a:off x="6934200" y="3962400"/>
            <a:ext cx="1033757" cy="369332"/>
          </a:xfrm>
          <a:prstGeom prst="rect">
            <a:avLst/>
          </a:prstGeom>
          <a:noFill/>
        </p:spPr>
        <p:txBody>
          <a:bodyPr wrap="none" rtlCol="0">
            <a:spAutoFit/>
          </a:bodyPr>
          <a:lstStyle/>
          <a:p>
            <a:r>
              <a:rPr lang="en-US" dirty="0" smtClean="0"/>
              <a:t>U</a:t>
            </a:r>
            <a:r>
              <a:rPr lang="en-US" baseline="-25000" dirty="0" smtClean="0"/>
              <a:t>2</a:t>
            </a:r>
            <a:r>
              <a:rPr lang="en-US" dirty="0" smtClean="0"/>
              <a:t>=</a:t>
            </a:r>
            <a:r>
              <a:rPr lang="en-US" dirty="0" smtClean="0"/>
              <a:t>60%</a:t>
            </a:r>
            <a:endParaRPr lang="en-US" dirty="0"/>
          </a:p>
        </p:txBody>
      </p:sp>
      <p:sp>
        <p:nvSpPr>
          <p:cNvPr id="39" name="TextBox 38"/>
          <p:cNvSpPr txBox="1"/>
          <p:nvPr/>
        </p:nvSpPr>
        <p:spPr>
          <a:xfrm>
            <a:off x="1295400" y="4038600"/>
            <a:ext cx="1033757" cy="369332"/>
          </a:xfrm>
          <a:prstGeom prst="rect">
            <a:avLst/>
          </a:prstGeom>
          <a:noFill/>
        </p:spPr>
        <p:txBody>
          <a:bodyPr wrap="none" rtlCol="0">
            <a:spAutoFit/>
          </a:bodyPr>
          <a:lstStyle/>
          <a:p>
            <a:r>
              <a:rPr lang="en-US" dirty="0" smtClean="0"/>
              <a:t>U</a:t>
            </a:r>
            <a:r>
              <a:rPr lang="en-US" baseline="-25000" dirty="0" smtClean="0"/>
              <a:t>1</a:t>
            </a:r>
            <a:r>
              <a:rPr lang="en-US" dirty="0" smtClean="0"/>
              <a:t>=</a:t>
            </a:r>
            <a:r>
              <a:rPr lang="en-US" dirty="0" smtClean="0"/>
              <a:t>89%</a:t>
            </a:r>
            <a:endParaRPr lang="en-US" dirty="0"/>
          </a:p>
        </p:txBody>
      </p:sp>
      <p:sp>
        <p:nvSpPr>
          <p:cNvPr id="46" name="TextBox 45"/>
          <p:cNvSpPr txBox="1"/>
          <p:nvPr/>
        </p:nvSpPr>
        <p:spPr>
          <a:xfrm>
            <a:off x="6891043" y="3962400"/>
            <a:ext cx="1033757" cy="369332"/>
          </a:xfrm>
          <a:prstGeom prst="rect">
            <a:avLst/>
          </a:prstGeom>
          <a:noFill/>
        </p:spPr>
        <p:txBody>
          <a:bodyPr wrap="none" rtlCol="0">
            <a:spAutoFit/>
          </a:bodyPr>
          <a:lstStyle/>
          <a:p>
            <a:r>
              <a:rPr lang="en-US" dirty="0" smtClean="0"/>
              <a:t>U</a:t>
            </a:r>
            <a:r>
              <a:rPr lang="en-US" baseline="-25000" dirty="0" smtClean="0"/>
              <a:t>2</a:t>
            </a:r>
            <a:r>
              <a:rPr lang="en-US" dirty="0" smtClean="0"/>
              <a:t>=</a:t>
            </a:r>
            <a:r>
              <a:rPr lang="en-US" dirty="0" smtClean="0"/>
              <a:t>65%</a:t>
            </a:r>
            <a:endParaRPr lang="en-US" dirty="0"/>
          </a:p>
        </p:txBody>
      </p:sp>
    </p:spTree>
    <p:extLst>
      <p:ext uri="{BB962C8B-B14F-4D97-AF65-F5344CB8AC3E}">
        <p14:creationId xmlns:p14="http://schemas.microsoft.com/office/powerpoint/2010/main" val="115250700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1" fill="hold" grpId="1" nodeType="clickEffect">
                                  <p:stCondLst>
                                    <p:cond delay="0"/>
                                  </p:stCondLst>
                                  <p:childTnLst>
                                    <p:animEffect transition="out" filter="wipe(up)">
                                      <p:cBhvr>
                                        <p:cTn id="30" dur="1000"/>
                                        <p:tgtEl>
                                          <p:spTgt spid="35"/>
                                        </p:tgtEl>
                                      </p:cBhvr>
                                    </p:animEffect>
                                    <p:set>
                                      <p:cBhvr>
                                        <p:cTn id="31" dur="1" fill="hold">
                                          <p:stCondLst>
                                            <p:cond delay="999"/>
                                          </p:stCondLst>
                                        </p:cTn>
                                        <p:tgtEl>
                                          <p:spTgt spid="35"/>
                                        </p:tgtEl>
                                        <p:attrNameLst>
                                          <p:attrName>style.visibility</p:attrName>
                                        </p:attrNameLst>
                                      </p:cBhvr>
                                      <p:to>
                                        <p:strVal val="hidden"/>
                                      </p:to>
                                    </p:se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down)">
                                      <p:cBhvr>
                                        <p:cTn id="35" dur="1000"/>
                                        <p:tgtEl>
                                          <p:spTgt spid="40"/>
                                        </p:tgtEl>
                                      </p:cBhvr>
                                    </p:animEffect>
                                  </p:childTnLst>
                                </p:cTn>
                              </p:par>
                            </p:childTnLst>
                          </p:cTn>
                        </p:par>
                        <p:par>
                          <p:cTn id="36" fill="hold">
                            <p:stCondLst>
                              <p:cond delay="2000"/>
                            </p:stCondLst>
                            <p:childTnLst>
                              <p:par>
                                <p:cTn id="37" presetID="22" presetClass="exit" presetSubtype="1" fill="hold" grpId="1" nodeType="afterEffect">
                                  <p:stCondLst>
                                    <p:cond delay="0"/>
                                  </p:stCondLst>
                                  <p:childTnLst>
                                    <p:animEffect transition="out" filter="wipe(up)">
                                      <p:cBhvr>
                                        <p:cTn id="38" dur="1000"/>
                                        <p:tgtEl>
                                          <p:spTgt spid="30"/>
                                        </p:tgtEl>
                                      </p:cBhvr>
                                    </p:animEffect>
                                    <p:set>
                                      <p:cBhvr>
                                        <p:cTn id="39" dur="1" fill="hold">
                                          <p:stCondLst>
                                            <p:cond delay="999"/>
                                          </p:stCondLst>
                                        </p:cTn>
                                        <p:tgtEl>
                                          <p:spTgt spid="30"/>
                                        </p:tgtEl>
                                        <p:attrNameLst>
                                          <p:attrName>style.visibility</p:attrName>
                                        </p:attrNameLst>
                                      </p:cBhvr>
                                      <p:to>
                                        <p:strVal val="hidden"/>
                                      </p:to>
                                    </p:se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1000"/>
                                        <p:tgtEl>
                                          <p:spTgt spid="39"/>
                                        </p:tgtEl>
                                      </p:cBhvr>
                                    </p:animEffect>
                                  </p:childTnLst>
                                </p:cTn>
                              </p:par>
                            </p:childTnLst>
                          </p:cTn>
                        </p:par>
                        <p:par>
                          <p:cTn id="44" fill="hold">
                            <p:stCondLst>
                              <p:cond delay="4000"/>
                            </p:stCondLst>
                            <p:childTnLst>
                              <p:par>
                                <p:cTn id="45" presetID="22" presetClass="exit" presetSubtype="1" fill="hold" grpId="1" nodeType="afterEffect">
                                  <p:stCondLst>
                                    <p:cond delay="0"/>
                                  </p:stCondLst>
                                  <p:childTnLst>
                                    <p:animEffect transition="out" filter="wipe(up)">
                                      <p:cBhvr>
                                        <p:cTn id="46" dur="1000"/>
                                        <p:tgtEl>
                                          <p:spTgt spid="36"/>
                                        </p:tgtEl>
                                      </p:cBhvr>
                                    </p:animEffect>
                                    <p:set>
                                      <p:cBhvr>
                                        <p:cTn id="47" dur="1" fill="hold">
                                          <p:stCondLst>
                                            <p:cond delay="999"/>
                                          </p:stCondLst>
                                        </p:cTn>
                                        <p:tgtEl>
                                          <p:spTgt spid="36"/>
                                        </p:tgtEl>
                                        <p:attrNameLst>
                                          <p:attrName>style.visibility</p:attrName>
                                        </p:attrNameLst>
                                      </p:cBhvr>
                                      <p:to>
                                        <p:strVal val="hidden"/>
                                      </p:to>
                                    </p:se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10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1" fill="hold" grpId="1" nodeType="clickEffect">
                                  <p:stCondLst>
                                    <p:cond delay="0"/>
                                  </p:stCondLst>
                                  <p:childTnLst>
                                    <p:animEffect transition="out" filter="wipe(up)">
                                      <p:cBhvr>
                                        <p:cTn id="55" dur="1000"/>
                                        <p:tgtEl>
                                          <p:spTgt spid="34"/>
                                        </p:tgtEl>
                                      </p:cBhvr>
                                    </p:animEffect>
                                    <p:set>
                                      <p:cBhvr>
                                        <p:cTn id="56" dur="1" fill="hold">
                                          <p:stCondLst>
                                            <p:cond delay="999"/>
                                          </p:stCondLst>
                                        </p:cTn>
                                        <p:tgtEl>
                                          <p:spTgt spid="34"/>
                                        </p:tgtEl>
                                        <p:attrNameLst>
                                          <p:attrName>style.visibility</p:attrName>
                                        </p:attrNameLst>
                                      </p:cBhvr>
                                      <p:to>
                                        <p:strVal val="hidden"/>
                                      </p:to>
                                    </p:set>
                                  </p:childTnLst>
                                </p:cTn>
                              </p:par>
                            </p:childTnLst>
                          </p:cTn>
                        </p:par>
                        <p:par>
                          <p:cTn id="57" fill="hold">
                            <p:stCondLst>
                              <p:cond delay="1000"/>
                            </p:stCondLst>
                            <p:childTnLst>
                              <p:par>
                                <p:cTn id="58" presetID="22" presetClass="entr" presetSubtype="4"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down)">
                                      <p:cBhvr>
                                        <p:cTn id="60" dur="1000"/>
                                        <p:tgtEl>
                                          <p:spTgt spid="38"/>
                                        </p:tgtEl>
                                      </p:cBhvr>
                                    </p:animEffect>
                                  </p:childTnLst>
                                </p:cTn>
                              </p:par>
                            </p:childTnLst>
                          </p:cTn>
                        </p:par>
                        <p:par>
                          <p:cTn id="61" fill="hold">
                            <p:stCondLst>
                              <p:cond delay="2000"/>
                            </p:stCondLst>
                            <p:childTnLst>
                              <p:par>
                                <p:cTn id="62" presetID="22" presetClass="exit" presetSubtype="4" fill="hold" grpId="1" nodeType="afterEffect">
                                  <p:stCondLst>
                                    <p:cond delay="0"/>
                                  </p:stCondLst>
                                  <p:childTnLst>
                                    <p:animEffect transition="out" filter="wipe(down)">
                                      <p:cBhvr>
                                        <p:cTn id="63" dur="1000"/>
                                        <p:tgtEl>
                                          <p:spTgt spid="32"/>
                                        </p:tgtEl>
                                      </p:cBhvr>
                                    </p:animEffect>
                                    <p:set>
                                      <p:cBhvr>
                                        <p:cTn id="64" dur="1" fill="hold">
                                          <p:stCondLst>
                                            <p:cond delay="999"/>
                                          </p:stCondLst>
                                        </p:cTn>
                                        <p:tgtEl>
                                          <p:spTgt spid="32"/>
                                        </p:tgtEl>
                                        <p:attrNameLst>
                                          <p:attrName>style.visibility</p:attrName>
                                        </p:attrNameLst>
                                      </p:cBhvr>
                                      <p:to>
                                        <p:strVal val="hidden"/>
                                      </p:to>
                                    </p:set>
                                  </p:childTnLst>
                                </p:cTn>
                              </p:par>
                            </p:childTnLst>
                          </p:cTn>
                        </p:par>
                        <p:par>
                          <p:cTn id="65" fill="hold">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1000"/>
                                        <p:tgtEl>
                                          <p:spTgt spid="46"/>
                                        </p:tgtEl>
                                      </p:cBhvr>
                                    </p:animEffect>
                                  </p:childTnLst>
                                </p:cTn>
                              </p:par>
                            </p:childTnLst>
                          </p:cTn>
                        </p:par>
                        <p:par>
                          <p:cTn id="69" fill="hold">
                            <p:stCondLst>
                              <p:cond delay="4000"/>
                            </p:stCondLst>
                            <p:childTnLst>
                              <p:par>
                                <p:cTn id="70" presetID="22" presetClass="exit" presetSubtype="4" fill="hold" grpId="1" nodeType="afterEffect">
                                  <p:stCondLst>
                                    <p:cond delay="0"/>
                                  </p:stCondLst>
                                  <p:childTnLst>
                                    <p:animEffect transition="out" filter="wipe(down)">
                                      <p:cBhvr>
                                        <p:cTn id="71" dur="500"/>
                                        <p:tgtEl>
                                          <p:spTgt spid="37"/>
                                        </p:tgtEl>
                                      </p:cBhvr>
                                    </p:animEffect>
                                    <p:set>
                                      <p:cBhvr>
                                        <p:cTn id="72" dur="1" fill="hold">
                                          <p:stCondLst>
                                            <p:cond delay="499"/>
                                          </p:stCondLst>
                                        </p:cTn>
                                        <p:tgtEl>
                                          <p:spTgt spid="37"/>
                                        </p:tgtEl>
                                        <p:attrNameLst>
                                          <p:attrName>style.visibility</p:attrName>
                                        </p:attrNameLst>
                                      </p:cBhvr>
                                      <p:to>
                                        <p:strVal val="hidden"/>
                                      </p:to>
                                    </p:set>
                                  </p:childTnLst>
                                </p:cTn>
                              </p:par>
                            </p:childTnLst>
                          </p:cTn>
                        </p:par>
                        <p:par>
                          <p:cTn id="73" fill="hold">
                            <p:stCondLst>
                              <p:cond delay="4500"/>
                            </p:stCondLst>
                            <p:childTnLst>
                              <p:par>
                                <p:cTn id="74" presetID="22" presetClass="entr" presetSubtype="4"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down)">
                                      <p:cBhvr>
                                        <p:cTn id="76" dur="10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p:bldP spid="35" grpId="1"/>
      <p:bldP spid="36" grpId="0"/>
      <p:bldP spid="36" grpId="1"/>
      <p:bldP spid="37" grpId="0"/>
      <p:bldP spid="37" grpId="1"/>
      <p:bldP spid="38" grpId="0"/>
      <p:bldP spid="40" grpId="0"/>
      <p:bldP spid="42" grpId="0"/>
      <p:bldP spid="43" grpId="0"/>
      <p:bldP spid="30" grpId="0"/>
      <p:bldP spid="30" grpId="1"/>
      <p:bldP spid="32" grpId="0"/>
      <p:bldP spid="32" grpId="1"/>
      <p:bldP spid="39"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5105400"/>
          </a:xfrm>
        </p:spPr>
        <p:txBody>
          <a:bodyPr/>
          <a:lstStyle/>
          <a:p>
            <a:r>
              <a:rPr lang="en-US" sz="2800" dirty="0" smtClean="0"/>
              <a:t>Market utility range (MUR): maximum variation of marginal utility </a:t>
            </a:r>
            <a:r>
              <a:rPr lang="en-US" sz="2800" dirty="0" err="1" smtClean="0"/>
              <a:t>λ</a:t>
            </a:r>
            <a:r>
              <a:rPr lang="en-US" sz="2800" baseline="-25000" dirty="0" err="1" smtClean="0"/>
              <a:t>i</a:t>
            </a:r>
            <a:r>
              <a:rPr lang="en-US" sz="2800" dirty="0"/>
              <a:t> </a:t>
            </a:r>
            <a:r>
              <a:rPr lang="en-US" sz="2800" dirty="0" smtClean="0"/>
              <a:t>of all market players: </a:t>
            </a:r>
          </a:p>
          <a:p>
            <a:endParaRPr lang="en-US" sz="2800" dirty="0"/>
          </a:p>
          <a:p>
            <a:pPr lvl="1">
              <a:spcBef>
                <a:spcPts val="1200"/>
              </a:spcBef>
            </a:pPr>
            <a:r>
              <a:rPr lang="en-US" sz="2400" dirty="0" smtClean="0"/>
              <a:t>Introduce this metric into the proof of [3]: </a:t>
            </a:r>
          </a:p>
          <a:p>
            <a:pPr marL="411163" lvl="1" indent="0">
              <a:spcBef>
                <a:spcPts val="1200"/>
              </a:spcBef>
              <a:buNone/>
            </a:pPr>
            <a:r>
              <a:rPr lang="en-US" sz="2400" dirty="0" smtClean="0"/>
              <a:t>If                , </a:t>
            </a:r>
          </a:p>
          <a:p>
            <a:pPr marL="411163" lvl="1" indent="0">
              <a:spcBef>
                <a:spcPts val="1200"/>
              </a:spcBef>
              <a:buNone/>
            </a:pPr>
            <a:r>
              <a:rPr lang="en-US" sz="2400" dirty="0" smtClean="0"/>
              <a:t>If                , </a:t>
            </a:r>
            <a:endParaRPr lang="en-US" sz="2400" dirty="0"/>
          </a:p>
          <a:p>
            <a:pPr lvl="1"/>
            <a:endParaRPr lang="en-US" sz="2400" dirty="0" smtClean="0"/>
          </a:p>
          <a:p>
            <a:r>
              <a:rPr lang="en-US" dirty="0" smtClean="0"/>
              <a:t>Proof</a:t>
            </a:r>
            <a:endParaRPr lang="en-US" dirty="0"/>
          </a:p>
          <a:p>
            <a:pPr marL="411163" lvl="1" indent="0">
              <a:buNone/>
            </a:pPr>
            <a:endParaRPr lang="en-US" sz="2400" dirty="0" smtClean="0"/>
          </a:p>
          <a:p>
            <a:pPr marL="0" indent="0">
              <a:buNone/>
            </a:pPr>
            <a:endParaRPr lang="en-US" sz="2800" dirty="0" smtClean="0"/>
          </a:p>
          <a:p>
            <a:pPr lvl="1"/>
            <a:endParaRPr lang="en-US" sz="2400" dirty="0"/>
          </a:p>
        </p:txBody>
      </p:sp>
      <p:sp>
        <p:nvSpPr>
          <p:cNvPr id="13" name="TextBox 12"/>
          <p:cNvSpPr txBox="1"/>
          <p:nvPr/>
        </p:nvSpPr>
        <p:spPr>
          <a:xfrm>
            <a:off x="405045" y="5562600"/>
            <a:ext cx="7610352" cy="800219"/>
          </a:xfrm>
          <a:prstGeom prst="rect">
            <a:avLst/>
          </a:prstGeom>
          <a:noFill/>
        </p:spPr>
        <p:txBody>
          <a:bodyPr wrap="none" rtlCol="0">
            <a:spAutoFit/>
          </a:bodyPr>
          <a:lstStyle/>
          <a:p>
            <a:r>
              <a:rPr lang="en-US" sz="1400" dirty="0" smtClean="0">
                <a:latin typeface="Palatino Linotype"/>
                <a:cs typeface="Palatino Linotype"/>
              </a:rPr>
              <a:t>[3] </a:t>
            </a:r>
            <a:r>
              <a:rPr lang="en-US" sz="1400" dirty="0">
                <a:latin typeface="Palatino Linotype"/>
                <a:cs typeface="Palatino Linotype"/>
              </a:rPr>
              <a:t>Ramesh </a:t>
            </a:r>
            <a:r>
              <a:rPr lang="en-US" sz="1400" dirty="0" err="1">
                <a:latin typeface="Palatino Linotype"/>
                <a:cs typeface="Palatino Linotype"/>
              </a:rPr>
              <a:t>Johari</a:t>
            </a:r>
            <a:r>
              <a:rPr lang="en-US" sz="1400" dirty="0">
                <a:latin typeface="Palatino Linotype"/>
                <a:cs typeface="Palatino Linotype"/>
              </a:rPr>
              <a:t> and John N </a:t>
            </a:r>
            <a:r>
              <a:rPr lang="en-US" sz="1400" dirty="0" err="1">
                <a:latin typeface="Palatino Linotype"/>
                <a:cs typeface="Palatino Linotype"/>
              </a:rPr>
              <a:t>Tsitsiklis</a:t>
            </a:r>
            <a:r>
              <a:rPr lang="en-US" sz="1400" dirty="0">
                <a:latin typeface="Palatino Linotype"/>
                <a:cs typeface="Palatino Linotype"/>
              </a:rPr>
              <a:t>. Efficiency loss in a network resource allocation </a:t>
            </a:r>
            <a:r>
              <a:rPr lang="en-US" sz="1400" dirty="0" smtClean="0">
                <a:latin typeface="Palatino Linotype"/>
                <a:cs typeface="Palatino Linotype"/>
              </a:rPr>
              <a:t>game, </a:t>
            </a:r>
          </a:p>
          <a:p>
            <a:r>
              <a:rPr lang="en-US" sz="1400" dirty="0" smtClean="0">
                <a:latin typeface="Palatino Linotype"/>
                <a:cs typeface="Palatino Linotype"/>
              </a:rPr>
              <a:t>Mathematics </a:t>
            </a:r>
            <a:r>
              <a:rPr lang="en-US" sz="1400" dirty="0">
                <a:latin typeface="Palatino Linotype"/>
                <a:cs typeface="Palatino Linotype"/>
              </a:rPr>
              <a:t>of Operations Research, 29(3):407–435, 2004. </a:t>
            </a:r>
          </a:p>
          <a:p>
            <a:r>
              <a:rPr lang="en-US" dirty="0" smtClean="0"/>
              <a:t> </a:t>
            </a:r>
            <a:endParaRPr lang="en-US" dirty="0"/>
          </a:p>
        </p:txBody>
      </p:sp>
      <p:sp>
        <p:nvSpPr>
          <p:cNvPr id="2" name="Title 1"/>
          <p:cNvSpPr>
            <a:spLocks noGrp="1"/>
          </p:cNvSpPr>
          <p:nvPr>
            <p:ph type="title"/>
          </p:nvPr>
        </p:nvSpPr>
        <p:spPr/>
        <p:txBody>
          <a:bodyPr/>
          <a:lstStyle/>
          <a:p>
            <a:r>
              <a:rPr lang="en-US" dirty="0" smtClean="0"/>
              <a:t>Price of anarchy</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15</a:t>
            </a:fld>
            <a:r>
              <a:rPr lang="en-US" dirty="0" smtClean="0"/>
              <a:t> of </a:t>
            </a:r>
            <a:r>
              <a:rPr lang="is-IS" dirty="0" smtClean="0"/>
              <a:t>27</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896687286"/>
              </p:ext>
            </p:extLst>
          </p:nvPr>
        </p:nvGraphicFramePr>
        <p:xfrm>
          <a:off x="3352800" y="1752600"/>
          <a:ext cx="1447800" cy="631092"/>
        </p:xfrm>
        <a:graphic>
          <a:graphicData uri="http://schemas.openxmlformats.org/presentationml/2006/ole">
            <mc:AlternateContent xmlns:mc="http://schemas.openxmlformats.org/markup-compatibility/2006">
              <mc:Choice xmlns:v="urn:schemas-microsoft-com:vml" Requires="v">
                <p:oleObj spid="_x0000_s117531" name="Equation" r:id="rId3" imgW="990600" imgH="431800" progId="Equation.3">
                  <p:embed/>
                </p:oleObj>
              </mc:Choice>
              <mc:Fallback>
                <p:oleObj name="Equation" r:id="rId3" imgW="990600" imgH="431800" progId="Equation.3">
                  <p:embed/>
                  <p:pic>
                    <p:nvPicPr>
                      <p:cNvPr id="0" name=""/>
                      <p:cNvPicPr/>
                      <p:nvPr/>
                    </p:nvPicPr>
                    <p:blipFill>
                      <a:blip r:embed="rId4"/>
                      <a:stretch>
                        <a:fillRect/>
                      </a:stretch>
                    </p:blipFill>
                    <p:spPr>
                      <a:xfrm>
                        <a:off x="3352800" y="1752600"/>
                        <a:ext cx="1447800" cy="63109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07559593"/>
              </p:ext>
            </p:extLst>
          </p:nvPr>
        </p:nvGraphicFramePr>
        <p:xfrm>
          <a:off x="2286000" y="2819400"/>
          <a:ext cx="2182762" cy="609600"/>
        </p:xfrm>
        <a:graphic>
          <a:graphicData uri="http://schemas.openxmlformats.org/presentationml/2006/ole">
            <mc:AlternateContent xmlns:mc="http://schemas.openxmlformats.org/markup-compatibility/2006">
              <mc:Choice xmlns:v="urn:schemas-microsoft-com:vml" Requires="v">
                <p:oleObj spid="_x0000_s117532" name="Equation" r:id="rId5" imgW="1409700" imgH="393700" progId="Equation.3">
                  <p:embed/>
                </p:oleObj>
              </mc:Choice>
              <mc:Fallback>
                <p:oleObj name="Equation" r:id="rId5" imgW="1409700" imgH="393700" progId="Equation.3">
                  <p:embed/>
                  <p:pic>
                    <p:nvPicPr>
                      <p:cNvPr id="0" name=""/>
                      <p:cNvPicPr/>
                      <p:nvPr/>
                    </p:nvPicPr>
                    <p:blipFill>
                      <a:blip r:embed="rId6"/>
                      <a:stretch>
                        <a:fillRect/>
                      </a:stretch>
                    </p:blipFill>
                    <p:spPr>
                      <a:xfrm>
                        <a:off x="2286000" y="2819400"/>
                        <a:ext cx="2182762" cy="609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1489624"/>
              </p:ext>
            </p:extLst>
          </p:nvPr>
        </p:nvGraphicFramePr>
        <p:xfrm>
          <a:off x="914400" y="2971800"/>
          <a:ext cx="1101725" cy="274637"/>
        </p:xfrm>
        <a:graphic>
          <a:graphicData uri="http://schemas.openxmlformats.org/presentationml/2006/ole">
            <mc:AlternateContent xmlns:mc="http://schemas.openxmlformats.org/markup-compatibility/2006">
              <mc:Choice xmlns:v="urn:schemas-microsoft-com:vml" Requires="v">
                <p:oleObj spid="_x0000_s117533" name="Equation" r:id="rId7" imgW="711200" imgH="177800" progId="Equation.3">
                  <p:embed/>
                </p:oleObj>
              </mc:Choice>
              <mc:Fallback>
                <p:oleObj name="Equation" r:id="rId7" imgW="711200" imgH="177800" progId="Equation.3">
                  <p:embed/>
                  <p:pic>
                    <p:nvPicPr>
                      <p:cNvPr id="0" name=""/>
                      <p:cNvPicPr/>
                      <p:nvPr/>
                    </p:nvPicPr>
                    <p:blipFill>
                      <a:blip r:embed="rId8"/>
                      <a:stretch>
                        <a:fillRect/>
                      </a:stretch>
                    </p:blipFill>
                    <p:spPr>
                      <a:xfrm>
                        <a:off x="914400" y="2971800"/>
                        <a:ext cx="1101725" cy="2746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1349688"/>
              </p:ext>
            </p:extLst>
          </p:nvPr>
        </p:nvGraphicFramePr>
        <p:xfrm>
          <a:off x="914400" y="3480777"/>
          <a:ext cx="1101725" cy="274637"/>
        </p:xfrm>
        <a:graphic>
          <a:graphicData uri="http://schemas.openxmlformats.org/presentationml/2006/ole">
            <mc:AlternateContent xmlns:mc="http://schemas.openxmlformats.org/markup-compatibility/2006">
              <mc:Choice xmlns:v="urn:schemas-microsoft-com:vml" Requires="v">
                <p:oleObj spid="_x0000_s117534" name="Equation" r:id="rId9" imgW="711200" imgH="177800" progId="Equation.3">
                  <p:embed/>
                </p:oleObj>
              </mc:Choice>
              <mc:Fallback>
                <p:oleObj name="Equation" r:id="rId9" imgW="711200" imgH="177800" progId="Equation.3">
                  <p:embed/>
                  <p:pic>
                    <p:nvPicPr>
                      <p:cNvPr id="0" name=""/>
                      <p:cNvPicPr/>
                      <p:nvPr/>
                    </p:nvPicPr>
                    <p:blipFill>
                      <a:blip r:embed="rId10"/>
                      <a:stretch>
                        <a:fillRect/>
                      </a:stretch>
                    </p:blipFill>
                    <p:spPr>
                      <a:xfrm>
                        <a:off x="914400" y="3480777"/>
                        <a:ext cx="1101725" cy="2746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61333059"/>
              </p:ext>
            </p:extLst>
          </p:nvPr>
        </p:nvGraphicFramePr>
        <p:xfrm>
          <a:off x="2286000" y="3505200"/>
          <a:ext cx="1219200" cy="255587"/>
        </p:xfrm>
        <a:graphic>
          <a:graphicData uri="http://schemas.openxmlformats.org/presentationml/2006/ole">
            <mc:AlternateContent xmlns:mc="http://schemas.openxmlformats.org/markup-compatibility/2006">
              <mc:Choice xmlns:v="urn:schemas-microsoft-com:vml" Requires="v">
                <p:oleObj spid="_x0000_s117535" name="Equation" r:id="rId11" imgW="787400" imgH="165100" progId="Equation.3">
                  <p:embed/>
                </p:oleObj>
              </mc:Choice>
              <mc:Fallback>
                <p:oleObj name="Equation" r:id="rId11" imgW="787400" imgH="165100" progId="Equation.3">
                  <p:embed/>
                  <p:pic>
                    <p:nvPicPr>
                      <p:cNvPr id="0" name=""/>
                      <p:cNvPicPr/>
                      <p:nvPr/>
                    </p:nvPicPr>
                    <p:blipFill>
                      <a:blip r:embed="rId12"/>
                      <a:stretch>
                        <a:fillRect/>
                      </a:stretch>
                    </p:blipFill>
                    <p:spPr>
                      <a:xfrm>
                        <a:off x="2286000" y="3505200"/>
                        <a:ext cx="1219200" cy="255587"/>
                      </a:xfrm>
                      <a:prstGeom prst="rect">
                        <a:avLst/>
                      </a:prstGeom>
                    </p:spPr>
                  </p:pic>
                </p:oleObj>
              </mc:Fallback>
            </mc:AlternateContent>
          </a:graphicData>
        </a:graphic>
      </p:graphicFrame>
      <p:pic>
        <p:nvPicPr>
          <p:cNvPr id="18" name="Picture 17" descr="POA_EF.pdf"/>
          <p:cNvPicPr>
            <a:picLocks noChangeAspect="1"/>
          </p:cNvPicPr>
          <p:nvPr/>
        </p:nvPicPr>
        <p:blipFill rotWithShape="1">
          <a:blip r:embed="rId13">
            <a:extLst>
              <a:ext uri="{28A0092B-C50C-407E-A947-70E740481C1C}">
                <a14:useLocalDpi xmlns:a14="http://schemas.microsoft.com/office/drawing/2010/main" val="0"/>
              </a:ext>
            </a:extLst>
          </a:blip>
          <a:srcRect l="1" r="49296"/>
          <a:stretch/>
        </p:blipFill>
        <p:spPr>
          <a:xfrm>
            <a:off x="2133600" y="1828800"/>
            <a:ext cx="4559067" cy="34671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9"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spTree>
    <p:extLst>
      <p:ext uri="{BB962C8B-B14F-4D97-AF65-F5344CB8AC3E}">
        <p14:creationId xmlns:p14="http://schemas.microsoft.com/office/powerpoint/2010/main" val="112567090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fairness</a:t>
            </a:r>
            <a:endParaRPr lang="en-US" dirty="0"/>
          </a:p>
        </p:txBody>
      </p:sp>
      <p:sp>
        <p:nvSpPr>
          <p:cNvPr id="3" name="Content Placeholder 2"/>
          <p:cNvSpPr>
            <a:spLocks noGrp="1"/>
          </p:cNvSpPr>
          <p:nvPr>
            <p:ph idx="1"/>
          </p:nvPr>
        </p:nvSpPr>
        <p:spPr/>
        <p:txBody>
          <a:bodyPr/>
          <a:lstStyle/>
          <a:p>
            <a:r>
              <a:rPr lang="en-US" sz="2800" dirty="0" smtClean="0"/>
              <a:t>System fairness: Envy-freeness</a:t>
            </a:r>
          </a:p>
          <a:p>
            <a:pPr lvl="1"/>
            <a:r>
              <a:rPr lang="en-US" sz="2400" dirty="0" smtClean="0"/>
              <a:t>Envy: how a player prefer others resources: </a:t>
            </a:r>
          </a:p>
          <a:p>
            <a:pPr lvl="1">
              <a:spcBef>
                <a:spcPts val="800"/>
              </a:spcBef>
              <a:spcAft>
                <a:spcPts val="800"/>
              </a:spcAft>
            </a:pPr>
            <a:r>
              <a:rPr lang="en-US" sz="2400" dirty="0" smtClean="0"/>
              <a:t>Given allocation </a:t>
            </a:r>
            <a:r>
              <a:rPr lang="en-US" sz="2400" b="1" dirty="0" smtClean="0"/>
              <a:t>r </a:t>
            </a:r>
            <a:r>
              <a:rPr lang="en-US" sz="2400" dirty="0" smtClean="0"/>
              <a:t>= (</a:t>
            </a:r>
            <a:r>
              <a:rPr lang="en-US" sz="2400" b="1" dirty="0" smtClean="0"/>
              <a:t>r</a:t>
            </a:r>
            <a:r>
              <a:rPr lang="en-US" sz="2400" baseline="-25000" dirty="0" smtClean="0"/>
              <a:t>1</a:t>
            </a:r>
            <a:r>
              <a:rPr lang="en-US" sz="2400" dirty="0" smtClean="0"/>
              <a:t>, </a:t>
            </a:r>
            <a:r>
              <a:rPr lang="en-US" sz="2400" b="1" dirty="0" smtClean="0"/>
              <a:t>r</a:t>
            </a:r>
            <a:r>
              <a:rPr lang="en-US" sz="2400" baseline="-25000" dirty="0" smtClean="0"/>
              <a:t>2</a:t>
            </a:r>
            <a:r>
              <a:rPr lang="en-US" sz="2400" dirty="0" smtClean="0"/>
              <a:t>, </a:t>
            </a:r>
            <a:r>
              <a:rPr lang="is-IS" sz="2400" dirty="0" smtClean="0"/>
              <a:t>…), envy-freeness is defined:</a:t>
            </a:r>
            <a:endParaRPr lang="en-US" sz="2400" dirty="0" smtClean="0"/>
          </a:p>
          <a:p>
            <a:endParaRPr lang="en-US" sz="2400" dirty="0"/>
          </a:p>
          <a:p>
            <a:pPr lvl="1"/>
            <a:r>
              <a:rPr lang="en-US" sz="2400" dirty="0" smtClean="0"/>
              <a:t>C-approximate envy-free: </a:t>
            </a:r>
          </a:p>
          <a:p>
            <a:endParaRPr lang="en-US" sz="2800" dirty="0" smtClean="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16</a:t>
            </a:fld>
            <a:r>
              <a:rPr lang="en-US" dirty="0" smtClean="0"/>
              <a:t> of </a:t>
            </a:r>
            <a:r>
              <a:rPr lang="is-IS" dirty="0" smtClean="0"/>
              <a:t>27</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252485829"/>
              </p:ext>
            </p:extLst>
          </p:nvPr>
        </p:nvGraphicFramePr>
        <p:xfrm>
          <a:off x="6792686" y="1292160"/>
          <a:ext cx="1741714" cy="609600"/>
        </p:xfrm>
        <a:graphic>
          <a:graphicData uri="http://schemas.openxmlformats.org/presentationml/2006/ole">
            <mc:AlternateContent xmlns:mc="http://schemas.openxmlformats.org/markup-compatibility/2006">
              <mc:Choice xmlns:v="urn:schemas-microsoft-com:vml" Requires="v">
                <p:oleObj spid="_x0000_s121159" name="Equation" r:id="rId3" imgW="1270000" imgH="444500" progId="Equation.3">
                  <p:embed/>
                </p:oleObj>
              </mc:Choice>
              <mc:Fallback>
                <p:oleObj name="Equation" r:id="rId3" imgW="1270000" imgH="444500" progId="Equation.3">
                  <p:embed/>
                  <p:pic>
                    <p:nvPicPr>
                      <p:cNvPr id="0" name=""/>
                      <p:cNvPicPr/>
                      <p:nvPr/>
                    </p:nvPicPr>
                    <p:blipFill>
                      <a:blip r:embed="rId4"/>
                      <a:stretch>
                        <a:fillRect/>
                      </a:stretch>
                    </p:blipFill>
                    <p:spPr>
                      <a:xfrm>
                        <a:off x="6792686" y="1292160"/>
                        <a:ext cx="1741714" cy="6096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1724448"/>
              </p:ext>
            </p:extLst>
          </p:nvPr>
        </p:nvGraphicFramePr>
        <p:xfrm>
          <a:off x="914400" y="2184848"/>
          <a:ext cx="2743200" cy="631312"/>
        </p:xfrm>
        <a:graphic>
          <a:graphicData uri="http://schemas.openxmlformats.org/presentationml/2006/ole">
            <mc:AlternateContent xmlns:mc="http://schemas.openxmlformats.org/markup-compatibility/2006">
              <mc:Choice xmlns:v="urn:schemas-microsoft-com:vml" Requires="v">
                <p:oleObj spid="_x0000_s121160" name="Equation" r:id="rId5" imgW="1930400" imgH="444500" progId="Equation.3">
                  <p:embed/>
                </p:oleObj>
              </mc:Choice>
              <mc:Fallback>
                <p:oleObj name="Equation" r:id="rId5" imgW="1930400" imgH="444500" progId="Equation.3">
                  <p:embed/>
                  <p:pic>
                    <p:nvPicPr>
                      <p:cNvPr id="0" name=""/>
                      <p:cNvPicPr/>
                      <p:nvPr/>
                    </p:nvPicPr>
                    <p:blipFill>
                      <a:blip r:embed="rId6"/>
                      <a:stretch>
                        <a:fillRect/>
                      </a:stretch>
                    </p:blipFill>
                    <p:spPr>
                      <a:xfrm>
                        <a:off x="914400" y="2184848"/>
                        <a:ext cx="2743200" cy="63131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61851266"/>
              </p:ext>
            </p:extLst>
          </p:nvPr>
        </p:nvGraphicFramePr>
        <p:xfrm>
          <a:off x="4419600" y="2871876"/>
          <a:ext cx="1066800" cy="328524"/>
        </p:xfrm>
        <a:graphic>
          <a:graphicData uri="http://schemas.openxmlformats.org/presentationml/2006/ole">
            <mc:AlternateContent xmlns:mc="http://schemas.openxmlformats.org/markup-compatibility/2006">
              <mc:Choice xmlns:v="urn:schemas-microsoft-com:vml" Requires="v">
                <p:oleObj spid="_x0000_s121161" name="Equation" r:id="rId7" imgW="660400" imgH="203200" progId="Equation.3">
                  <p:embed/>
                </p:oleObj>
              </mc:Choice>
              <mc:Fallback>
                <p:oleObj name="Equation" r:id="rId7" imgW="660400" imgH="203200" progId="Equation.3">
                  <p:embed/>
                  <p:pic>
                    <p:nvPicPr>
                      <p:cNvPr id="0" name=""/>
                      <p:cNvPicPr/>
                      <p:nvPr/>
                    </p:nvPicPr>
                    <p:blipFill>
                      <a:blip r:embed="rId8"/>
                      <a:stretch>
                        <a:fillRect/>
                      </a:stretch>
                    </p:blipFill>
                    <p:spPr>
                      <a:xfrm>
                        <a:off x="4419600" y="2871876"/>
                        <a:ext cx="1066800" cy="328524"/>
                      </a:xfrm>
                      <a:prstGeom prst="rect">
                        <a:avLst/>
                      </a:prstGeom>
                    </p:spPr>
                  </p:pic>
                </p:oleObj>
              </mc:Fallback>
            </mc:AlternateContent>
          </a:graphicData>
        </a:graphic>
      </p:graphicFrame>
      <p:sp>
        <p:nvSpPr>
          <p:cNvPr id="12"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spTree>
    <p:extLst>
      <p:ext uri="{BB962C8B-B14F-4D97-AF65-F5344CB8AC3E}">
        <p14:creationId xmlns:p14="http://schemas.microsoft.com/office/powerpoint/2010/main" val="22791557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 envy-freeness</a:t>
            </a:r>
            <a:endParaRPr lang="en-US" dirty="0"/>
          </a:p>
        </p:txBody>
      </p:sp>
      <p:sp>
        <p:nvSpPr>
          <p:cNvPr id="3" name="Content Placeholder 2"/>
          <p:cNvSpPr>
            <a:spLocks noGrp="1"/>
          </p:cNvSpPr>
          <p:nvPr>
            <p:ph idx="1"/>
          </p:nvPr>
        </p:nvSpPr>
        <p:spPr>
          <a:xfrm>
            <a:off x="152400" y="838200"/>
            <a:ext cx="7924800" cy="5105400"/>
          </a:xfrm>
        </p:spPr>
        <p:txBody>
          <a:bodyPr/>
          <a:lstStyle/>
          <a:p>
            <a:r>
              <a:rPr lang="en-US" sz="2800" dirty="0" smtClean="0"/>
              <a:t>Players’ budget difference is a natural way to measure fairness in the market</a:t>
            </a:r>
          </a:p>
          <a:p>
            <a:pPr lvl="1"/>
            <a:r>
              <a:rPr lang="en-US" sz="2400" dirty="0" smtClean="0"/>
              <a:t>Equal budget leads to equal purchase power</a:t>
            </a:r>
          </a:p>
          <a:p>
            <a:pPr lvl="1"/>
            <a:r>
              <a:rPr lang="en-US" sz="2400" dirty="0" smtClean="0"/>
              <a:t>Larger budget variation leads to worse fairness</a:t>
            </a:r>
          </a:p>
          <a:p>
            <a:pPr>
              <a:spcBef>
                <a:spcPts val="1200"/>
              </a:spcBef>
              <a:spcAft>
                <a:spcPts val="1200"/>
              </a:spcAft>
            </a:pPr>
            <a:r>
              <a:rPr lang="en-US" sz="2800" dirty="0" smtClean="0"/>
              <a:t>Define Market Budget Range (MBR) as the variation in players’ budget: </a:t>
            </a:r>
            <a:endParaRPr lang="en-US" sz="2800" dirty="0"/>
          </a:p>
          <a:p>
            <a:r>
              <a:rPr lang="en-US" sz="2800" dirty="0" smtClean="0"/>
              <a:t>Introduce this metric into the proof of [4]: </a:t>
            </a:r>
          </a:p>
          <a:p>
            <a:pPr lvl="1"/>
            <a:r>
              <a:rPr lang="en-US" sz="2400" dirty="0"/>
              <a:t>The market equilibrium with budget range </a:t>
            </a:r>
            <a:r>
              <a:rPr lang="en-US" sz="2400" dirty="0" smtClean="0"/>
              <a:t>MBR     is                      -</a:t>
            </a:r>
            <a:r>
              <a:rPr lang="en-US" sz="2400" dirty="0"/>
              <a:t>approximate envy-</a:t>
            </a:r>
            <a:r>
              <a:rPr lang="en-US" sz="2400" dirty="0" smtClean="0"/>
              <a:t>free</a:t>
            </a:r>
            <a:endParaRPr lang="en-US" sz="2400" dirty="0"/>
          </a:p>
          <a:p>
            <a:endParaRPr lang="en-US" sz="2800" dirty="0"/>
          </a:p>
          <a:p>
            <a:pPr lvl="1"/>
            <a:endParaRPr lang="en-US" sz="2400"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17</a:t>
            </a:fld>
            <a:r>
              <a:rPr lang="en-US" dirty="0" smtClean="0"/>
              <a:t> of </a:t>
            </a:r>
            <a:r>
              <a:rPr lang="is-IS" dirty="0" smtClean="0"/>
              <a:t>27</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61873322"/>
              </p:ext>
            </p:extLst>
          </p:nvPr>
        </p:nvGraphicFramePr>
        <p:xfrm>
          <a:off x="5181600" y="3109932"/>
          <a:ext cx="1295400" cy="564662"/>
        </p:xfrm>
        <a:graphic>
          <a:graphicData uri="http://schemas.openxmlformats.org/presentationml/2006/ole">
            <mc:AlternateContent xmlns:mc="http://schemas.openxmlformats.org/markup-compatibility/2006">
              <mc:Choice xmlns:v="urn:schemas-microsoft-com:vml" Requires="v">
                <p:oleObj spid="_x0000_s118088" name="Equation" r:id="rId3" imgW="990600" imgH="431800" progId="Equation.3">
                  <p:embed/>
                </p:oleObj>
              </mc:Choice>
              <mc:Fallback>
                <p:oleObj name="Equation" r:id="rId3" imgW="990600" imgH="431800" progId="Equation.3">
                  <p:embed/>
                  <p:pic>
                    <p:nvPicPr>
                      <p:cNvPr id="0" name=""/>
                      <p:cNvPicPr/>
                      <p:nvPr/>
                    </p:nvPicPr>
                    <p:blipFill>
                      <a:blip r:embed="rId4"/>
                      <a:stretch>
                        <a:fillRect/>
                      </a:stretch>
                    </p:blipFill>
                    <p:spPr>
                      <a:xfrm>
                        <a:off x="5181600" y="3109932"/>
                        <a:ext cx="1295400" cy="564662"/>
                      </a:xfrm>
                      <a:prstGeom prst="rect">
                        <a:avLst/>
                      </a:prstGeom>
                    </p:spPr>
                  </p:pic>
                </p:oleObj>
              </mc:Fallback>
            </mc:AlternateContent>
          </a:graphicData>
        </a:graphic>
      </p:graphicFrame>
      <p:sp>
        <p:nvSpPr>
          <p:cNvPr id="8" name="TextBox 7"/>
          <p:cNvSpPr txBox="1"/>
          <p:nvPr/>
        </p:nvSpPr>
        <p:spPr>
          <a:xfrm>
            <a:off x="405045" y="5562600"/>
            <a:ext cx="6844867" cy="800219"/>
          </a:xfrm>
          <a:prstGeom prst="rect">
            <a:avLst/>
          </a:prstGeom>
          <a:noFill/>
        </p:spPr>
        <p:txBody>
          <a:bodyPr wrap="none" rtlCol="0">
            <a:spAutoFit/>
          </a:bodyPr>
          <a:lstStyle/>
          <a:p>
            <a:r>
              <a:rPr lang="en-US" sz="1400" dirty="0" smtClean="0">
                <a:latin typeface="Palatino Linotype"/>
                <a:cs typeface="Palatino Linotype"/>
              </a:rPr>
              <a:t>[4] </a:t>
            </a:r>
            <a:r>
              <a:rPr lang="en-US" sz="1400" dirty="0">
                <a:latin typeface="Palatino Linotype"/>
                <a:cs typeface="Palatino Linotype"/>
              </a:rPr>
              <a:t>Li Zhang. The efficiency and fairness of a fixed budget resource allocation game. </a:t>
            </a:r>
            <a:endParaRPr lang="en-US" sz="1400" dirty="0" smtClean="0">
              <a:latin typeface="Palatino Linotype"/>
              <a:cs typeface="Palatino Linotype"/>
            </a:endParaRPr>
          </a:p>
          <a:p>
            <a:r>
              <a:rPr lang="en-US" sz="1400" dirty="0" smtClean="0">
                <a:latin typeface="Palatino Linotype"/>
                <a:cs typeface="Palatino Linotype"/>
              </a:rPr>
              <a:t>In </a:t>
            </a:r>
            <a:r>
              <a:rPr lang="en-US" sz="1400" i="1" dirty="0">
                <a:latin typeface="Palatino Linotype"/>
                <a:cs typeface="Palatino Linotype"/>
              </a:rPr>
              <a:t>Automata, Languages and Programming</a:t>
            </a:r>
            <a:r>
              <a:rPr lang="en-US" sz="1400" dirty="0">
                <a:latin typeface="Palatino Linotype"/>
                <a:cs typeface="Palatino Linotype"/>
              </a:rPr>
              <a:t>, pages 485–496. Springer, 2005. </a:t>
            </a:r>
          </a:p>
          <a:p>
            <a:r>
              <a:rPr lang="en-US" dirty="0" smtClean="0"/>
              <a:t>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025887508"/>
              </p:ext>
            </p:extLst>
          </p:nvPr>
        </p:nvGraphicFramePr>
        <p:xfrm>
          <a:off x="1262010" y="4683870"/>
          <a:ext cx="1524001" cy="348868"/>
        </p:xfrm>
        <a:graphic>
          <a:graphicData uri="http://schemas.openxmlformats.org/presentationml/2006/ole">
            <mc:AlternateContent xmlns:mc="http://schemas.openxmlformats.org/markup-compatibility/2006">
              <mc:Choice xmlns:v="urn:schemas-microsoft-com:vml" Requires="v">
                <p:oleObj spid="_x0000_s118089" name="Equation" r:id="rId5" imgW="1054100" imgH="241300" progId="Equation.3">
                  <p:embed/>
                </p:oleObj>
              </mc:Choice>
              <mc:Fallback>
                <p:oleObj name="Equation" r:id="rId5" imgW="1054100" imgH="241300" progId="Equation.3">
                  <p:embed/>
                  <p:pic>
                    <p:nvPicPr>
                      <p:cNvPr id="0" name=""/>
                      <p:cNvPicPr/>
                      <p:nvPr/>
                    </p:nvPicPr>
                    <p:blipFill>
                      <a:blip r:embed="rId6"/>
                      <a:stretch>
                        <a:fillRect/>
                      </a:stretch>
                    </p:blipFill>
                    <p:spPr>
                      <a:xfrm>
                        <a:off x="1262010" y="4683870"/>
                        <a:ext cx="1524001" cy="348868"/>
                      </a:xfrm>
                      <a:prstGeom prst="rect">
                        <a:avLst/>
                      </a:prstGeom>
                    </p:spPr>
                  </p:pic>
                </p:oleObj>
              </mc:Fallback>
            </mc:AlternateContent>
          </a:graphicData>
        </a:graphic>
      </p:graphicFrame>
      <p:pic>
        <p:nvPicPr>
          <p:cNvPr id="10" name="Picture 9" descr="POA_EF.pdf"/>
          <p:cNvPicPr>
            <a:picLocks noChangeAspect="1"/>
          </p:cNvPicPr>
          <p:nvPr/>
        </p:nvPicPr>
        <p:blipFill rotWithShape="1">
          <a:blip r:embed="rId7">
            <a:extLst>
              <a:ext uri="{28A0092B-C50C-407E-A947-70E740481C1C}">
                <a14:useLocalDpi xmlns:a14="http://schemas.microsoft.com/office/drawing/2010/main" val="0"/>
              </a:ext>
            </a:extLst>
          </a:blip>
          <a:srcRect l="50805" t="-411" r="-58" b="411"/>
          <a:stretch/>
        </p:blipFill>
        <p:spPr>
          <a:xfrm>
            <a:off x="2209800" y="1676400"/>
            <a:ext cx="4428688" cy="34671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spTree>
    <p:extLst>
      <p:ext uri="{BB962C8B-B14F-4D97-AF65-F5344CB8AC3E}">
        <p14:creationId xmlns:p14="http://schemas.microsoft.com/office/powerpoint/2010/main" val="3175315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ReBudget</a:t>
            </a:r>
            <a:r>
              <a:rPr lang="en-US" sz="2800" dirty="0" smtClean="0"/>
              <a:t>: trade off efficiency and fairness</a:t>
            </a:r>
            <a:endParaRPr lang="en-US" sz="2800" dirty="0"/>
          </a:p>
        </p:txBody>
      </p:sp>
      <p:sp>
        <p:nvSpPr>
          <p:cNvPr id="3" name="Content Placeholder 2"/>
          <p:cNvSpPr>
            <a:spLocks noGrp="1"/>
          </p:cNvSpPr>
          <p:nvPr>
            <p:ph idx="1"/>
          </p:nvPr>
        </p:nvSpPr>
        <p:spPr>
          <a:xfrm>
            <a:off x="152400" y="838200"/>
            <a:ext cx="9067800" cy="5105400"/>
          </a:xfrm>
        </p:spPr>
        <p:txBody>
          <a:bodyPr/>
          <a:lstStyle/>
          <a:p>
            <a:r>
              <a:rPr lang="en-US" sz="2800" dirty="0" smtClean="0"/>
              <a:t>Measuring </a:t>
            </a:r>
            <a:r>
              <a:rPr lang="en-US" sz="2800" dirty="0"/>
              <a:t>MUR and </a:t>
            </a:r>
            <a:r>
              <a:rPr lang="en-US" sz="2800" dirty="0" smtClean="0"/>
              <a:t>MBR, we can quantify the loss in efficiency and fairness of  market equilibrium</a:t>
            </a:r>
          </a:p>
          <a:p>
            <a:endParaRPr lang="en-US" dirty="0"/>
          </a:p>
          <a:p>
            <a:r>
              <a:rPr lang="en-US" sz="2800" dirty="0" smtClean="0"/>
              <a:t>Use MUR and MBR to guide budget re-assignment</a:t>
            </a:r>
          </a:p>
          <a:p>
            <a:pPr lvl="1"/>
            <a:r>
              <a:rPr lang="en-US" sz="2400" dirty="0"/>
              <a:t>T</a:t>
            </a:r>
            <a:r>
              <a:rPr lang="en-US" sz="2400" dirty="0" smtClean="0"/>
              <a:t>o </a:t>
            </a:r>
            <a:r>
              <a:rPr lang="en-US" sz="2400" dirty="0" smtClean="0"/>
              <a:t>improve </a:t>
            </a:r>
            <a:r>
              <a:rPr lang="en-US" sz="2400" dirty="0" err="1" smtClean="0"/>
              <a:t>PoA</a:t>
            </a:r>
            <a:r>
              <a:rPr lang="en-US" sz="2400" dirty="0" smtClean="0"/>
              <a:t>: punish the players whose </a:t>
            </a:r>
            <a:r>
              <a:rPr lang="en-US" altLang="zh-CN" sz="2400" dirty="0" smtClean="0"/>
              <a:t>incentives are</a:t>
            </a:r>
            <a:r>
              <a:rPr lang="en-US" sz="2400" dirty="0" smtClean="0"/>
              <a:t> </a:t>
            </a:r>
            <a:r>
              <a:rPr lang="en-US" sz="2400" dirty="0" smtClean="0"/>
              <a:t>low</a:t>
            </a:r>
            <a:endParaRPr lang="en-US" sz="2400" dirty="0"/>
          </a:p>
          <a:p>
            <a:pPr lvl="1"/>
            <a:r>
              <a:rPr lang="en-US" sz="2400" dirty="0" smtClean="0"/>
              <a:t>Guarantee minimum fairness set by system admin</a:t>
            </a:r>
          </a:p>
          <a:p>
            <a:pPr lvl="1"/>
            <a:endParaRPr lang="en-US" sz="2400" dirty="0" smtClean="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18</a:t>
            </a:fld>
            <a:r>
              <a:rPr lang="en-US" dirty="0" smtClean="0"/>
              <a:t> of </a:t>
            </a:r>
            <a:r>
              <a:rPr lang="is-IS" dirty="0" smtClean="0"/>
              <a:t>27</a:t>
            </a:r>
            <a:endParaRPr lang="en-US" dirty="0"/>
          </a:p>
        </p:txBody>
      </p:sp>
      <p:sp>
        <p:nvSpPr>
          <p:cNvPr id="6"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spTree>
    <p:extLst>
      <p:ext uri="{BB962C8B-B14F-4D97-AF65-F5344CB8AC3E}">
        <p14:creationId xmlns:p14="http://schemas.microsoft.com/office/powerpoint/2010/main" val="11285308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resentationTitle2010Pri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Footer Placeholder 3"/>
          <p:cNvSpPr txBox="1">
            <a:spLocks/>
          </p:cNvSpPr>
          <p:nvPr/>
        </p:nvSpPr>
        <p:spPr bwMode="auto">
          <a:xfrm>
            <a:off x="2971800" y="6096000"/>
            <a:ext cx="617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endParaRPr lang="en-US" sz="1400">
              <a:solidFill>
                <a:srgbClr val="ECC4C6"/>
              </a:solidFill>
              <a:latin typeface="Gotham Black" charset="0"/>
              <a:cs typeface="Gotham Black" charset="0"/>
            </a:endParaRP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rgbClr val="E09EA1"/>
                </a:solidFill>
                <a:latin typeface="Gotham Black" charset="0"/>
              </a:rPr>
              <a:t>Page </a:t>
            </a:r>
            <a:fld id="{69472BA5-E119-DE44-8DE4-D43EE91DBA32}" type="slidenum">
              <a:rPr lang="en-US">
                <a:solidFill>
                  <a:srgbClr val="E09EA1"/>
                </a:solidFill>
                <a:latin typeface="Gotham Black" charset="0"/>
              </a:rPr>
              <a:pPr eaLnBrk="1" hangingPunct="1"/>
              <a:t>1</a:t>
            </a:fld>
            <a:r>
              <a:rPr lang="en-US" dirty="0">
                <a:solidFill>
                  <a:srgbClr val="E09EA1"/>
                </a:solidFill>
                <a:latin typeface="Gotham Black" charset="0"/>
              </a:rPr>
              <a:t> of </a:t>
            </a:r>
            <a:r>
              <a:rPr lang="is-IS" dirty="0" smtClean="0">
                <a:solidFill>
                  <a:srgbClr val="E09EA1"/>
                </a:solidFill>
                <a:latin typeface="Gotham Black" charset="0"/>
              </a:rPr>
              <a:t>27</a:t>
            </a:r>
            <a:endParaRPr lang="en-US" dirty="0">
              <a:solidFill>
                <a:srgbClr val="E09EA1"/>
              </a:solidFill>
              <a:latin typeface="Gotham Black" charset="0"/>
            </a:endParaRPr>
          </a:p>
        </p:txBody>
      </p:sp>
    </p:spTree>
  </p:cSld>
  <p:clrMapOvr>
    <a:masterClrMapping/>
  </p:clrMapOvr>
  <p:transition xmlns:p14="http://schemas.microsoft.com/office/powerpoint/2010/main" advClick="0" advTm="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 2.22222E-6 L 0 0.88379 " pathEditMode="fixed" rAng="0" ptsTypes="AA">
                                      <p:cBhvr>
                                        <p:cTn id="6" dur="2000" fill="hold"/>
                                        <p:tgtEl>
                                          <p:spTgt spid="11"/>
                                        </p:tgtEl>
                                        <p:attrNameLst>
                                          <p:attrName>ppt_x</p:attrName>
                                          <p:attrName>ppt_y</p:attrName>
                                        </p:attrNameLst>
                                      </p:cBhvr>
                                      <p:rCtr x="0" y="4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_sampl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810000"/>
            <a:ext cx="4648200" cy="2324100"/>
          </a:xfrm>
          <a:prstGeom prst="rect">
            <a:avLst/>
          </a:prstGeom>
        </p:spPr>
      </p:pic>
      <p:sp>
        <p:nvSpPr>
          <p:cNvPr id="2" name="Title 1"/>
          <p:cNvSpPr>
            <a:spLocks noGrp="1"/>
          </p:cNvSpPr>
          <p:nvPr>
            <p:ph type="title"/>
          </p:nvPr>
        </p:nvSpPr>
        <p:spPr/>
        <p:txBody>
          <a:bodyPr/>
          <a:lstStyle/>
          <a:p>
            <a:r>
              <a:rPr lang="en-US" sz="2800" dirty="0" err="1" smtClean="0"/>
              <a:t>ReBudget</a:t>
            </a:r>
            <a:r>
              <a:rPr lang="en-US" sz="2800" dirty="0" smtClean="0"/>
              <a:t>: trade off efficiency and fairness</a:t>
            </a:r>
            <a:endParaRPr lang="en-US" sz="2800" dirty="0"/>
          </a:p>
        </p:txBody>
      </p:sp>
      <p:sp>
        <p:nvSpPr>
          <p:cNvPr id="3" name="Content Placeholder 2"/>
          <p:cNvSpPr>
            <a:spLocks noGrp="1"/>
          </p:cNvSpPr>
          <p:nvPr>
            <p:ph idx="1"/>
          </p:nvPr>
        </p:nvSpPr>
        <p:spPr>
          <a:xfrm>
            <a:off x="152400" y="838200"/>
            <a:ext cx="8839200" cy="4495800"/>
          </a:xfrm>
        </p:spPr>
        <p:txBody>
          <a:bodyPr/>
          <a:lstStyle/>
          <a:p>
            <a:r>
              <a:rPr lang="en-US" sz="2400" dirty="0" smtClean="0"/>
              <a:t>Given a fairness target </a:t>
            </a:r>
          </a:p>
          <a:p>
            <a:pPr marL="640080" lvl="1" indent="-320040">
              <a:buFont typeface="+mj-lt"/>
              <a:buAutoNum type="arabicPeriod"/>
            </a:pPr>
            <a:r>
              <a:rPr lang="en-US" sz="2200" dirty="0" smtClean="0"/>
              <a:t>Compute MBR:                           ; </a:t>
            </a:r>
            <a:r>
              <a:rPr lang="en-US" altLang="zh-CN" sz="2200" dirty="0" smtClean="0"/>
              <a:t>initialize </a:t>
            </a:r>
            <a:r>
              <a:rPr lang="en-US" sz="2200" dirty="0" smtClean="0"/>
              <a:t>“</a:t>
            </a:r>
            <a:r>
              <a:rPr lang="en-US" altLang="zh-CN" sz="2200" dirty="0" smtClean="0"/>
              <a:t>penalty</a:t>
            </a:r>
            <a:r>
              <a:rPr lang="en-US" sz="2200" dirty="0" smtClean="0"/>
              <a:t>”:</a:t>
            </a:r>
          </a:p>
          <a:p>
            <a:pPr marL="640080" lvl="1" indent="-320040">
              <a:buFont typeface="+mj-lt"/>
              <a:buAutoNum type="arabicPeriod"/>
            </a:pPr>
            <a:r>
              <a:rPr lang="en-US" sz="2200" dirty="0" smtClean="0"/>
              <a:t>Use </a:t>
            </a:r>
            <a:r>
              <a:rPr lang="en-US" sz="2200" dirty="0" err="1" smtClean="0"/>
              <a:t>XChange</a:t>
            </a:r>
            <a:r>
              <a:rPr lang="en-US" sz="2200" dirty="0" smtClean="0"/>
              <a:t> to </a:t>
            </a:r>
            <a:r>
              <a:rPr lang="en-US" sz="2200" dirty="0"/>
              <a:t>reach market equilibrium</a:t>
            </a:r>
          </a:p>
          <a:p>
            <a:pPr marL="640080" lvl="1" indent="-320040">
              <a:buFont typeface="+mj-lt"/>
              <a:buAutoNum type="arabicPeriod"/>
            </a:pPr>
            <a:r>
              <a:rPr lang="en-US" sz="2200" dirty="0" smtClean="0"/>
              <a:t>Player </a:t>
            </a:r>
            <a:r>
              <a:rPr lang="en-US" sz="2200" dirty="0" err="1"/>
              <a:t>i</a:t>
            </a:r>
            <a:r>
              <a:rPr lang="en-US" sz="2200" dirty="0"/>
              <a:t> with </a:t>
            </a:r>
            <a:r>
              <a:rPr lang="en-US" sz="2200" dirty="0" smtClean="0"/>
              <a:t>incentive </a:t>
            </a:r>
            <a:r>
              <a:rPr lang="en-US" sz="2200" dirty="0"/>
              <a:t>lower than 50% of the maximum </a:t>
            </a:r>
            <a:r>
              <a:rPr lang="en-US" sz="2200" dirty="0" smtClean="0"/>
              <a:t>incentive has to pay a </a:t>
            </a:r>
            <a:r>
              <a:rPr lang="en-US" sz="2200" dirty="0" smtClean="0"/>
              <a:t>“penalty” </a:t>
            </a:r>
            <a:r>
              <a:rPr lang="en-US" sz="2200" dirty="0" smtClean="0"/>
              <a:t>(equivalent to a budget cut)</a:t>
            </a:r>
            <a:endParaRPr lang="en-US" sz="2200" dirty="0"/>
          </a:p>
          <a:p>
            <a:endParaRPr lang="en-US" sz="2800" dirty="0" smtClean="0"/>
          </a:p>
          <a:p>
            <a:pPr marL="0" indent="0">
              <a:buNone/>
            </a:pPr>
            <a:endParaRPr lang="en-US" sz="2800" dirty="0" smtClean="0"/>
          </a:p>
          <a:p>
            <a:pPr marL="0" indent="0">
              <a:buNone/>
            </a:pPr>
            <a:endParaRPr lang="en-US" sz="2400" dirty="0" smtClean="0"/>
          </a:p>
          <a:p>
            <a:r>
              <a:rPr lang="en-US" sz="2400" dirty="0" smtClean="0"/>
              <a:t>Maximum Budget is X, minimum budget is X</a:t>
            </a:r>
            <a:r>
              <a:rPr lang="en-US" sz="2400" dirty="0" smtClean="0">
                <a:latin typeface="Wingdings"/>
                <a:ea typeface="Wingdings"/>
                <a:cs typeface="Wingdings"/>
                <a:sym typeface="Wingdings"/>
              </a:rPr>
              <a:t></a:t>
            </a:r>
            <a:r>
              <a:rPr lang="en-US" sz="2400" dirty="0" smtClean="0"/>
              <a:t>MBR</a:t>
            </a:r>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19</a:t>
            </a:fld>
            <a:r>
              <a:rPr lang="en-US" dirty="0" smtClean="0"/>
              <a:t> of </a:t>
            </a:r>
            <a:r>
              <a:rPr lang="is-IS" dirty="0" smtClean="0"/>
              <a:t>27</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2908404"/>
              </p:ext>
            </p:extLst>
          </p:nvPr>
        </p:nvGraphicFramePr>
        <p:xfrm>
          <a:off x="7467600" y="1219200"/>
          <a:ext cx="1000125" cy="462868"/>
        </p:xfrm>
        <a:graphic>
          <a:graphicData uri="http://schemas.openxmlformats.org/presentationml/2006/ole">
            <mc:AlternateContent xmlns:mc="http://schemas.openxmlformats.org/markup-compatibility/2006">
              <mc:Choice xmlns:v="urn:schemas-microsoft-com:vml" Requires="v">
                <p:oleObj spid="_x0000_s119060" name="Equation" r:id="rId5" imgW="850900" imgH="393700" progId="Equation.3">
                  <p:embed/>
                </p:oleObj>
              </mc:Choice>
              <mc:Fallback>
                <p:oleObj name="Equation" r:id="rId5" imgW="850900" imgH="393700" progId="Equation.3">
                  <p:embed/>
                  <p:pic>
                    <p:nvPicPr>
                      <p:cNvPr id="0" name=""/>
                      <p:cNvPicPr/>
                      <p:nvPr/>
                    </p:nvPicPr>
                    <p:blipFill>
                      <a:blip r:embed="rId6"/>
                      <a:stretch>
                        <a:fillRect/>
                      </a:stretch>
                    </p:blipFill>
                    <p:spPr>
                      <a:xfrm>
                        <a:off x="7467600" y="1219200"/>
                        <a:ext cx="1000125" cy="462868"/>
                      </a:xfrm>
                      <a:prstGeom prst="rect">
                        <a:avLst/>
                      </a:prstGeom>
                    </p:spPr>
                  </p:pic>
                </p:oleObj>
              </mc:Fallback>
            </mc:AlternateContent>
          </a:graphicData>
        </a:graphic>
      </p:graphicFrame>
      <p:sp>
        <p:nvSpPr>
          <p:cNvPr id="7"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sp>
        <p:nvSpPr>
          <p:cNvPr id="9" name="Oval 8"/>
          <p:cNvSpPr/>
          <p:nvPr/>
        </p:nvSpPr>
        <p:spPr>
          <a:xfrm>
            <a:off x="5410200" y="4800600"/>
            <a:ext cx="228600" cy="4572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638800" y="4724400"/>
            <a:ext cx="228600" cy="4572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656300923"/>
              </p:ext>
            </p:extLst>
          </p:nvPr>
        </p:nvGraphicFramePr>
        <p:xfrm>
          <a:off x="2895600" y="1320089"/>
          <a:ext cx="1676400" cy="280111"/>
        </p:xfrm>
        <a:graphic>
          <a:graphicData uri="http://schemas.openxmlformats.org/presentationml/2006/ole">
            <mc:AlternateContent xmlns:mc="http://schemas.openxmlformats.org/markup-compatibility/2006">
              <mc:Choice xmlns:v="urn:schemas-microsoft-com:vml" Requires="v">
                <p:oleObj spid="_x0000_s119061" name="Equation" r:id="rId7" imgW="1295400" imgH="215900" progId="Equation.3">
                  <p:embed/>
                </p:oleObj>
              </mc:Choice>
              <mc:Fallback>
                <p:oleObj name="Equation" r:id="rId7" imgW="1295400" imgH="215900" progId="Equation.3">
                  <p:embed/>
                  <p:pic>
                    <p:nvPicPr>
                      <p:cNvPr id="0" name=""/>
                      <p:cNvPicPr/>
                      <p:nvPr/>
                    </p:nvPicPr>
                    <p:blipFill>
                      <a:blip r:embed="rId8"/>
                      <a:stretch>
                        <a:fillRect/>
                      </a:stretch>
                    </p:blipFill>
                    <p:spPr>
                      <a:xfrm>
                        <a:off x="2895600" y="1320089"/>
                        <a:ext cx="1676400" cy="280111"/>
                      </a:xfrm>
                      <a:prstGeom prst="rect">
                        <a:avLst/>
                      </a:prstGeom>
                    </p:spPr>
                  </p:pic>
                </p:oleObj>
              </mc:Fallback>
            </mc:AlternateContent>
          </a:graphicData>
        </a:graphic>
      </p:graphicFrame>
      <p:sp>
        <p:nvSpPr>
          <p:cNvPr id="35" name="Rounded Rectangle 34"/>
          <p:cNvSpPr/>
          <p:nvPr/>
        </p:nvSpPr>
        <p:spPr>
          <a:xfrm>
            <a:off x="7372586" y="2820903"/>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ounded Rectangle 35"/>
          <p:cNvSpPr/>
          <p:nvPr/>
        </p:nvSpPr>
        <p:spPr>
          <a:xfrm>
            <a:off x="4934186" y="2833232"/>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ounded Rectangle 36"/>
          <p:cNvSpPr/>
          <p:nvPr/>
        </p:nvSpPr>
        <p:spPr>
          <a:xfrm>
            <a:off x="381000" y="2840210"/>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ounded Rectangle 37"/>
          <p:cNvSpPr/>
          <p:nvPr/>
        </p:nvSpPr>
        <p:spPr>
          <a:xfrm>
            <a:off x="2608976" y="2840210"/>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ounded Rectangle 39"/>
          <p:cNvSpPr/>
          <p:nvPr/>
        </p:nvSpPr>
        <p:spPr>
          <a:xfrm>
            <a:off x="381000" y="2840210"/>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507008" y="2971800"/>
            <a:ext cx="1187645" cy="338554"/>
          </a:xfrm>
          <a:prstGeom prst="rect">
            <a:avLst/>
          </a:prstGeom>
          <a:noFill/>
        </p:spPr>
        <p:txBody>
          <a:bodyPr wrap="none" rtlCol="0">
            <a:spAutoFit/>
          </a:bodyPr>
          <a:lstStyle/>
          <a:p>
            <a:pPr algn="ctr"/>
            <a:r>
              <a:rPr lang="en-US" sz="1600" dirty="0" smtClean="0">
                <a:latin typeface="Palatino Linotype"/>
                <a:cs typeface="Palatino Linotype"/>
              </a:rPr>
              <a:t>1. Initialize</a:t>
            </a:r>
            <a:endParaRPr lang="en-US" sz="1600" dirty="0">
              <a:latin typeface="Palatino Linotype"/>
              <a:cs typeface="Palatino Linotype"/>
            </a:endParaRPr>
          </a:p>
        </p:txBody>
      </p:sp>
      <p:grpSp>
        <p:nvGrpSpPr>
          <p:cNvPr id="42" name="Group 41"/>
          <p:cNvGrpSpPr/>
          <p:nvPr/>
        </p:nvGrpSpPr>
        <p:grpSpPr>
          <a:xfrm>
            <a:off x="2611086" y="2841154"/>
            <a:ext cx="1447800" cy="609600"/>
            <a:chOff x="228600" y="2667000"/>
            <a:chExt cx="1447800" cy="609600"/>
          </a:xfrm>
        </p:grpSpPr>
        <p:sp>
          <p:nvSpPr>
            <p:cNvPr id="55" name="Rounded Rectangle 54"/>
            <p:cNvSpPr/>
            <p:nvPr/>
          </p:nvSpPr>
          <p:spPr>
            <a:xfrm>
              <a:off x="228600" y="2667000"/>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p:cNvSpPr txBox="1"/>
            <p:nvPr/>
          </p:nvSpPr>
          <p:spPr>
            <a:xfrm>
              <a:off x="284514" y="2763892"/>
              <a:ext cx="1219200" cy="338554"/>
            </a:xfrm>
            <a:prstGeom prst="rect">
              <a:avLst/>
            </a:prstGeom>
            <a:noFill/>
          </p:spPr>
          <p:txBody>
            <a:bodyPr wrap="square" rtlCol="0">
              <a:spAutoFit/>
            </a:bodyPr>
            <a:lstStyle/>
            <a:p>
              <a:pPr algn="ctr"/>
              <a:r>
                <a:rPr lang="en-US" sz="1600" dirty="0" smtClean="0">
                  <a:latin typeface="Palatino Linotype"/>
                  <a:cs typeface="Palatino Linotype"/>
                </a:rPr>
                <a:t>2. </a:t>
              </a:r>
              <a:r>
                <a:rPr lang="en-US" sz="1600" dirty="0" err="1" smtClean="0">
                  <a:latin typeface="Palatino Linotype"/>
                  <a:cs typeface="Palatino Linotype"/>
                </a:rPr>
                <a:t>XChange</a:t>
              </a:r>
              <a:endParaRPr lang="en-US" sz="1600" dirty="0">
                <a:latin typeface="Palatino Linotype"/>
                <a:cs typeface="Palatino Linotype"/>
              </a:endParaRPr>
            </a:p>
          </p:txBody>
        </p:sp>
      </p:grpSp>
      <p:grpSp>
        <p:nvGrpSpPr>
          <p:cNvPr id="43" name="Group 42"/>
          <p:cNvGrpSpPr/>
          <p:nvPr/>
        </p:nvGrpSpPr>
        <p:grpSpPr>
          <a:xfrm>
            <a:off x="4934186" y="2835761"/>
            <a:ext cx="1447800" cy="609600"/>
            <a:chOff x="228600" y="2667000"/>
            <a:chExt cx="1447800" cy="609600"/>
          </a:xfrm>
        </p:grpSpPr>
        <p:sp>
          <p:nvSpPr>
            <p:cNvPr id="53" name="Rounded Rectangle 52"/>
            <p:cNvSpPr/>
            <p:nvPr/>
          </p:nvSpPr>
          <p:spPr>
            <a:xfrm>
              <a:off x="228600" y="2667000"/>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415276" y="2675463"/>
              <a:ext cx="1060707" cy="584776"/>
            </a:xfrm>
            <a:prstGeom prst="rect">
              <a:avLst/>
            </a:prstGeom>
            <a:noFill/>
          </p:spPr>
          <p:txBody>
            <a:bodyPr wrap="none" rtlCol="0">
              <a:spAutoFit/>
            </a:bodyPr>
            <a:lstStyle/>
            <a:p>
              <a:pPr algn="ctr"/>
              <a:r>
                <a:rPr lang="en-US" sz="1600" dirty="0" smtClean="0">
                  <a:latin typeface="Palatino Linotype"/>
                  <a:cs typeface="Palatino Linotype"/>
                </a:rPr>
                <a:t>3. Impose</a:t>
              </a:r>
            </a:p>
            <a:p>
              <a:pPr algn="ctr"/>
              <a:r>
                <a:rPr lang="en-US" sz="1600" dirty="0" smtClean="0">
                  <a:latin typeface="Palatino Linotype"/>
                  <a:cs typeface="Palatino Linotype"/>
                </a:rPr>
                <a:t>penalty</a:t>
              </a:r>
              <a:endParaRPr lang="en-US" sz="1600" dirty="0">
                <a:latin typeface="Palatino Linotype"/>
                <a:cs typeface="Palatino Linotype"/>
              </a:endParaRPr>
            </a:p>
          </p:txBody>
        </p:sp>
      </p:grpSp>
      <p:sp>
        <p:nvSpPr>
          <p:cNvPr id="44" name="TextBox 43"/>
          <p:cNvSpPr txBox="1"/>
          <p:nvPr/>
        </p:nvSpPr>
        <p:spPr>
          <a:xfrm>
            <a:off x="3505200" y="3429000"/>
            <a:ext cx="1941257" cy="338554"/>
          </a:xfrm>
          <a:prstGeom prst="rect">
            <a:avLst/>
          </a:prstGeom>
          <a:noFill/>
        </p:spPr>
        <p:txBody>
          <a:bodyPr wrap="none" rtlCol="0">
            <a:spAutoFit/>
          </a:bodyPr>
          <a:lstStyle/>
          <a:p>
            <a:r>
              <a:rPr lang="en-US" sz="1600" dirty="0" smtClean="0">
                <a:latin typeface="Palatino Linotype"/>
                <a:cs typeface="Palatino Linotype"/>
              </a:rPr>
              <a:t>“penalty” is halved</a:t>
            </a:r>
            <a:endParaRPr lang="en-US" sz="1600" dirty="0">
              <a:latin typeface="Palatino Linotype"/>
              <a:cs typeface="Palatino Linotype"/>
            </a:endParaRPr>
          </a:p>
        </p:txBody>
      </p:sp>
      <p:cxnSp>
        <p:nvCxnSpPr>
          <p:cNvPr id="45" name="Curved Connector 44"/>
          <p:cNvCxnSpPr>
            <a:stCxn id="53" idx="2"/>
            <a:endCxn id="55" idx="2"/>
          </p:cNvCxnSpPr>
          <p:nvPr/>
        </p:nvCxnSpPr>
        <p:spPr>
          <a:xfrm rot="5400000">
            <a:off x="4493840" y="2286507"/>
            <a:ext cx="5393" cy="2323100"/>
          </a:xfrm>
          <a:prstGeom prst="curvedConnector3">
            <a:avLst>
              <a:gd name="adj1" fmla="val 7916503"/>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7372586" y="2796245"/>
            <a:ext cx="1447800" cy="638765"/>
            <a:chOff x="228600" y="2637835"/>
            <a:chExt cx="1447800" cy="638765"/>
          </a:xfrm>
        </p:grpSpPr>
        <p:sp>
          <p:nvSpPr>
            <p:cNvPr id="51" name="Rounded Rectangle 50"/>
            <p:cNvSpPr/>
            <p:nvPr/>
          </p:nvSpPr>
          <p:spPr>
            <a:xfrm>
              <a:off x="228600" y="2667000"/>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395590" y="2637835"/>
              <a:ext cx="1100081" cy="584776"/>
            </a:xfrm>
            <a:prstGeom prst="rect">
              <a:avLst/>
            </a:prstGeom>
            <a:noFill/>
          </p:spPr>
          <p:txBody>
            <a:bodyPr wrap="none" rtlCol="0">
              <a:spAutoFit/>
            </a:bodyPr>
            <a:lstStyle/>
            <a:p>
              <a:pPr algn="ctr"/>
              <a:r>
                <a:rPr lang="en-US" sz="1600" dirty="0" smtClean="0">
                  <a:latin typeface="Palatino Linotype"/>
                  <a:cs typeface="Palatino Linotype"/>
                </a:rPr>
                <a:t>Resources</a:t>
              </a:r>
            </a:p>
            <a:p>
              <a:pPr algn="ctr"/>
              <a:r>
                <a:rPr lang="en-US" sz="1600" dirty="0" smtClean="0">
                  <a:latin typeface="Palatino Linotype"/>
                  <a:cs typeface="Palatino Linotype"/>
                </a:rPr>
                <a:t>allocated</a:t>
              </a:r>
              <a:endParaRPr lang="en-US" sz="1600" dirty="0">
                <a:latin typeface="Palatino Linotype"/>
                <a:cs typeface="Palatino Linotype"/>
              </a:endParaRPr>
            </a:p>
          </p:txBody>
        </p:sp>
      </p:grpSp>
      <p:cxnSp>
        <p:nvCxnSpPr>
          <p:cNvPr id="47" name="Straight Arrow Connector 46"/>
          <p:cNvCxnSpPr>
            <a:stCxn id="40" idx="3"/>
            <a:endCxn id="55" idx="1"/>
          </p:cNvCxnSpPr>
          <p:nvPr/>
        </p:nvCxnSpPr>
        <p:spPr>
          <a:xfrm>
            <a:off x="1828800" y="3145010"/>
            <a:ext cx="782286" cy="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55" idx="3"/>
            <a:endCxn id="53" idx="1"/>
          </p:cNvCxnSpPr>
          <p:nvPr/>
        </p:nvCxnSpPr>
        <p:spPr>
          <a:xfrm flipV="1">
            <a:off x="4058886" y="3140561"/>
            <a:ext cx="875300" cy="5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53" idx="3"/>
            <a:endCxn id="51" idx="1"/>
          </p:cNvCxnSpPr>
          <p:nvPr/>
        </p:nvCxnSpPr>
        <p:spPr>
          <a:xfrm flipV="1">
            <a:off x="6381986" y="3130210"/>
            <a:ext cx="990600" cy="10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6357326" y="3149024"/>
            <a:ext cx="1011314" cy="338554"/>
          </a:xfrm>
          <a:prstGeom prst="rect">
            <a:avLst/>
          </a:prstGeom>
        </p:spPr>
        <p:txBody>
          <a:bodyPr wrap="none">
            <a:spAutoFit/>
          </a:bodyPr>
          <a:lstStyle/>
          <a:p>
            <a:r>
              <a:rPr lang="en-US" sz="1600" dirty="0" smtClean="0">
                <a:latin typeface="Palatino Linotype"/>
                <a:cs typeface="Palatino Linotype"/>
              </a:rPr>
              <a:t>converge</a:t>
            </a:r>
            <a:endParaRPr lang="en-US" sz="1600" dirty="0"/>
          </a:p>
        </p:txBody>
      </p:sp>
    </p:spTree>
    <p:extLst>
      <p:ext uri="{BB962C8B-B14F-4D97-AF65-F5344CB8AC3E}">
        <p14:creationId xmlns:p14="http://schemas.microsoft.com/office/powerpoint/2010/main" val="197712608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8"/>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2"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3" nodeType="clickEffect">
                                  <p:stCondLst>
                                    <p:cond delay="0"/>
                                  </p:stCondLst>
                                  <p:childTnLst>
                                    <p:set>
                                      <p:cBhvr>
                                        <p:cTn id="31" dur="1" fill="hold">
                                          <p:stCondLst>
                                            <p:cond delay="0"/>
                                          </p:stCondLst>
                                        </p:cTn>
                                        <p:tgtEl>
                                          <p:spTgt spid="38"/>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2" nodeType="after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3" nodeType="clickEffect">
                                  <p:stCondLst>
                                    <p:cond delay="0"/>
                                  </p:stCondLst>
                                  <p:childTnLst>
                                    <p:set>
                                      <p:cBhvr>
                                        <p:cTn id="38" dur="1" fill="hold">
                                          <p:stCondLst>
                                            <p:cond delay="0"/>
                                          </p:stCondLst>
                                        </p:cTn>
                                        <p:tgtEl>
                                          <p:spTgt spid="36"/>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9"/>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1"/>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35" grpId="0" animBg="1"/>
      <p:bldP spid="36" grpId="0" animBg="1"/>
      <p:bldP spid="36" grpId="1" animBg="1"/>
      <p:bldP spid="36" grpId="2" animBg="1"/>
      <p:bldP spid="36" grpId="3" animBg="1"/>
      <p:bldP spid="37" grpId="0" animBg="1"/>
      <p:bldP spid="37" grpId="1" animBg="1"/>
      <p:bldP spid="38" grpId="0" animBg="1"/>
      <p:bldP spid="38" grpId="1" animBg="1"/>
      <p:bldP spid="38" grpId="2" animBg="1"/>
      <p:bldP spid="38" grpId="3"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p:txBody>
          <a:bodyPr/>
          <a:lstStyle/>
          <a:p>
            <a:r>
              <a:rPr lang="en-US" sz="2800" dirty="0"/>
              <a:t>Assumption: a player’s utility function is non-decreasing, continuous, and </a:t>
            </a:r>
            <a:r>
              <a:rPr lang="en-US" sz="2800" dirty="0" smtClean="0"/>
              <a:t>concave</a:t>
            </a:r>
          </a:p>
          <a:p>
            <a:pPr lvl="1"/>
            <a:r>
              <a:rPr lang="en-US" sz="2400" dirty="0" smtClean="0"/>
              <a:t>Adopt Talus</a:t>
            </a:r>
            <a:r>
              <a:rPr lang="en-US" sz="2400" baseline="30000" dirty="0" smtClean="0"/>
              <a:t>4 </a:t>
            </a:r>
            <a:r>
              <a:rPr lang="en-US" sz="2400" dirty="0" smtClean="0"/>
              <a:t>and Futility Scaling</a:t>
            </a:r>
            <a:r>
              <a:rPr lang="en-US" sz="2400" baseline="30000" dirty="0" smtClean="0"/>
              <a:t>5</a:t>
            </a:r>
            <a:r>
              <a:rPr lang="en-US" sz="2400" dirty="0" smtClean="0"/>
              <a:t>, which </a:t>
            </a:r>
            <a:r>
              <a:rPr lang="en-US" sz="2400" dirty="0" err="1" smtClean="0"/>
              <a:t>convexifies</a:t>
            </a:r>
            <a:r>
              <a:rPr lang="en-US" sz="2400" dirty="0" smtClean="0"/>
              <a:t> the cache behavior</a:t>
            </a:r>
            <a:endParaRPr lang="en-US" sz="2400" dirty="0"/>
          </a:p>
          <a:p>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20</a:t>
            </a:fld>
            <a:r>
              <a:rPr lang="en-US" dirty="0" smtClean="0"/>
              <a:t> of </a:t>
            </a:r>
            <a:r>
              <a:rPr lang="is-IS" dirty="0" smtClean="0"/>
              <a:t>27</a:t>
            </a:r>
            <a:endParaRPr lang="en-US" dirty="0"/>
          </a:p>
        </p:txBody>
      </p:sp>
      <p:pic>
        <p:nvPicPr>
          <p:cNvPr id="6" name="Picture 5" descr="vpr_mcf.pd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8800" y="2567635"/>
            <a:ext cx="5334000" cy="2918765"/>
          </a:xfrm>
          <a:prstGeom prst="rect">
            <a:avLst/>
          </a:prstGeom>
        </p:spPr>
      </p:pic>
      <p:sp>
        <p:nvSpPr>
          <p:cNvPr id="7" name="TextBox 6"/>
          <p:cNvSpPr txBox="1"/>
          <p:nvPr/>
        </p:nvSpPr>
        <p:spPr>
          <a:xfrm>
            <a:off x="405045" y="5562600"/>
            <a:ext cx="3528004" cy="523220"/>
          </a:xfrm>
          <a:prstGeom prst="rect">
            <a:avLst/>
          </a:prstGeom>
          <a:noFill/>
        </p:spPr>
        <p:txBody>
          <a:bodyPr wrap="none" rtlCol="0">
            <a:spAutoFit/>
          </a:bodyPr>
          <a:lstStyle/>
          <a:p>
            <a:r>
              <a:rPr lang="en-US" sz="1400" dirty="0" smtClean="0"/>
              <a:t>[4] Beckmann </a:t>
            </a:r>
            <a:r>
              <a:rPr lang="en-US" sz="1400" dirty="0"/>
              <a:t>and </a:t>
            </a:r>
            <a:r>
              <a:rPr lang="en-US" sz="1400" dirty="0" smtClean="0"/>
              <a:t>Sanchez</a:t>
            </a:r>
            <a:r>
              <a:rPr lang="en-US" sz="1400" dirty="0"/>
              <a:t>, HPCA, 2015. </a:t>
            </a:r>
          </a:p>
          <a:p>
            <a:r>
              <a:rPr lang="en-US" sz="1400" dirty="0"/>
              <a:t>[5</a:t>
            </a:r>
            <a:r>
              <a:rPr lang="en-US" sz="1400" dirty="0" smtClean="0"/>
              <a:t>] Wang and Chen, MICRO 2014</a:t>
            </a:r>
            <a:endParaRPr lang="en-US" sz="1400" dirty="0"/>
          </a:p>
        </p:txBody>
      </p:sp>
      <p:sp>
        <p:nvSpPr>
          <p:cNvPr id="8"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spTree>
    <p:extLst>
      <p:ext uri="{BB962C8B-B14F-4D97-AF65-F5344CB8AC3E}">
        <p14:creationId xmlns:p14="http://schemas.microsoft.com/office/powerpoint/2010/main" val="1560150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p:txBody>
          <a:bodyPr/>
          <a:lstStyle/>
          <a:p>
            <a:r>
              <a:rPr lang="en-US" sz="2800" dirty="0"/>
              <a:t>Simulation setup</a:t>
            </a:r>
          </a:p>
          <a:p>
            <a:pPr lvl="1"/>
            <a:r>
              <a:rPr lang="en-US" sz="2400" dirty="0" smtClean="0"/>
              <a:t>4 </a:t>
            </a:r>
            <a:r>
              <a:rPr lang="en-US" sz="2400" dirty="0"/>
              <a:t>GHz 4-way </a:t>
            </a:r>
            <a:r>
              <a:rPr lang="en-US" sz="2400" dirty="0" err="1" smtClean="0"/>
              <a:t>OoO</a:t>
            </a:r>
            <a:r>
              <a:rPr lang="en-US" sz="2400" dirty="0" smtClean="0"/>
              <a:t> core</a:t>
            </a:r>
            <a:r>
              <a:rPr lang="en-US" sz="2400" dirty="0"/>
              <a:t>, 32 </a:t>
            </a:r>
            <a:r>
              <a:rPr lang="en-US" sz="2400" dirty="0" err="1"/>
              <a:t>kB</a:t>
            </a:r>
            <a:r>
              <a:rPr lang="en-US" sz="2400" dirty="0"/>
              <a:t> </a:t>
            </a:r>
            <a:r>
              <a:rPr lang="en-US" sz="2400" dirty="0" err="1"/>
              <a:t>i</a:t>
            </a:r>
            <a:r>
              <a:rPr lang="en-US" sz="2400" dirty="0"/>
              <a:t>/d </a:t>
            </a:r>
            <a:r>
              <a:rPr lang="en-US" sz="2400" dirty="0" smtClean="0"/>
              <a:t>L1</a:t>
            </a:r>
          </a:p>
          <a:p>
            <a:pPr lvl="1"/>
            <a:r>
              <a:rPr lang="en-US" sz="2400" dirty="0" smtClean="0"/>
              <a:t>8- and 64-core CMP</a:t>
            </a:r>
          </a:p>
          <a:p>
            <a:pPr lvl="1"/>
            <a:r>
              <a:rPr lang="en-US" sz="2400" dirty="0" smtClean="0"/>
              <a:t>4MB (16 way) and 32MB (32 way) L2 Cache</a:t>
            </a:r>
          </a:p>
          <a:p>
            <a:pPr lvl="1"/>
            <a:r>
              <a:rPr lang="en-US" sz="2400" dirty="0" smtClean="0"/>
              <a:t>10W per core as equal-share</a:t>
            </a:r>
            <a:endParaRPr lang="en-US" sz="2400" dirty="0"/>
          </a:p>
          <a:p>
            <a:pPr lvl="1"/>
            <a:r>
              <a:rPr lang="en-US" sz="2400" dirty="0"/>
              <a:t>DDR3</a:t>
            </a:r>
            <a:r>
              <a:rPr lang="en-US" sz="2400" dirty="0" smtClean="0"/>
              <a:t>-1600 </a:t>
            </a:r>
            <a:r>
              <a:rPr lang="en-US" sz="2400" dirty="0"/>
              <a:t>channels, 4 ranks ea., 8 banks/</a:t>
            </a:r>
            <a:r>
              <a:rPr lang="en-US" sz="2400" dirty="0" smtClean="0"/>
              <a:t>rank</a:t>
            </a:r>
          </a:p>
          <a:p>
            <a:pPr lvl="1"/>
            <a:endParaRPr lang="en-US" sz="2400" dirty="0"/>
          </a:p>
          <a:p>
            <a:r>
              <a:rPr lang="en-US" sz="2800" dirty="0"/>
              <a:t>Performance </a:t>
            </a:r>
            <a:r>
              <a:rPr lang="en-US" sz="2800" dirty="0" smtClean="0"/>
              <a:t>analysis</a:t>
            </a:r>
            <a:endParaRPr lang="en-US" sz="2800" dirty="0"/>
          </a:p>
          <a:p>
            <a:pPr lvl="1"/>
            <a:r>
              <a:rPr lang="en-US" sz="2400" dirty="0" smtClean="0"/>
              <a:t>Mix of SPEC2000 and SPEC2006 multi-programed workloads</a:t>
            </a:r>
            <a:endParaRPr lang="en-US" sz="2400" spc="-30" dirty="0" smtClean="0"/>
          </a:p>
          <a:p>
            <a:endParaRPr lang="en-US" dirty="0"/>
          </a:p>
        </p:txBody>
      </p:sp>
      <p:sp>
        <p:nvSpPr>
          <p:cNvPr id="4" name="Footer Placeholder 3"/>
          <p:cNvSpPr>
            <a:spLocks noGrp="1"/>
          </p:cNvSpPr>
          <p:nvPr>
            <p:ph type="ftr" sz="quarter" idx="10"/>
          </p:nvPr>
        </p:nvSpPr>
        <p:spPr/>
        <p:txBody>
          <a:bodyPr/>
          <a:lstStyle/>
          <a:p>
            <a:pPr>
              <a:defRPr/>
            </a:pPr>
            <a:r>
              <a:rPr lang="en-US" altLang="zh-CN" dirty="0"/>
              <a:t>REBUDGET</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21</a:t>
            </a:fld>
            <a:r>
              <a:rPr lang="en-US" dirty="0" smtClean="0"/>
              <a:t> of </a:t>
            </a:r>
            <a:r>
              <a:rPr lang="is-IS" dirty="0" smtClean="0"/>
              <a:t>27</a:t>
            </a:r>
            <a:endParaRPr lang="en-US" dirty="0"/>
          </a:p>
        </p:txBody>
      </p:sp>
    </p:spTree>
    <p:extLst>
      <p:ext uri="{BB962C8B-B14F-4D97-AF65-F5344CB8AC3E}">
        <p14:creationId xmlns:p14="http://schemas.microsoft.com/office/powerpoint/2010/main" val="17220900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sz="2800" dirty="0" smtClean="0"/>
              <a:t>Analytical experiment</a:t>
            </a:r>
          </a:p>
          <a:p>
            <a:pPr lvl="1"/>
            <a:r>
              <a:rPr lang="en-US" sz="2400" dirty="0" smtClean="0"/>
              <a:t>Profile 24 SPEC 2000 and SPEC 2006 </a:t>
            </a:r>
            <a:r>
              <a:rPr lang="en-US" sz="2400" dirty="0" smtClean="0"/>
              <a:t>applications</a:t>
            </a:r>
          </a:p>
          <a:p>
            <a:pPr lvl="1"/>
            <a:r>
              <a:rPr lang="en-US" sz="2400" dirty="0"/>
              <a:t> Assume cache and power behavior are perfectly continuous and </a:t>
            </a:r>
            <a:r>
              <a:rPr lang="en-US" sz="2400" dirty="0" smtClean="0"/>
              <a:t>concave</a:t>
            </a:r>
            <a:endParaRPr lang="en-US" sz="2400" dirty="0" smtClean="0"/>
          </a:p>
          <a:p>
            <a:pPr lvl="1"/>
            <a:r>
              <a:rPr lang="en-US" sz="2400" dirty="0" smtClean="0"/>
              <a:t>Create 240 bundles that fall into </a:t>
            </a:r>
            <a:r>
              <a:rPr lang="en-US" sz="2400" dirty="0"/>
              <a:t>six categories: CPBN, CCPP, CPBB, BBNN, BBPN, and BBCN </a:t>
            </a:r>
            <a:endParaRPr lang="en-US" sz="2400" dirty="0" smtClean="0"/>
          </a:p>
          <a:p>
            <a:pPr lvl="1"/>
            <a:endParaRPr lang="en-US" sz="2400" dirty="0" smtClean="0"/>
          </a:p>
          <a:p>
            <a:r>
              <a:rPr lang="en-US" sz="2800" dirty="0"/>
              <a:t>Implement </a:t>
            </a:r>
            <a:r>
              <a:rPr lang="en-US" sz="2800" dirty="0" err="1"/>
              <a:t>ReBudget</a:t>
            </a:r>
            <a:r>
              <a:rPr lang="en-US" sz="2800" dirty="0"/>
              <a:t> in simulator</a:t>
            </a:r>
          </a:p>
          <a:p>
            <a:pPr lvl="1"/>
            <a:r>
              <a:rPr lang="en-US" sz="2400" dirty="0" smtClean="0"/>
              <a:t>Utility function is modeled in the run-time</a:t>
            </a:r>
            <a:endParaRPr lang="en-US" sz="2400" dirty="0" smtClean="0"/>
          </a:p>
          <a:p>
            <a:pPr lvl="1"/>
            <a:r>
              <a:rPr lang="en-US" sz="2400" dirty="0" err="1" smtClean="0"/>
              <a:t>ReBudget</a:t>
            </a:r>
            <a:r>
              <a:rPr lang="en-US" sz="2400" dirty="0" smtClean="0"/>
              <a:t> is triggered every 1ms to adapt to application phase changes</a:t>
            </a:r>
            <a:endParaRPr lang="en-US" sz="2400" dirty="0"/>
          </a:p>
          <a:p>
            <a:pPr lvl="1"/>
            <a:endParaRPr lang="en-US" sz="2400" dirty="0" smtClean="0"/>
          </a:p>
          <a:p>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22</a:t>
            </a:fld>
            <a:r>
              <a:rPr lang="en-US" dirty="0" smtClean="0"/>
              <a:t> of </a:t>
            </a:r>
            <a:r>
              <a:rPr lang="is-IS" dirty="0" smtClean="0"/>
              <a:t>27</a:t>
            </a:r>
            <a:endParaRPr lang="en-US" dirty="0"/>
          </a:p>
        </p:txBody>
      </p:sp>
      <p:sp>
        <p:nvSpPr>
          <p:cNvPr id="6"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spTree>
    <p:extLst>
      <p:ext uri="{BB962C8B-B14F-4D97-AF65-F5344CB8AC3E}">
        <p14:creationId xmlns:p14="http://schemas.microsoft.com/office/powerpoint/2010/main" val="922854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23</a:t>
            </a:fld>
            <a:r>
              <a:rPr lang="en-US" dirty="0" smtClean="0"/>
              <a:t> of </a:t>
            </a:r>
            <a:r>
              <a:rPr lang="is-IS" dirty="0" smtClean="0"/>
              <a:t>27</a:t>
            </a:r>
            <a:endParaRPr lang="en-US" dirty="0"/>
          </a:p>
        </p:txBody>
      </p:sp>
      <p:sp>
        <p:nvSpPr>
          <p:cNvPr id="7"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pic>
        <p:nvPicPr>
          <p:cNvPr id="24" name="Picture 23" descr="core64_Efficienc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8204200" cy="4445000"/>
          </a:xfrm>
          <a:prstGeom prst="rect">
            <a:avLst/>
          </a:prstGeom>
        </p:spPr>
      </p:pic>
      <p:pic>
        <p:nvPicPr>
          <p:cNvPr id="25" name="Picture 24" descr="core64_Efficienc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8204200" cy="4445000"/>
          </a:xfrm>
          <a:prstGeom prst="rect">
            <a:avLst/>
          </a:prstGeom>
        </p:spPr>
      </p:pic>
      <p:pic>
        <p:nvPicPr>
          <p:cNvPr id="26" name="Picture 25" descr="core64_Efficienc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00200"/>
            <a:ext cx="8204200" cy="4445000"/>
          </a:xfrm>
          <a:prstGeom prst="rect">
            <a:avLst/>
          </a:prstGeom>
        </p:spPr>
      </p:pic>
      <p:pic>
        <p:nvPicPr>
          <p:cNvPr id="20" name="Picture 19" descr="core64_Efficiency.pdf"/>
          <p:cNvPicPr>
            <a:picLocks noChangeAspect="1"/>
          </p:cNvPicPr>
          <p:nvPr/>
        </p:nvPicPr>
        <p:blipFill rotWithShape="1">
          <a:blip r:embed="rId5">
            <a:extLst>
              <a:ext uri="{28A0092B-C50C-407E-A947-70E740481C1C}">
                <a14:useLocalDpi xmlns:a14="http://schemas.microsoft.com/office/drawing/2010/main" val="0"/>
              </a:ext>
            </a:extLst>
          </a:blip>
          <a:srcRect l="8111" r="60449" b="92311"/>
          <a:stretch/>
        </p:blipFill>
        <p:spPr>
          <a:xfrm>
            <a:off x="575732" y="838200"/>
            <a:ext cx="2846918" cy="391583"/>
          </a:xfrm>
          <a:prstGeom prst="rect">
            <a:avLst/>
          </a:prstGeom>
        </p:spPr>
      </p:pic>
      <p:pic>
        <p:nvPicPr>
          <p:cNvPr id="21" name="Picture 20" descr="core64_Efficiency.pdf"/>
          <p:cNvPicPr>
            <a:picLocks noChangeAspect="1"/>
          </p:cNvPicPr>
          <p:nvPr/>
        </p:nvPicPr>
        <p:blipFill rotWithShape="1">
          <a:blip r:embed="rId5">
            <a:extLst>
              <a:ext uri="{28A0092B-C50C-407E-A947-70E740481C1C}">
                <a14:useLocalDpi xmlns:a14="http://schemas.microsoft.com/office/drawing/2010/main" val="0"/>
              </a:ext>
            </a:extLst>
          </a:blip>
          <a:srcRect l="7877" t="7065" r="60683" b="85246"/>
          <a:stretch/>
        </p:blipFill>
        <p:spPr>
          <a:xfrm>
            <a:off x="2791882" y="935566"/>
            <a:ext cx="2846918" cy="391583"/>
          </a:xfrm>
          <a:prstGeom prst="rect">
            <a:avLst/>
          </a:prstGeom>
        </p:spPr>
      </p:pic>
      <p:pic>
        <p:nvPicPr>
          <p:cNvPr id="27" name="Picture 26" descr="core64_Efficiency.pdf"/>
          <p:cNvPicPr>
            <a:picLocks noChangeAspect="1"/>
          </p:cNvPicPr>
          <p:nvPr/>
        </p:nvPicPr>
        <p:blipFill rotWithShape="1">
          <a:blip r:embed="rId5">
            <a:extLst>
              <a:ext uri="{28A0092B-C50C-407E-A947-70E740481C1C}">
                <a14:useLocalDpi xmlns:a14="http://schemas.microsoft.com/office/drawing/2010/main" val="0"/>
              </a:ext>
            </a:extLst>
          </a:blip>
          <a:srcRect l="38382" r="30178" b="92311"/>
          <a:stretch/>
        </p:blipFill>
        <p:spPr>
          <a:xfrm>
            <a:off x="5535082" y="838200"/>
            <a:ext cx="2846918" cy="391583"/>
          </a:xfrm>
          <a:prstGeom prst="rect">
            <a:avLst/>
          </a:prstGeom>
        </p:spPr>
      </p:pic>
      <p:pic>
        <p:nvPicPr>
          <p:cNvPr id="28" name="Picture 27" descr="core64_Efficiency.pdf"/>
          <p:cNvPicPr>
            <a:picLocks noChangeAspect="1"/>
          </p:cNvPicPr>
          <p:nvPr/>
        </p:nvPicPr>
        <p:blipFill rotWithShape="1">
          <a:blip r:embed="rId5">
            <a:extLst>
              <a:ext uri="{28A0092B-C50C-407E-A947-70E740481C1C}">
                <a14:useLocalDpi xmlns:a14="http://schemas.microsoft.com/office/drawing/2010/main" val="0"/>
              </a:ext>
            </a:extLst>
          </a:blip>
          <a:srcRect l="38849" t="6858" r="29711" b="85453"/>
          <a:stretch/>
        </p:blipFill>
        <p:spPr>
          <a:xfrm>
            <a:off x="2667000" y="1219200"/>
            <a:ext cx="2846918" cy="391583"/>
          </a:xfrm>
          <a:prstGeom prst="rect">
            <a:avLst/>
          </a:prstGeom>
        </p:spPr>
      </p:pic>
      <p:pic>
        <p:nvPicPr>
          <p:cNvPr id="29" name="Picture 28" descr="core64_Efficiency.pdf"/>
          <p:cNvPicPr>
            <a:picLocks noChangeAspect="1"/>
          </p:cNvPicPr>
          <p:nvPr/>
        </p:nvPicPr>
        <p:blipFill rotWithShape="1">
          <a:blip r:embed="rId5">
            <a:extLst>
              <a:ext uri="{28A0092B-C50C-407E-A947-70E740481C1C}">
                <a14:useLocalDpi xmlns:a14="http://schemas.microsoft.com/office/drawing/2010/main" val="0"/>
              </a:ext>
            </a:extLst>
          </a:blip>
          <a:srcRect l="67952" t="416" r="608" b="91895"/>
          <a:stretch/>
        </p:blipFill>
        <p:spPr>
          <a:xfrm>
            <a:off x="5600699" y="1153583"/>
            <a:ext cx="2846918" cy="391583"/>
          </a:xfrm>
          <a:prstGeom prst="rect">
            <a:avLst/>
          </a:prstGeom>
        </p:spPr>
      </p:pic>
      <p:grpSp>
        <p:nvGrpSpPr>
          <p:cNvPr id="17" name="Group 16"/>
          <p:cNvGrpSpPr/>
          <p:nvPr/>
        </p:nvGrpSpPr>
        <p:grpSpPr>
          <a:xfrm>
            <a:off x="4800600" y="228600"/>
            <a:ext cx="1981200" cy="738664"/>
            <a:chOff x="2819400" y="-28431"/>
            <a:chExt cx="1981200" cy="738664"/>
          </a:xfrm>
        </p:grpSpPr>
        <p:sp>
          <p:nvSpPr>
            <p:cNvPr id="18" name="Oval 17"/>
            <p:cNvSpPr/>
            <p:nvPr/>
          </p:nvSpPr>
          <p:spPr>
            <a:xfrm>
              <a:off x="2819400" y="0"/>
              <a:ext cx="1981200" cy="685800"/>
            </a:xfrm>
            <a:prstGeom prst="ellipse">
              <a:avLst/>
            </a:prstGeom>
            <a:solidFill>
              <a:srgbClr val="FFFFFF"/>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918647" y="-28431"/>
              <a:ext cx="1805753" cy="738664"/>
            </a:xfrm>
            <a:prstGeom prst="rect">
              <a:avLst/>
            </a:prstGeom>
            <a:noFill/>
          </p:spPr>
          <p:txBody>
            <a:bodyPr wrap="none" rtlCol="0">
              <a:spAutoFit/>
            </a:bodyPr>
            <a:lstStyle/>
            <a:p>
              <a:pPr algn="ctr"/>
              <a:r>
                <a:rPr lang="en-US" sz="1400" dirty="0" err="1" smtClean="0">
                  <a:latin typeface="Palatino Linotype"/>
                  <a:cs typeface="Palatino Linotype"/>
                </a:rPr>
                <a:t>XChange</a:t>
              </a:r>
              <a:r>
                <a:rPr lang="en-US" sz="1400" dirty="0" smtClean="0">
                  <a:latin typeface="Palatino Linotype"/>
                  <a:cs typeface="Palatino Linotype"/>
                </a:rPr>
                <a:t> , </a:t>
              </a:r>
            </a:p>
            <a:p>
              <a:pPr algn="ctr"/>
              <a:r>
                <a:rPr lang="en-US" sz="1400" dirty="0" smtClean="0">
                  <a:latin typeface="Palatino Linotype"/>
                  <a:cs typeface="Palatino Linotype"/>
                </a:rPr>
                <a:t>Wang and </a:t>
              </a:r>
              <a:r>
                <a:rPr lang="en-US" sz="1400" dirty="0" err="1" smtClean="0">
                  <a:latin typeface="Palatino Linotype"/>
                  <a:cs typeface="Palatino Linotype"/>
                </a:rPr>
                <a:t>Martínez</a:t>
              </a:r>
              <a:r>
                <a:rPr lang="en-US" sz="1400" dirty="0" smtClean="0">
                  <a:latin typeface="Palatino Linotype"/>
                  <a:cs typeface="Palatino Linotype"/>
                </a:rPr>
                <a:t>, </a:t>
              </a:r>
            </a:p>
            <a:p>
              <a:pPr algn="ctr"/>
              <a:r>
                <a:rPr lang="en-US" sz="1400" dirty="0" smtClean="0">
                  <a:latin typeface="Palatino Linotype"/>
                  <a:cs typeface="Palatino Linotype"/>
                </a:rPr>
                <a:t>HPCA 2015</a:t>
              </a:r>
              <a:endParaRPr lang="en-US" sz="1400" dirty="0">
                <a:latin typeface="Palatino Linotype"/>
                <a:cs typeface="Palatino Linotype"/>
              </a:endParaRPr>
            </a:p>
          </p:txBody>
        </p:sp>
      </p:grpSp>
    </p:spTree>
    <p:extLst>
      <p:ext uri="{BB962C8B-B14F-4D97-AF65-F5344CB8AC3E}">
        <p14:creationId xmlns:p14="http://schemas.microsoft.com/office/powerpoint/2010/main" val="421472629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Fairness</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24</a:t>
            </a:fld>
            <a:r>
              <a:rPr lang="en-US" dirty="0" smtClean="0"/>
              <a:t> of </a:t>
            </a:r>
            <a:r>
              <a:rPr lang="is-IS" dirty="0" smtClean="0"/>
              <a:t>27</a:t>
            </a:r>
            <a:endParaRPr lang="en-US" dirty="0"/>
          </a:p>
        </p:txBody>
      </p:sp>
      <p:sp>
        <p:nvSpPr>
          <p:cNvPr id="7"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pic>
        <p:nvPicPr>
          <p:cNvPr id="3" name="Picture 2" descr="core64_Envy-fre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8077200" cy="4445000"/>
          </a:xfrm>
          <a:prstGeom prst="rect">
            <a:avLst/>
          </a:prstGeom>
        </p:spPr>
      </p:pic>
      <p:pic>
        <p:nvPicPr>
          <p:cNvPr id="4" name="Picture 3" descr="core64_Envy-fre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8077200" cy="4445000"/>
          </a:xfrm>
          <a:prstGeom prst="rect">
            <a:avLst/>
          </a:prstGeom>
        </p:spPr>
      </p:pic>
      <p:pic>
        <p:nvPicPr>
          <p:cNvPr id="6" name="Picture 5" descr="core64_Envy-fre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00200"/>
            <a:ext cx="8077200" cy="4445000"/>
          </a:xfrm>
          <a:prstGeom prst="rect">
            <a:avLst/>
          </a:prstGeom>
        </p:spPr>
      </p:pic>
      <p:cxnSp>
        <p:nvCxnSpPr>
          <p:cNvPr id="9" name="Straight Connector 8"/>
          <p:cNvCxnSpPr/>
          <p:nvPr/>
        </p:nvCxnSpPr>
        <p:spPr>
          <a:xfrm>
            <a:off x="1371600" y="3886200"/>
            <a:ext cx="7086600"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371600" y="5410200"/>
            <a:ext cx="7086600"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pic>
        <p:nvPicPr>
          <p:cNvPr id="18" name="Picture 17" descr="core64_Efficiency.pdf"/>
          <p:cNvPicPr>
            <a:picLocks noChangeAspect="1"/>
          </p:cNvPicPr>
          <p:nvPr/>
        </p:nvPicPr>
        <p:blipFill rotWithShape="1">
          <a:blip r:embed="rId5">
            <a:extLst>
              <a:ext uri="{28A0092B-C50C-407E-A947-70E740481C1C}">
                <a14:useLocalDpi xmlns:a14="http://schemas.microsoft.com/office/drawing/2010/main" val="0"/>
              </a:ext>
            </a:extLst>
          </a:blip>
          <a:srcRect l="8111" r="60449" b="92311"/>
          <a:stretch/>
        </p:blipFill>
        <p:spPr>
          <a:xfrm>
            <a:off x="575732" y="838200"/>
            <a:ext cx="2846918" cy="391583"/>
          </a:xfrm>
          <a:prstGeom prst="rect">
            <a:avLst/>
          </a:prstGeom>
        </p:spPr>
      </p:pic>
      <p:pic>
        <p:nvPicPr>
          <p:cNvPr id="19" name="Picture 18" descr="core64_Efficiency.pdf"/>
          <p:cNvPicPr>
            <a:picLocks noChangeAspect="1"/>
          </p:cNvPicPr>
          <p:nvPr/>
        </p:nvPicPr>
        <p:blipFill rotWithShape="1">
          <a:blip r:embed="rId5">
            <a:extLst>
              <a:ext uri="{28A0092B-C50C-407E-A947-70E740481C1C}">
                <a14:useLocalDpi xmlns:a14="http://schemas.microsoft.com/office/drawing/2010/main" val="0"/>
              </a:ext>
            </a:extLst>
          </a:blip>
          <a:srcRect l="7877" t="7065" r="60683" b="85246"/>
          <a:stretch/>
        </p:blipFill>
        <p:spPr>
          <a:xfrm>
            <a:off x="2791882" y="935566"/>
            <a:ext cx="2846918" cy="391583"/>
          </a:xfrm>
          <a:prstGeom prst="rect">
            <a:avLst/>
          </a:prstGeom>
        </p:spPr>
      </p:pic>
      <p:pic>
        <p:nvPicPr>
          <p:cNvPr id="20" name="Picture 19" descr="core64_Efficiency.pdf"/>
          <p:cNvPicPr>
            <a:picLocks noChangeAspect="1"/>
          </p:cNvPicPr>
          <p:nvPr/>
        </p:nvPicPr>
        <p:blipFill rotWithShape="1">
          <a:blip r:embed="rId5">
            <a:extLst>
              <a:ext uri="{28A0092B-C50C-407E-A947-70E740481C1C}">
                <a14:useLocalDpi xmlns:a14="http://schemas.microsoft.com/office/drawing/2010/main" val="0"/>
              </a:ext>
            </a:extLst>
          </a:blip>
          <a:srcRect l="38382" r="30178" b="92311"/>
          <a:stretch/>
        </p:blipFill>
        <p:spPr>
          <a:xfrm>
            <a:off x="5535082" y="838200"/>
            <a:ext cx="2846918" cy="391583"/>
          </a:xfrm>
          <a:prstGeom prst="rect">
            <a:avLst/>
          </a:prstGeom>
        </p:spPr>
      </p:pic>
      <p:pic>
        <p:nvPicPr>
          <p:cNvPr id="21" name="Picture 20" descr="core64_Efficiency.pdf"/>
          <p:cNvPicPr>
            <a:picLocks noChangeAspect="1"/>
          </p:cNvPicPr>
          <p:nvPr/>
        </p:nvPicPr>
        <p:blipFill rotWithShape="1">
          <a:blip r:embed="rId5">
            <a:extLst>
              <a:ext uri="{28A0092B-C50C-407E-A947-70E740481C1C}">
                <a14:useLocalDpi xmlns:a14="http://schemas.microsoft.com/office/drawing/2010/main" val="0"/>
              </a:ext>
            </a:extLst>
          </a:blip>
          <a:srcRect l="38849" t="6858" r="29711" b="85453"/>
          <a:stretch/>
        </p:blipFill>
        <p:spPr>
          <a:xfrm>
            <a:off x="2667000" y="1219200"/>
            <a:ext cx="2846918" cy="391583"/>
          </a:xfrm>
          <a:prstGeom prst="rect">
            <a:avLst/>
          </a:prstGeom>
        </p:spPr>
      </p:pic>
      <p:pic>
        <p:nvPicPr>
          <p:cNvPr id="22" name="Picture 21" descr="core64_Efficiency.pdf"/>
          <p:cNvPicPr>
            <a:picLocks noChangeAspect="1"/>
          </p:cNvPicPr>
          <p:nvPr/>
        </p:nvPicPr>
        <p:blipFill rotWithShape="1">
          <a:blip r:embed="rId5">
            <a:extLst>
              <a:ext uri="{28A0092B-C50C-407E-A947-70E740481C1C}">
                <a14:useLocalDpi xmlns:a14="http://schemas.microsoft.com/office/drawing/2010/main" val="0"/>
              </a:ext>
            </a:extLst>
          </a:blip>
          <a:srcRect l="67952" t="416" r="608" b="91895"/>
          <a:stretch/>
        </p:blipFill>
        <p:spPr>
          <a:xfrm>
            <a:off x="5600699" y="1153583"/>
            <a:ext cx="2846918" cy="391583"/>
          </a:xfrm>
          <a:prstGeom prst="rect">
            <a:avLst/>
          </a:prstGeom>
        </p:spPr>
      </p:pic>
      <p:sp>
        <p:nvSpPr>
          <p:cNvPr id="8" name="TextBox 7"/>
          <p:cNvSpPr txBox="1"/>
          <p:nvPr/>
        </p:nvSpPr>
        <p:spPr>
          <a:xfrm>
            <a:off x="5298949" y="3505200"/>
            <a:ext cx="1711451" cy="369332"/>
          </a:xfrm>
          <a:prstGeom prst="rect">
            <a:avLst/>
          </a:prstGeom>
          <a:noFill/>
        </p:spPr>
        <p:txBody>
          <a:bodyPr wrap="none" rtlCol="0">
            <a:spAutoFit/>
          </a:bodyPr>
          <a:lstStyle/>
          <a:p>
            <a:r>
              <a:rPr lang="en-US" dirty="0" err="1" smtClean="0">
                <a:solidFill>
                  <a:srgbClr val="FF0000"/>
                </a:solidFill>
              </a:rPr>
              <a:t>ReBudget</a:t>
            </a:r>
            <a:r>
              <a:rPr lang="en-US" dirty="0" smtClean="0">
                <a:solidFill>
                  <a:srgbClr val="FF0000"/>
                </a:solidFill>
              </a:rPr>
              <a:t>-mild</a:t>
            </a:r>
            <a:endParaRPr lang="en-US" dirty="0">
              <a:solidFill>
                <a:srgbClr val="FF0000"/>
              </a:solidFill>
            </a:endParaRPr>
          </a:p>
        </p:txBody>
      </p:sp>
      <p:sp>
        <p:nvSpPr>
          <p:cNvPr id="23" name="TextBox 22"/>
          <p:cNvSpPr txBox="1"/>
          <p:nvPr/>
        </p:nvSpPr>
        <p:spPr>
          <a:xfrm>
            <a:off x="4662750" y="5078516"/>
            <a:ext cx="2404512" cy="369332"/>
          </a:xfrm>
          <a:prstGeom prst="rect">
            <a:avLst/>
          </a:prstGeom>
          <a:noFill/>
        </p:spPr>
        <p:txBody>
          <a:bodyPr wrap="none" rtlCol="0">
            <a:spAutoFit/>
          </a:bodyPr>
          <a:lstStyle/>
          <a:p>
            <a:r>
              <a:rPr lang="en-US" dirty="0" err="1" smtClean="0">
                <a:solidFill>
                  <a:srgbClr val="FF0000"/>
                </a:solidFill>
              </a:rPr>
              <a:t>ReBudget</a:t>
            </a:r>
            <a:r>
              <a:rPr lang="en-US" dirty="0" smtClean="0">
                <a:solidFill>
                  <a:srgbClr val="FF0000"/>
                </a:solidFill>
              </a:rPr>
              <a:t>-aggressive</a:t>
            </a:r>
            <a:endParaRPr lang="en-US" dirty="0">
              <a:solidFill>
                <a:srgbClr val="FF0000"/>
              </a:solidFill>
            </a:endParaRPr>
          </a:p>
        </p:txBody>
      </p:sp>
    </p:spTree>
    <p:extLst>
      <p:ext uri="{BB962C8B-B14F-4D97-AF65-F5344CB8AC3E}">
        <p14:creationId xmlns:p14="http://schemas.microsoft.com/office/powerpoint/2010/main" val="18940645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Simulation results: efficiency</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25</a:t>
            </a:fld>
            <a:r>
              <a:rPr lang="en-US" dirty="0" smtClean="0"/>
              <a:t> of </a:t>
            </a:r>
            <a:r>
              <a:rPr lang="is-IS" dirty="0" smtClean="0"/>
              <a:t>27</a:t>
            </a:r>
            <a:endParaRPr lang="en-US" dirty="0"/>
          </a:p>
        </p:txBody>
      </p:sp>
      <p:sp>
        <p:nvSpPr>
          <p:cNvPr id="7"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pic>
        <p:nvPicPr>
          <p:cNvPr id="3" name="Picture 2" descr="rebudget_64ef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8229600" cy="4114800"/>
          </a:xfrm>
          <a:prstGeom prst="rect">
            <a:avLst/>
          </a:prstGeom>
        </p:spPr>
      </p:pic>
    </p:spTree>
    <p:extLst>
      <p:ext uri="{BB962C8B-B14F-4D97-AF65-F5344CB8AC3E}">
        <p14:creationId xmlns:p14="http://schemas.microsoft.com/office/powerpoint/2010/main" val="19825101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Simulation results: fairness</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26</a:t>
            </a:fld>
            <a:r>
              <a:rPr lang="en-US" dirty="0" smtClean="0"/>
              <a:t> of </a:t>
            </a:r>
            <a:r>
              <a:rPr lang="is-IS" dirty="0" smtClean="0"/>
              <a:t>27</a:t>
            </a:r>
            <a:endParaRPr lang="en-US" dirty="0"/>
          </a:p>
        </p:txBody>
      </p:sp>
      <p:sp>
        <p:nvSpPr>
          <p:cNvPr id="7"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pic>
        <p:nvPicPr>
          <p:cNvPr id="8" name="Picture 7" descr="rebudget_64env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43000"/>
            <a:ext cx="8077200" cy="4038600"/>
          </a:xfrm>
          <a:prstGeom prst="rect">
            <a:avLst/>
          </a:prstGeom>
        </p:spPr>
      </p:pic>
    </p:spTree>
    <p:extLst>
      <p:ext uri="{BB962C8B-B14F-4D97-AF65-F5344CB8AC3E}">
        <p14:creationId xmlns:p14="http://schemas.microsoft.com/office/powerpoint/2010/main" val="27425822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400" dirty="0" smtClean="0"/>
              <a:t>Heuristic-based market-based approach can suffer low efficiency: tragedy of commons</a:t>
            </a:r>
          </a:p>
          <a:p>
            <a:endParaRPr lang="en-US" sz="2800" dirty="0" smtClean="0"/>
          </a:p>
          <a:p>
            <a:r>
              <a:rPr lang="en-US" sz="2400" dirty="0" smtClean="0"/>
              <a:t>We provide theoretic guarantees on system efficiency and fairness </a:t>
            </a:r>
            <a:r>
              <a:rPr lang="en-US" altLang="zh-CN" sz="2400" dirty="0" smtClean="0"/>
              <a:t>for arbitrary budget assignment</a:t>
            </a:r>
          </a:p>
          <a:p>
            <a:pPr lvl="1"/>
            <a:r>
              <a:rPr lang="en-US" sz="2000" dirty="0" smtClean="0"/>
              <a:t>Introduce two metrics: market utility range (MUR) and market budget range (MBR) to quantify the loss of system throughput and </a:t>
            </a:r>
            <a:r>
              <a:rPr lang="en-US" altLang="zh-CN" sz="2000" dirty="0" smtClean="0"/>
              <a:t>fairness</a:t>
            </a:r>
            <a:endParaRPr lang="en-US" sz="2000" dirty="0" smtClean="0"/>
          </a:p>
          <a:p>
            <a:pPr lvl="1"/>
            <a:endParaRPr lang="en-US" sz="2000" dirty="0" smtClean="0"/>
          </a:p>
          <a:p>
            <a:r>
              <a:rPr lang="en-US" sz="2400" dirty="0" err="1" smtClean="0"/>
              <a:t>ReBudget</a:t>
            </a:r>
            <a:r>
              <a:rPr lang="en-US" sz="2400" dirty="0" smtClean="0"/>
              <a:t> efficiently trade off system efficiency and fairness </a:t>
            </a:r>
          </a:p>
          <a:p>
            <a:pPr lvl="1"/>
            <a:r>
              <a:rPr lang="en-US" sz="2000" dirty="0" err="1" smtClean="0"/>
              <a:t>ReBudget</a:t>
            </a:r>
            <a:r>
              <a:rPr lang="en-US" sz="2000" dirty="0" smtClean="0"/>
              <a:t>-</a:t>
            </a:r>
            <a:r>
              <a:rPr lang="en-US" sz="2000" dirty="0" smtClean="0"/>
              <a:t>aggressive</a:t>
            </a:r>
            <a:r>
              <a:rPr lang="en-US" sz="2000" dirty="0" smtClean="0"/>
              <a:t> </a:t>
            </a:r>
            <a:r>
              <a:rPr lang="en-US" sz="2000" dirty="0" smtClean="0"/>
              <a:t>achieves 95% efficiency for all application bundles</a:t>
            </a:r>
            <a:endParaRPr lang="en-US" sz="2000"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27</a:t>
            </a:fld>
            <a:r>
              <a:rPr lang="en-US" dirty="0" smtClean="0"/>
              <a:t> of </a:t>
            </a:r>
            <a:r>
              <a:rPr lang="is-IS" dirty="0" smtClean="0"/>
              <a:t>27</a:t>
            </a:r>
            <a:endParaRPr lang="en-US" dirty="0"/>
          </a:p>
        </p:txBody>
      </p:sp>
      <p:sp>
        <p:nvSpPr>
          <p:cNvPr id="6" name="Footer Placeholder 3"/>
          <p:cNvSpPr>
            <a:spLocks noGrp="1"/>
          </p:cNvSpPr>
          <p:nvPr>
            <p:ph type="ftr" sz="quarter" idx="10"/>
          </p:nvPr>
        </p:nvSpPr>
        <p:spPr>
          <a:xfrm>
            <a:off x="2971800" y="6096000"/>
            <a:ext cx="6172200" cy="228600"/>
          </a:xfrm>
        </p:spPr>
        <p:txBody>
          <a:bodyPr/>
          <a:lstStyle/>
          <a:p>
            <a:pPr>
              <a:defRPr/>
            </a:pPr>
            <a:r>
              <a:rPr lang="en-US" altLang="zh-CN" dirty="0"/>
              <a:t>REBUDGET</a:t>
            </a:r>
            <a:endParaRPr lang="en-US" dirty="0"/>
          </a:p>
        </p:txBody>
      </p:sp>
    </p:spTree>
    <p:extLst>
      <p:ext uri="{BB962C8B-B14F-4D97-AF65-F5344CB8AC3E}">
        <p14:creationId xmlns:p14="http://schemas.microsoft.com/office/powerpoint/2010/main" val="37288221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PresentationTitle2010Pri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0" y="2130425"/>
            <a:ext cx="9144000" cy="2060575"/>
          </a:xfrm>
        </p:spPr>
        <p:txBody>
          <a:bodyPr/>
          <a:lstStyle/>
          <a:p>
            <a:pPr eaLnBrk="1" hangingPunct="1">
              <a:defRPr/>
            </a:pPr>
            <a:r>
              <a:rPr lang="en-US" altLang="zh-CN" dirty="0" err="1" smtClean="0">
                <a:solidFill>
                  <a:schemeClr val="bg1">
                    <a:lumMod val="95000"/>
                  </a:schemeClr>
                </a:solidFill>
                <a:ea typeface="+mj-ea"/>
              </a:rPr>
              <a:t>ReBudget</a:t>
            </a:r>
            <a:r>
              <a:rPr lang="en-US" dirty="0" smtClean="0">
                <a:solidFill>
                  <a:schemeClr val="bg1">
                    <a:lumMod val="95000"/>
                  </a:schemeClr>
                </a:solidFill>
                <a:ea typeface="+mj-ea"/>
              </a:rPr>
              <a:t>: </a:t>
            </a:r>
            <a:br>
              <a:rPr lang="en-US" dirty="0" smtClean="0">
                <a:solidFill>
                  <a:schemeClr val="bg1">
                    <a:lumMod val="95000"/>
                  </a:schemeClr>
                </a:solidFill>
                <a:ea typeface="+mj-ea"/>
              </a:rPr>
            </a:br>
            <a:r>
              <a:rPr lang="en-US" sz="2800" dirty="0" smtClean="0">
                <a:solidFill>
                  <a:schemeClr val="bg1">
                    <a:lumMod val="95000"/>
                  </a:schemeClr>
                </a:solidFill>
                <a:ea typeface="+mj-ea"/>
              </a:rPr>
              <a:t>trading off efficiency </a:t>
            </a:r>
            <a:r>
              <a:rPr lang="en-US" sz="2800" dirty="0">
                <a:solidFill>
                  <a:schemeClr val="bg1">
                    <a:lumMod val="95000"/>
                  </a:schemeClr>
                </a:solidFill>
                <a:ea typeface="+mj-ea"/>
              </a:rPr>
              <a:t>vs. </a:t>
            </a:r>
            <a:r>
              <a:rPr lang="en-US" sz="2800" dirty="0" smtClean="0">
                <a:solidFill>
                  <a:schemeClr val="bg1">
                    <a:lumMod val="95000"/>
                  </a:schemeClr>
                </a:solidFill>
                <a:ea typeface="+mj-ea"/>
              </a:rPr>
              <a:t>fairness </a:t>
            </a:r>
            <a:r>
              <a:rPr lang="en-US" sz="2800" dirty="0">
                <a:solidFill>
                  <a:schemeClr val="bg1">
                    <a:lumMod val="95000"/>
                  </a:schemeClr>
                </a:solidFill>
                <a:ea typeface="+mj-ea"/>
              </a:rPr>
              <a:t>in m</a:t>
            </a:r>
            <a:r>
              <a:rPr lang="en-US" sz="2800" dirty="0" smtClean="0">
                <a:solidFill>
                  <a:schemeClr val="bg1">
                    <a:lumMod val="95000"/>
                  </a:schemeClr>
                </a:solidFill>
                <a:ea typeface="+mj-ea"/>
              </a:rPr>
              <a:t>arket-</a:t>
            </a:r>
            <a:r>
              <a:rPr lang="en-US" sz="2800" dirty="0">
                <a:solidFill>
                  <a:schemeClr val="bg1">
                    <a:lumMod val="95000"/>
                  </a:schemeClr>
                </a:solidFill>
                <a:ea typeface="+mj-ea"/>
              </a:rPr>
              <a:t>b</a:t>
            </a:r>
            <a:r>
              <a:rPr lang="en-US" sz="2800" dirty="0" smtClean="0">
                <a:solidFill>
                  <a:schemeClr val="bg1">
                    <a:lumMod val="95000"/>
                  </a:schemeClr>
                </a:solidFill>
                <a:ea typeface="+mj-ea"/>
              </a:rPr>
              <a:t>ased multicore resource allocation </a:t>
            </a:r>
            <a:endParaRPr lang="en-US" sz="2800" dirty="0">
              <a:solidFill>
                <a:schemeClr val="bg1">
                  <a:lumMod val="95000"/>
                </a:schemeClr>
              </a:solidFill>
              <a:ea typeface="+mj-ea"/>
            </a:endParaRPr>
          </a:p>
        </p:txBody>
      </p:sp>
      <p:sp>
        <p:nvSpPr>
          <p:cNvPr id="13316" name="Subtitle 8"/>
          <p:cNvSpPr>
            <a:spLocks noGrp="1"/>
          </p:cNvSpPr>
          <p:nvPr>
            <p:ph type="subTitle" idx="1"/>
          </p:nvPr>
        </p:nvSpPr>
        <p:spPr>
          <a:xfrm>
            <a:off x="457200" y="4495800"/>
            <a:ext cx="8229600" cy="2286000"/>
          </a:xfrm>
        </p:spPr>
        <p:txBody>
          <a:bodyPr anchor="ctr"/>
          <a:lstStyle/>
          <a:p>
            <a:pPr eaLnBrk="1" hangingPunct="1">
              <a:defRPr/>
            </a:pPr>
            <a:r>
              <a:rPr lang="en-US" sz="2800" b="0" dirty="0" smtClean="0">
                <a:solidFill>
                  <a:schemeClr val="bg1">
                    <a:lumMod val="95000"/>
                  </a:schemeClr>
                </a:solidFill>
                <a:ea typeface="+mn-ea"/>
              </a:rPr>
              <a:t>Xiaodong Wang </a:t>
            </a:r>
          </a:p>
          <a:p>
            <a:pPr eaLnBrk="1" hangingPunct="1">
              <a:defRPr/>
            </a:pPr>
            <a:r>
              <a:rPr lang="en-US" sz="2800" b="0" dirty="0" smtClean="0">
                <a:solidFill>
                  <a:schemeClr val="bg1">
                    <a:lumMod val="65000"/>
                  </a:schemeClr>
                </a:solidFill>
                <a:ea typeface="+mn-ea"/>
              </a:rPr>
              <a:t>José F. </a:t>
            </a:r>
            <a:r>
              <a:rPr lang="en-US" sz="2800" b="0" dirty="0" err="1" smtClean="0">
                <a:solidFill>
                  <a:schemeClr val="bg1">
                    <a:lumMod val="65000"/>
                  </a:schemeClr>
                </a:solidFill>
                <a:ea typeface="+mn-ea"/>
              </a:rPr>
              <a:t>Martínez</a:t>
            </a:r>
            <a:endParaRPr lang="en-US" sz="2800" b="0" dirty="0" smtClean="0">
              <a:solidFill>
                <a:schemeClr val="bg1">
                  <a:lumMod val="65000"/>
                </a:schemeClr>
              </a:solidFill>
              <a:ea typeface="+mn-ea"/>
            </a:endParaRPr>
          </a:p>
          <a:p>
            <a:pPr eaLnBrk="1" hangingPunct="1">
              <a:defRPr/>
            </a:pPr>
            <a:endParaRPr lang="en-US" sz="2800" b="0" dirty="0">
              <a:solidFill>
                <a:schemeClr val="bg1">
                  <a:lumMod val="95000"/>
                </a:schemeClr>
              </a:solidFill>
              <a:ea typeface="+mn-ea"/>
            </a:endParaRPr>
          </a:p>
          <a:p>
            <a:pPr eaLnBrk="1" hangingPunct="1">
              <a:defRPr/>
            </a:pPr>
            <a:r>
              <a:rPr lang="en-US" sz="2800" b="0" dirty="0">
                <a:solidFill>
                  <a:schemeClr val="bg1">
                    <a:lumMod val="95000"/>
                  </a:schemeClr>
                </a:solidFill>
                <a:ea typeface="+mn-ea"/>
              </a:rPr>
              <a:t>Computer Systems Lab</a:t>
            </a:r>
          </a:p>
          <a:p>
            <a:pPr eaLnBrk="1" hangingPunct="1">
              <a:defRPr/>
            </a:pPr>
            <a:r>
              <a:rPr lang="en-US" sz="2800" b="0" dirty="0">
                <a:solidFill>
                  <a:schemeClr val="bg1">
                    <a:lumMod val="95000"/>
                  </a:schemeClr>
                </a:solidFill>
                <a:ea typeface="+mn-ea"/>
              </a:rPr>
              <a:t>Cornell University</a:t>
            </a:r>
          </a:p>
          <a:p>
            <a:pPr eaLnBrk="1" hangingPunct="1">
              <a:defRPr/>
            </a:pPr>
            <a:endParaRPr lang="en-US" b="0" dirty="0" smtClean="0">
              <a:solidFill>
                <a:schemeClr val="bg1">
                  <a:lumMod val="95000"/>
                </a:schemeClr>
              </a:solidFill>
              <a:ea typeface="+mn-ea"/>
            </a:endParaRPr>
          </a:p>
        </p:txBody>
      </p:sp>
      <p:sp>
        <p:nvSpPr>
          <p:cNvPr id="4" name="Slide Number Placeholder 3"/>
          <p:cNvSpPr>
            <a:spLocks noGrp="1"/>
          </p:cNvSpPr>
          <p:nvPr>
            <p:ph type="sldNum" sz="quarter" idx="10"/>
          </p:nvPr>
        </p:nvSpPr>
        <p:spPr/>
        <p:txBody>
          <a:bodyPr rtlCol="0"/>
          <a:lstStyle/>
          <a:p>
            <a:pPr fontAlgn="auto">
              <a:spcBef>
                <a:spcPts val="0"/>
              </a:spcBef>
              <a:spcAft>
                <a:spcPts val="0"/>
              </a:spcAft>
              <a:defRPr/>
            </a:pPr>
            <a:r>
              <a:rPr lang="en-US" sz="1050" dirty="0" smtClean="0">
                <a:latin typeface="Gotham Black" pitchFamily="50" charset="0"/>
                <a:ea typeface="+mn-ea"/>
                <a:cs typeface="Gotham Black" pitchFamily="50" charset="0"/>
              </a:rPr>
              <a:t>Page 1 of </a:t>
            </a:r>
            <a:r>
              <a:rPr lang="is-IS" sz="1050" dirty="0" smtClean="0">
                <a:latin typeface="Gotham Black" pitchFamily="50" charset="0"/>
                <a:ea typeface="+mn-ea"/>
                <a:cs typeface="Gotham Black" pitchFamily="50" charset="0"/>
              </a:rPr>
              <a:t>27</a:t>
            </a:r>
            <a:endParaRPr lang="en-US" sz="1050" dirty="0">
              <a:latin typeface="Gotham Black" pitchFamily="50" charset="0"/>
              <a:ea typeface="+mn-ea"/>
              <a:cs typeface="Gotham Black" pitchFamily="50" charset="0"/>
            </a:endParaRPr>
          </a:p>
        </p:txBody>
      </p:sp>
      <p:sp>
        <p:nvSpPr>
          <p:cNvPr id="10" name="Rounded Rectangle 9"/>
          <p:cNvSpPr/>
          <p:nvPr/>
        </p:nvSpPr>
        <p:spPr>
          <a:xfrm>
            <a:off x="3619500" y="838200"/>
            <a:ext cx="1905000" cy="1066800"/>
          </a:xfrm>
          <a:prstGeom prst="roundRect">
            <a:avLst>
              <a:gd name="adj" fmla="val 146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3" name="Picture 6" descr="csllogoAIbi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6350" y="1069975"/>
            <a:ext cx="15113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2761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Shared </a:t>
            </a:r>
            <a:r>
              <a:rPr lang="en-US" dirty="0" smtClean="0">
                <a:ea typeface="+mj-ea"/>
              </a:rPr>
              <a:t>On-chip</a:t>
            </a:r>
            <a:r>
              <a:rPr lang="en-US" dirty="0" smtClean="0">
                <a:ea typeface="+mj-ea"/>
                <a:cs typeface="+mj-cs"/>
              </a:rPr>
              <a:t> resources</a:t>
            </a:r>
            <a:endParaRPr lang="en-US" dirty="0">
              <a:ea typeface="+mj-ea"/>
              <a:cs typeface="+mj-cs"/>
            </a:endParaRPr>
          </a:p>
        </p:txBody>
      </p:sp>
      <p:sp>
        <p:nvSpPr>
          <p:cNvPr id="20482" name="Content Placeholder 2"/>
          <p:cNvSpPr>
            <a:spLocks noGrp="1"/>
          </p:cNvSpPr>
          <p:nvPr>
            <p:ph idx="1"/>
          </p:nvPr>
        </p:nvSpPr>
        <p:spPr/>
        <p:txBody>
          <a:bodyPr/>
          <a:lstStyle/>
          <a:p>
            <a:pPr eaLnBrk="1" hangingPunct="1"/>
            <a:r>
              <a:rPr lang="en-US" altLang="zh-CN" sz="2800" dirty="0" smtClean="0">
                <a:latin typeface="Palatino Linotype" charset="0"/>
              </a:rPr>
              <a:t>IBM Blue Gene/Q</a:t>
            </a:r>
            <a:endParaRPr lang="en-US" sz="2800" dirty="0">
              <a:latin typeface="Palatino Linotype" charset="0"/>
            </a:endParaRPr>
          </a:p>
        </p:txBody>
      </p:sp>
      <p:sp>
        <p:nvSpPr>
          <p:cNvPr id="4" name="Footer Placeholder 3"/>
          <p:cNvSpPr>
            <a:spLocks noGrp="1"/>
          </p:cNvSpPr>
          <p:nvPr>
            <p:ph type="ftr" sz="quarter" idx="10"/>
          </p:nvPr>
        </p:nvSpPr>
        <p:spPr/>
        <p:txBody>
          <a:bodyPr/>
          <a:lstStyle/>
          <a:p>
            <a:pPr>
              <a:defRPr/>
            </a:pPr>
            <a:r>
              <a:rPr lang="en-US" altLang="zh-CN" dirty="0" smtClean="0"/>
              <a:t>REBUDGET</a:t>
            </a:r>
            <a:endParaRPr lang="en-US" dirty="0"/>
          </a:p>
        </p:txBody>
      </p:sp>
      <p:sp>
        <p:nvSpPr>
          <p:cNvPr id="2048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solidFill>
                  <a:srgbClr val="E09EA1"/>
                </a:solidFill>
                <a:latin typeface="Gotham Black" charset="0"/>
                <a:cs typeface="Gotham Black" charset="0"/>
              </a:rPr>
              <a:t>Page </a:t>
            </a:r>
            <a:fld id="{615ACF92-87BA-E240-B384-507171FA580C}" type="slidenum">
              <a:rPr lang="en-US" sz="1000">
                <a:solidFill>
                  <a:srgbClr val="E09EA1"/>
                </a:solidFill>
                <a:latin typeface="Gotham Black" charset="0"/>
                <a:cs typeface="Gotham Black" charset="0"/>
              </a:rPr>
              <a:pPr eaLnBrk="1" hangingPunct="1"/>
              <a:t>2</a:t>
            </a:fld>
            <a:r>
              <a:rPr lang="en-US" sz="1000" dirty="0">
                <a:solidFill>
                  <a:srgbClr val="E09EA1"/>
                </a:solidFill>
                <a:latin typeface="Gotham Black" charset="0"/>
                <a:cs typeface="Gotham Black" charset="0"/>
              </a:rPr>
              <a:t> of </a:t>
            </a:r>
            <a:r>
              <a:rPr lang="is-IS" sz="1000" dirty="0" smtClean="0">
                <a:solidFill>
                  <a:srgbClr val="E09EA1"/>
                </a:solidFill>
                <a:latin typeface="Gotham Black" charset="0"/>
                <a:cs typeface="Gotham Black" charset="0"/>
              </a:rPr>
              <a:t>27</a:t>
            </a:r>
            <a:endParaRPr lang="en-US" sz="1000" dirty="0">
              <a:solidFill>
                <a:srgbClr val="E09EA1"/>
              </a:solidFill>
              <a:latin typeface="Gotham Black" charset="0"/>
              <a:cs typeface="Gotham Black" charset="0"/>
            </a:endParaRPr>
          </a:p>
        </p:txBody>
      </p:sp>
      <p:sp>
        <p:nvSpPr>
          <p:cNvPr id="20487" name="TextBox 4"/>
          <p:cNvSpPr txBox="1">
            <a:spLocks noChangeArrowheads="1"/>
          </p:cNvSpPr>
          <p:nvPr/>
        </p:nvSpPr>
        <p:spPr bwMode="auto">
          <a:xfrm>
            <a:off x="7848600" y="5638800"/>
            <a:ext cx="11515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dirty="0" smtClean="0">
                <a:latin typeface="Palatino Linotype"/>
                <a:cs typeface="Palatino Linotype"/>
              </a:rPr>
              <a:t>Source: IBM</a:t>
            </a:r>
            <a:endParaRPr lang="en-US" sz="1400" dirty="0">
              <a:latin typeface="Palatino Linotype"/>
              <a:cs typeface="Palatino Linotype"/>
            </a:endParaRPr>
          </a:p>
        </p:txBody>
      </p:sp>
      <p:pic>
        <p:nvPicPr>
          <p:cNvPr id="3" name="Picture 2"/>
          <p:cNvPicPr>
            <a:picLocks noChangeAspect="1"/>
          </p:cNvPicPr>
          <p:nvPr/>
        </p:nvPicPr>
        <p:blipFill>
          <a:blip r:embed="rId3"/>
          <a:stretch>
            <a:fillRect/>
          </a:stretch>
        </p:blipFill>
        <p:spPr>
          <a:xfrm>
            <a:off x="1066800" y="1524000"/>
            <a:ext cx="6658943" cy="4331215"/>
          </a:xfrm>
          <a:prstGeom prst="rect">
            <a:avLst/>
          </a:prstGeom>
        </p:spPr>
      </p:pic>
      <p:grpSp>
        <p:nvGrpSpPr>
          <p:cNvPr id="12" name="Group 11"/>
          <p:cNvGrpSpPr/>
          <p:nvPr/>
        </p:nvGrpSpPr>
        <p:grpSpPr>
          <a:xfrm>
            <a:off x="6248400" y="1905000"/>
            <a:ext cx="1676400" cy="685800"/>
            <a:chOff x="5410200" y="2895600"/>
            <a:chExt cx="1676400" cy="685800"/>
          </a:xfrm>
        </p:grpSpPr>
        <p:sp>
          <p:nvSpPr>
            <p:cNvPr id="8" name="Oval Callout 7"/>
            <p:cNvSpPr/>
            <p:nvPr/>
          </p:nvSpPr>
          <p:spPr>
            <a:xfrm>
              <a:off x="5410200" y="2895600"/>
              <a:ext cx="1676400" cy="685800"/>
            </a:xfrm>
            <a:prstGeom prst="wedgeEllipseCallout">
              <a:avLst>
                <a:gd name="adj1" fmla="val -31848"/>
                <a:gd name="adj2" fmla="val 82935"/>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486400" y="3048000"/>
              <a:ext cx="1372792" cy="338554"/>
            </a:xfrm>
            <a:prstGeom prst="rect">
              <a:avLst/>
            </a:prstGeom>
            <a:noFill/>
          </p:spPr>
          <p:txBody>
            <a:bodyPr wrap="none" rtlCol="0">
              <a:spAutoFit/>
            </a:bodyPr>
            <a:lstStyle/>
            <a:p>
              <a:r>
                <a:rPr lang="en-US" sz="1600" dirty="0" smtClean="0">
                  <a:latin typeface="Palatino Linotype"/>
                  <a:cs typeface="Palatino Linotype"/>
                </a:rPr>
                <a:t>Shared cache</a:t>
              </a:r>
              <a:endParaRPr lang="en-US" sz="1600" dirty="0">
                <a:latin typeface="Palatino Linotype"/>
                <a:cs typeface="Palatino Linotype"/>
              </a:endParaRPr>
            </a:p>
          </p:txBody>
        </p:sp>
      </p:grpSp>
      <p:grpSp>
        <p:nvGrpSpPr>
          <p:cNvPr id="10" name="Group 9"/>
          <p:cNvGrpSpPr/>
          <p:nvPr/>
        </p:nvGrpSpPr>
        <p:grpSpPr>
          <a:xfrm>
            <a:off x="4495800" y="914400"/>
            <a:ext cx="2057400" cy="762000"/>
            <a:chOff x="5410200" y="1143000"/>
            <a:chExt cx="2057400" cy="762000"/>
          </a:xfrm>
        </p:grpSpPr>
        <p:sp>
          <p:nvSpPr>
            <p:cNvPr id="11" name="Oval 10"/>
            <p:cNvSpPr/>
            <p:nvPr/>
          </p:nvSpPr>
          <p:spPr>
            <a:xfrm>
              <a:off x="5410200" y="1143000"/>
              <a:ext cx="2057400" cy="762000"/>
            </a:xfrm>
            <a:prstGeom prst="ellipse">
              <a:avLst/>
            </a:prstGeom>
            <a:solidFill>
              <a:srgbClr val="FFFFFF"/>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559969" y="1199304"/>
              <a:ext cx="1752600" cy="584776"/>
            </a:xfrm>
            <a:prstGeom prst="rect">
              <a:avLst/>
            </a:prstGeom>
            <a:noFill/>
          </p:spPr>
          <p:txBody>
            <a:bodyPr wrap="square" rtlCol="0">
              <a:spAutoFit/>
            </a:bodyPr>
            <a:lstStyle/>
            <a:p>
              <a:pPr algn="ctr"/>
              <a:r>
                <a:rPr lang="en-US" altLang="zh-CN" sz="1600" dirty="0" smtClean="0">
                  <a:latin typeface="Palatino Linotype"/>
                  <a:cs typeface="Palatino Linotype"/>
                </a:rPr>
                <a:t>Shared</a:t>
              </a:r>
            </a:p>
            <a:p>
              <a:pPr algn="ctr"/>
              <a:r>
                <a:rPr lang="en-US" altLang="zh-CN" sz="1600" dirty="0" smtClean="0">
                  <a:latin typeface="Palatino Linotype"/>
                  <a:cs typeface="Palatino Linotype"/>
                </a:rPr>
                <a:t>power budget</a:t>
              </a:r>
              <a:endParaRPr lang="en-US" sz="1600" dirty="0">
                <a:latin typeface="Palatino Linotype"/>
                <a:cs typeface="Palatino Linotype"/>
              </a:endParaRPr>
            </a:p>
          </p:txBody>
        </p:sp>
      </p:grpSp>
      <p:grpSp>
        <p:nvGrpSpPr>
          <p:cNvPr id="16" name="Group 15"/>
          <p:cNvGrpSpPr/>
          <p:nvPr/>
        </p:nvGrpSpPr>
        <p:grpSpPr>
          <a:xfrm>
            <a:off x="152400" y="2286000"/>
            <a:ext cx="2133600" cy="762000"/>
            <a:chOff x="1371600" y="1828800"/>
            <a:chExt cx="2133600" cy="762000"/>
          </a:xfrm>
        </p:grpSpPr>
        <p:sp>
          <p:nvSpPr>
            <p:cNvPr id="17" name="Oval Callout 16"/>
            <p:cNvSpPr/>
            <p:nvPr/>
          </p:nvSpPr>
          <p:spPr>
            <a:xfrm>
              <a:off x="1371600" y="1828800"/>
              <a:ext cx="2133600" cy="762000"/>
            </a:xfrm>
            <a:prstGeom prst="wedgeEllipseCallout">
              <a:avLst>
                <a:gd name="adj1" fmla="val 20404"/>
                <a:gd name="adj2" fmla="val 87835"/>
              </a:avLst>
            </a:prstGeom>
            <a:solidFill>
              <a:schemeClr val="bg1"/>
            </a:solidFill>
            <a:ln w="28575" cmpd="sng">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solidFill>
                    <a:srgbClr val="000000"/>
                  </a:solidFill>
                </a:ln>
                <a:solidFill>
                  <a:srgbClr val="000000"/>
                </a:solidFill>
              </a:endParaRPr>
            </a:p>
          </p:txBody>
        </p:sp>
        <p:sp>
          <p:nvSpPr>
            <p:cNvPr id="18" name="TextBox 17"/>
            <p:cNvSpPr txBox="1"/>
            <p:nvPr/>
          </p:nvSpPr>
          <p:spPr>
            <a:xfrm>
              <a:off x="1735568" y="1905000"/>
              <a:ext cx="1393130" cy="584776"/>
            </a:xfrm>
            <a:prstGeom prst="rect">
              <a:avLst/>
            </a:prstGeom>
            <a:noFill/>
          </p:spPr>
          <p:txBody>
            <a:bodyPr wrap="none" rtlCol="0">
              <a:spAutoFit/>
            </a:bodyPr>
            <a:lstStyle/>
            <a:p>
              <a:pPr algn="ctr"/>
              <a:r>
                <a:rPr lang="en-US" sz="1600" dirty="0" smtClean="0">
                  <a:latin typeface="Palatino Linotype"/>
                  <a:cs typeface="Palatino Linotype"/>
                </a:rPr>
                <a:t>Shared</a:t>
              </a:r>
            </a:p>
            <a:p>
              <a:pPr algn="ctr"/>
              <a:r>
                <a:rPr lang="en-US" sz="1600" dirty="0" smtClean="0">
                  <a:latin typeface="Palatino Linotype"/>
                  <a:cs typeface="Palatino Linotype"/>
                </a:rPr>
                <a:t>memory pins</a:t>
              </a:r>
              <a:endParaRPr lang="en-US" sz="1600" dirty="0">
                <a:latin typeface="Palatino Linotype"/>
                <a:cs typeface="Palatino Linotype"/>
              </a:endParaRPr>
            </a:p>
          </p:txBody>
        </p:sp>
      </p:grpSp>
      <p:grpSp>
        <p:nvGrpSpPr>
          <p:cNvPr id="22" name="Group 21"/>
          <p:cNvGrpSpPr/>
          <p:nvPr/>
        </p:nvGrpSpPr>
        <p:grpSpPr>
          <a:xfrm>
            <a:off x="2590800" y="2286000"/>
            <a:ext cx="1752600" cy="762000"/>
            <a:chOff x="1371600" y="1828800"/>
            <a:chExt cx="2133600" cy="762000"/>
          </a:xfrm>
        </p:grpSpPr>
        <p:sp>
          <p:nvSpPr>
            <p:cNvPr id="23" name="Oval Callout 22"/>
            <p:cNvSpPr/>
            <p:nvPr/>
          </p:nvSpPr>
          <p:spPr>
            <a:xfrm>
              <a:off x="1371600" y="1828800"/>
              <a:ext cx="2133600" cy="762000"/>
            </a:xfrm>
            <a:prstGeom prst="wedgeEllipseCallout">
              <a:avLst>
                <a:gd name="adj1" fmla="val 39740"/>
                <a:gd name="adj2" fmla="val 85712"/>
              </a:avLst>
            </a:prstGeom>
            <a:solidFill>
              <a:schemeClr val="bg1"/>
            </a:solidFill>
            <a:ln w="28575" cmpd="sng">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n>
                  <a:solidFill>
                    <a:srgbClr val="000000"/>
                  </a:solidFill>
                </a:ln>
                <a:solidFill>
                  <a:srgbClr val="000000"/>
                </a:solidFill>
              </a:endParaRPr>
            </a:p>
          </p:txBody>
        </p:sp>
        <p:sp>
          <p:nvSpPr>
            <p:cNvPr id="24" name="TextBox 23"/>
            <p:cNvSpPr txBox="1"/>
            <p:nvPr/>
          </p:nvSpPr>
          <p:spPr>
            <a:xfrm>
              <a:off x="1777998" y="1905000"/>
              <a:ext cx="1308271" cy="584776"/>
            </a:xfrm>
            <a:prstGeom prst="rect">
              <a:avLst/>
            </a:prstGeom>
            <a:noFill/>
          </p:spPr>
          <p:txBody>
            <a:bodyPr wrap="none" rtlCol="0">
              <a:spAutoFit/>
            </a:bodyPr>
            <a:lstStyle/>
            <a:p>
              <a:pPr algn="ctr"/>
              <a:r>
                <a:rPr lang="en-US" sz="1600" dirty="0" smtClean="0">
                  <a:latin typeface="Palatino Linotype"/>
                  <a:cs typeface="Palatino Linotype"/>
                </a:rPr>
                <a:t>Shared</a:t>
              </a:r>
            </a:p>
            <a:p>
              <a:pPr algn="ctr"/>
              <a:r>
                <a:rPr lang="en-US" sz="1600" dirty="0" smtClean="0">
                  <a:latin typeface="Palatino Linotype"/>
                  <a:cs typeface="Palatino Linotype"/>
                </a:rPr>
                <a:t>interconnect</a:t>
              </a:r>
              <a:endParaRPr lang="en-US" sz="1600" dirty="0">
                <a:latin typeface="Palatino Linotype"/>
                <a:cs typeface="Palatino Linotype"/>
              </a:endParaRPr>
            </a:p>
          </p:txBody>
        </p:sp>
      </p:grpSp>
    </p:spTree>
    <p:extLst>
      <p:ext uri="{BB962C8B-B14F-4D97-AF65-F5344CB8AC3E}">
        <p14:creationId xmlns:p14="http://schemas.microsoft.com/office/powerpoint/2010/main" val="60637336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29</a:t>
            </a:fld>
            <a:r>
              <a:rPr lang="en-US" dirty="0" smtClean="0"/>
              <a:t> of </a:t>
            </a:r>
            <a:r>
              <a:rPr lang="is-IS" dirty="0" smtClean="0"/>
              <a:t>27</a:t>
            </a:r>
            <a:endParaRPr lang="en-US" dirty="0"/>
          </a:p>
        </p:txBody>
      </p:sp>
    </p:spTree>
    <p:extLst>
      <p:ext uri="{BB962C8B-B14F-4D97-AF65-F5344CB8AC3E}">
        <p14:creationId xmlns:p14="http://schemas.microsoft.com/office/powerpoint/2010/main" val="34454647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838200"/>
            <a:ext cx="8839200" cy="5105400"/>
          </a:xfrm>
        </p:spPr>
        <p:txBody>
          <a:bodyPr/>
          <a:lstStyle/>
          <a:p>
            <a:r>
              <a:rPr lang="en-US" sz="2800" dirty="0"/>
              <a:t>Global allocation space very large</a:t>
            </a:r>
          </a:p>
          <a:p>
            <a:pPr lvl="1"/>
            <a:r>
              <a:rPr lang="en-US" sz="2400" dirty="0"/>
              <a:t>Exponential increase with no. of cores, no. of resources, </a:t>
            </a:r>
            <a:r>
              <a:rPr lang="en-US" sz="2400" dirty="0" smtClean="0"/>
              <a:t>granularity </a:t>
            </a:r>
            <a:r>
              <a:rPr lang="en-US" sz="2400" dirty="0"/>
              <a:t>of resources</a:t>
            </a:r>
          </a:p>
          <a:p>
            <a:pPr lvl="1"/>
            <a:r>
              <a:rPr lang="en-US" sz="2400" dirty="0"/>
              <a:t>Global hill-climbing unlikely to scale gracefully</a:t>
            </a:r>
          </a:p>
        </p:txBody>
      </p:sp>
      <p:sp>
        <p:nvSpPr>
          <p:cNvPr id="2" name="Title 1"/>
          <p:cNvSpPr>
            <a:spLocks noGrp="1"/>
          </p:cNvSpPr>
          <p:nvPr>
            <p:ph type="title"/>
          </p:nvPr>
        </p:nvSpPr>
        <p:spPr/>
        <p:txBody>
          <a:bodyPr/>
          <a:lstStyle/>
          <a:p>
            <a:r>
              <a:rPr lang="en-US" dirty="0" smtClean="0"/>
              <a:t>Coordinated resource allocation</a:t>
            </a:r>
            <a:endParaRPr lang="en-US" dirty="0"/>
          </a:p>
        </p:txBody>
      </p:sp>
      <p:sp>
        <p:nvSpPr>
          <p:cNvPr id="4" name="Footer Placeholder 3"/>
          <p:cNvSpPr>
            <a:spLocks noGrp="1"/>
          </p:cNvSpPr>
          <p:nvPr>
            <p:ph type="ftr" sz="quarter" idx="10"/>
          </p:nvPr>
        </p:nvSpPr>
        <p:spPr/>
        <p:txBody>
          <a:bodyPr/>
          <a:lstStyle/>
          <a:p>
            <a:pPr>
              <a:defRPr/>
            </a:pPr>
            <a:r>
              <a:rPr lang="en-US" altLang="zh-CN" dirty="0" err="1" smtClean="0"/>
              <a:t>ReBudget</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3</a:t>
            </a:fld>
            <a:r>
              <a:rPr lang="en-US" dirty="0" smtClean="0"/>
              <a:t> of </a:t>
            </a:r>
            <a:r>
              <a:rPr lang="is-IS" dirty="0" smtClean="0"/>
              <a:t>27</a:t>
            </a:r>
            <a:endParaRPr lang="en-US" dirty="0"/>
          </a:p>
        </p:txBody>
      </p:sp>
      <p:grpSp>
        <p:nvGrpSpPr>
          <p:cNvPr id="3" name="Group 2"/>
          <p:cNvGrpSpPr/>
          <p:nvPr/>
        </p:nvGrpSpPr>
        <p:grpSpPr>
          <a:xfrm>
            <a:off x="1190688" y="2286000"/>
            <a:ext cx="7572312" cy="3725490"/>
            <a:chOff x="1190688" y="2209800"/>
            <a:chExt cx="7798052" cy="3801690"/>
          </a:xfrm>
        </p:grpSpPr>
        <p:pic>
          <p:nvPicPr>
            <p:cNvPr id="8" name="Picture 7" descr="twolf_a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88" y="2209800"/>
              <a:ext cx="6810312" cy="3801690"/>
            </a:xfrm>
            <a:prstGeom prst="rect">
              <a:avLst/>
            </a:prstGeom>
          </p:spPr>
        </p:pic>
        <p:sp>
          <p:nvSpPr>
            <p:cNvPr id="6" name="TextBox 5"/>
            <p:cNvSpPr txBox="1"/>
            <p:nvPr/>
          </p:nvSpPr>
          <p:spPr>
            <a:xfrm>
              <a:off x="6629400" y="5105400"/>
              <a:ext cx="2359340" cy="830997"/>
            </a:xfrm>
            <a:prstGeom prst="rect">
              <a:avLst/>
            </a:prstGeom>
            <a:noFill/>
          </p:spPr>
          <p:txBody>
            <a:bodyPr wrap="none" rtlCol="0">
              <a:spAutoFit/>
            </a:bodyPr>
            <a:lstStyle/>
            <a:p>
              <a:r>
                <a:rPr lang="en-US" sz="1600" dirty="0" smtClean="0">
                  <a:latin typeface="Palatino Linotype"/>
                  <a:cs typeface="Palatino Linotype"/>
                </a:rPr>
                <a:t>(*)</a:t>
              </a:r>
              <a:r>
                <a:rPr lang="en-US" sz="1600" i="1" dirty="0" smtClean="0">
                  <a:latin typeface="Palatino Linotype"/>
                  <a:cs typeface="Palatino Linotype"/>
                </a:rPr>
                <a:t> art</a:t>
              </a:r>
              <a:r>
                <a:rPr lang="en-US" sz="1600" dirty="0" smtClean="0">
                  <a:latin typeface="Palatino Linotype"/>
                  <a:cs typeface="Palatino Linotype"/>
                </a:rPr>
                <a:t> and </a:t>
              </a:r>
              <a:r>
                <a:rPr lang="en-US" sz="1600" i="1" dirty="0" err="1" smtClean="0">
                  <a:latin typeface="Palatino Linotype"/>
                  <a:cs typeface="Palatino Linotype"/>
                </a:rPr>
                <a:t>twolf</a:t>
              </a:r>
              <a:r>
                <a:rPr lang="en-US" sz="1600" dirty="0" smtClean="0">
                  <a:latin typeface="Palatino Linotype"/>
                  <a:cs typeface="Palatino Linotype"/>
                </a:rPr>
                <a:t> share 16 </a:t>
              </a:r>
            </a:p>
            <a:p>
              <a:r>
                <a:rPr lang="en-US" sz="1600" dirty="0" smtClean="0">
                  <a:latin typeface="Palatino Linotype"/>
                  <a:cs typeface="Palatino Linotype"/>
                </a:rPr>
                <a:t>cache ways and 20W </a:t>
              </a:r>
            </a:p>
            <a:p>
              <a:r>
                <a:rPr lang="en-US" sz="1600" dirty="0" smtClean="0">
                  <a:latin typeface="Palatino Linotype"/>
                  <a:cs typeface="Palatino Linotype"/>
                </a:rPr>
                <a:t>power: ~600 points</a:t>
              </a:r>
              <a:endParaRPr lang="en-US" sz="1600" dirty="0">
                <a:latin typeface="Palatino Linotype"/>
                <a:cs typeface="Palatino Linotype"/>
              </a:endParaRPr>
            </a:p>
          </p:txBody>
        </p:sp>
      </p:grpSp>
    </p:spTree>
    <p:extLst>
      <p:ext uri="{BB962C8B-B14F-4D97-AF65-F5344CB8AC3E}">
        <p14:creationId xmlns:p14="http://schemas.microsoft.com/office/powerpoint/2010/main" val="168250536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563"/>
            <a:ext cx="8001000" cy="381000"/>
          </a:xfrm>
        </p:spPr>
        <p:txBody>
          <a:bodyPr/>
          <a:lstStyle/>
          <a:p>
            <a:r>
              <a:rPr lang="en-US" dirty="0" smtClean="0"/>
              <a:t>Cue from real-life: Markets</a:t>
            </a:r>
            <a:endParaRPr lang="en-US" dirty="0"/>
          </a:p>
        </p:txBody>
      </p:sp>
      <p:sp>
        <p:nvSpPr>
          <p:cNvPr id="3" name="Content Placeholder 2"/>
          <p:cNvSpPr>
            <a:spLocks noGrp="1"/>
          </p:cNvSpPr>
          <p:nvPr>
            <p:ph idx="1"/>
          </p:nvPr>
        </p:nvSpPr>
        <p:spPr>
          <a:xfrm>
            <a:off x="152400" y="838200"/>
            <a:ext cx="8839200" cy="1828800"/>
          </a:xfrm>
        </p:spPr>
        <p:txBody>
          <a:bodyPr/>
          <a:lstStyle/>
          <a:p>
            <a:r>
              <a:rPr lang="en-US" sz="2800" dirty="0" smtClean="0"/>
              <a:t>Trade off </a:t>
            </a:r>
            <a:r>
              <a:rPr lang="en-US" sz="2800" dirty="0"/>
              <a:t>global optimality </a:t>
            </a:r>
            <a:r>
              <a:rPr lang="en-US" sz="2800" dirty="0" smtClean="0"/>
              <a:t>with simplicity</a:t>
            </a:r>
          </a:p>
          <a:p>
            <a:pPr lvl="1"/>
            <a:r>
              <a:rPr lang="en-US" sz="2400" dirty="0"/>
              <a:t>G</a:t>
            </a:r>
            <a:r>
              <a:rPr lang="en-US" sz="2400" dirty="0" smtClean="0"/>
              <a:t>lobal </a:t>
            </a:r>
            <a:r>
              <a:rPr lang="en-US" sz="2400" dirty="0"/>
              <a:t>optimum </a:t>
            </a:r>
            <a:r>
              <a:rPr lang="en-US" sz="2400" dirty="0" smtClean="0"/>
              <a:t>very </a:t>
            </a:r>
            <a:r>
              <a:rPr lang="en-US" sz="2400" dirty="0"/>
              <a:t>expensive</a:t>
            </a:r>
          </a:p>
          <a:p>
            <a:pPr lvl="1"/>
            <a:r>
              <a:rPr lang="en-US" sz="2400" b="1" dirty="0" smtClean="0"/>
              <a:t>Market: Relatively simple</a:t>
            </a:r>
            <a:r>
              <a:rPr lang="en-US" sz="2400" b="1" dirty="0"/>
              <a:t>, distributed </a:t>
            </a:r>
            <a:r>
              <a:rPr lang="en-US" sz="2400" b="1" dirty="0" smtClean="0"/>
              <a:t>mechanism</a:t>
            </a:r>
          </a:p>
          <a:p>
            <a:pPr lvl="2"/>
            <a:r>
              <a:rPr lang="en-US" sz="2000" b="1" dirty="0" smtClean="0"/>
              <a:t>(1) reasonably good; (2) potential for scalability</a:t>
            </a:r>
            <a:endParaRPr lang="en-US" sz="2000" b="1" dirty="0"/>
          </a:p>
        </p:txBody>
      </p:sp>
      <p:sp>
        <p:nvSpPr>
          <p:cNvPr id="4" name="Footer Placeholder 3"/>
          <p:cNvSpPr>
            <a:spLocks noGrp="1"/>
          </p:cNvSpPr>
          <p:nvPr>
            <p:ph type="ftr" sz="quarter" idx="10"/>
          </p:nvPr>
        </p:nvSpPr>
        <p:spPr/>
        <p:txBody>
          <a:bodyPr/>
          <a:lstStyle/>
          <a:p>
            <a:pPr>
              <a:defRPr/>
            </a:pPr>
            <a:r>
              <a:rPr lang="en-US" altLang="zh-CN" dirty="0" err="1" smtClean="0"/>
              <a:t>rebudget</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4</a:t>
            </a:fld>
            <a:r>
              <a:rPr lang="en-US" dirty="0" smtClean="0"/>
              <a:t> of </a:t>
            </a:r>
            <a:r>
              <a:rPr lang="is-IS" dirty="0" smtClean="0"/>
              <a:t>27</a:t>
            </a:r>
            <a:endParaRPr lang="en-US" dirty="0"/>
          </a:p>
        </p:txBody>
      </p:sp>
      <p:sp>
        <p:nvSpPr>
          <p:cNvPr id="8" name="TextBox 7"/>
          <p:cNvSpPr txBox="1"/>
          <p:nvPr/>
        </p:nvSpPr>
        <p:spPr>
          <a:xfrm>
            <a:off x="7239000" y="5638800"/>
            <a:ext cx="1441420" cy="276999"/>
          </a:xfrm>
          <a:prstGeom prst="rect">
            <a:avLst/>
          </a:prstGeom>
          <a:noFill/>
        </p:spPr>
        <p:txBody>
          <a:bodyPr wrap="none" rtlCol="0">
            <a:spAutoFit/>
          </a:bodyPr>
          <a:lstStyle/>
          <a:p>
            <a:r>
              <a:rPr lang="en-US" sz="1200" dirty="0" smtClean="0">
                <a:latin typeface="Palatino Linotype"/>
                <a:cs typeface="Palatino Linotype"/>
              </a:rPr>
              <a:t>Source: Wikipedia</a:t>
            </a:r>
            <a:endParaRPr lang="en-US" sz="1200" dirty="0">
              <a:latin typeface="Palatino Linotype"/>
              <a:cs typeface="Palatino Linotype"/>
            </a:endParaRPr>
          </a:p>
        </p:txBody>
      </p:sp>
      <p:pic>
        <p:nvPicPr>
          <p:cNvPr id="12" name="Picture 11" descr="MercadodeSanJuandeDio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667000"/>
            <a:ext cx="49149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21021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XChange</a:t>
            </a:r>
            <a:r>
              <a:rPr lang="en-US" dirty="0" smtClean="0"/>
              <a:t> (Wang &amp; </a:t>
            </a:r>
            <a:r>
              <a:rPr lang="en-US" dirty="0" err="1" smtClean="0"/>
              <a:t>Martínez</a:t>
            </a:r>
            <a:r>
              <a:rPr lang="en-US" dirty="0" smtClean="0"/>
              <a:t>, HPCA 2015)</a:t>
            </a:r>
            <a:endParaRPr lang="en-US" dirty="0"/>
          </a:p>
        </p:txBody>
      </p:sp>
      <p:sp>
        <p:nvSpPr>
          <p:cNvPr id="3" name="Content Placeholder 2"/>
          <p:cNvSpPr>
            <a:spLocks noGrp="1"/>
          </p:cNvSpPr>
          <p:nvPr>
            <p:ph idx="1"/>
          </p:nvPr>
        </p:nvSpPr>
        <p:spPr/>
        <p:txBody>
          <a:bodyPr/>
          <a:lstStyle/>
          <a:p>
            <a:r>
              <a:rPr lang="en-US" altLang="zh-CN" sz="2800" dirty="0" smtClean="0"/>
              <a:t>Effective market-based </a:t>
            </a:r>
            <a:r>
              <a:rPr lang="en-US" altLang="zh-CN" sz="2800" dirty="0"/>
              <a:t>approach</a:t>
            </a:r>
            <a:endParaRPr lang="en-US" sz="2800" dirty="0"/>
          </a:p>
          <a:p>
            <a:r>
              <a:rPr lang="en-US" sz="2800" dirty="0" smtClean="0"/>
              <a:t>Market players (cores)</a:t>
            </a:r>
          </a:p>
          <a:p>
            <a:pPr lvl="1"/>
            <a:r>
              <a:rPr lang="en-US" altLang="zh-CN" sz="2400" dirty="0" smtClean="0"/>
              <a:t>Endowed w/ finite budgets to purchase resources</a:t>
            </a:r>
          </a:p>
          <a:p>
            <a:pPr lvl="1"/>
            <a:r>
              <a:rPr lang="en-US" altLang="zh-CN" sz="2400" dirty="0" smtClean="0"/>
              <a:t>Goal: Maximize own utility—regardless of others</a:t>
            </a:r>
          </a:p>
          <a:p>
            <a:pPr lvl="1"/>
            <a:r>
              <a:rPr lang="en-US" altLang="zh-CN" sz="2400" b="1" dirty="0" smtClean="0"/>
              <a:t>Naturally concurrent</a:t>
            </a:r>
            <a:endParaRPr lang="en-US" altLang="zh-CN" sz="2400" dirty="0" smtClean="0"/>
          </a:p>
          <a:p>
            <a:r>
              <a:rPr lang="en-US" sz="2800" dirty="0" smtClean="0"/>
              <a:t>Market maker</a:t>
            </a:r>
            <a:endParaRPr lang="en-US" sz="2800" dirty="0"/>
          </a:p>
          <a:p>
            <a:pPr lvl="1"/>
            <a:r>
              <a:rPr lang="en-US" sz="2400" dirty="0" smtClean="0"/>
              <a:t>Reconciles bids, posts new prices</a:t>
            </a:r>
            <a:r>
              <a:rPr lang="en-US" sz="2400" dirty="0"/>
              <a:t> </a:t>
            </a:r>
            <a:r>
              <a:rPr lang="en-US" sz="2400" dirty="0" smtClean="0"/>
              <a:t>based on the supply</a:t>
            </a:r>
            <a:endParaRPr lang="en-US" sz="2400" dirty="0" smtClean="0"/>
          </a:p>
          <a:p>
            <a:pPr lvl="1"/>
            <a:r>
              <a:rPr lang="en-US" altLang="zh-CN" sz="2400" b="1" dirty="0" smtClean="0"/>
              <a:t>Very fast and simple</a:t>
            </a:r>
            <a:endParaRPr lang="en-US" altLang="zh-CN" sz="2400" dirty="0" smtClean="0"/>
          </a:p>
          <a:p>
            <a:r>
              <a:rPr lang="en-US" altLang="zh-CN" sz="2800" dirty="0" smtClean="0"/>
              <a:t>Converge to market equilibrium dynamically</a:t>
            </a:r>
          </a:p>
          <a:p>
            <a:pPr lvl="1"/>
            <a:r>
              <a:rPr lang="en-US" sz="2400" b="1" dirty="0"/>
              <a:t>High performance</a:t>
            </a:r>
            <a:r>
              <a:rPr lang="en-US" sz="2400" dirty="0"/>
              <a:t>: 21% average </a:t>
            </a:r>
            <a:r>
              <a:rPr lang="en-US" sz="2400" dirty="0" smtClean="0"/>
              <a:t>gain </a:t>
            </a:r>
            <a:r>
              <a:rPr lang="en-US" altLang="zh-CN" sz="2400" dirty="0" smtClean="0"/>
              <a:t>in throughput</a:t>
            </a:r>
            <a:endParaRPr lang="en-US" sz="2400" dirty="0"/>
          </a:p>
          <a:p>
            <a:pPr lvl="1"/>
            <a:r>
              <a:rPr lang="en-US" sz="2400" b="1" dirty="0"/>
              <a:t>Scalability</a:t>
            </a:r>
            <a:r>
              <a:rPr lang="en-US" sz="2400" dirty="0"/>
              <a:t>: &lt; 0.5% overhead for up to 128 cores </a:t>
            </a:r>
          </a:p>
        </p:txBody>
      </p:sp>
      <p:sp>
        <p:nvSpPr>
          <p:cNvPr id="4" name="Footer Placeholder 3"/>
          <p:cNvSpPr>
            <a:spLocks noGrp="1"/>
          </p:cNvSpPr>
          <p:nvPr>
            <p:ph type="ftr" sz="quarter" idx="10"/>
          </p:nvPr>
        </p:nvSpPr>
        <p:spPr/>
        <p:txBody>
          <a:bodyPr/>
          <a:lstStyle/>
          <a:p>
            <a:pPr>
              <a:defRPr/>
            </a:pPr>
            <a:r>
              <a:rPr lang="en-US" altLang="zh-CN" dirty="0" err="1" smtClean="0"/>
              <a:t>rebudget</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5</a:t>
            </a:fld>
            <a:r>
              <a:rPr lang="en-US" dirty="0" smtClean="0"/>
              <a:t> of </a:t>
            </a:r>
            <a:r>
              <a:rPr lang="is-IS" dirty="0" smtClean="0"/>
              <a:t>27</a:t>
            </a:r>
            <a:endParaRPr lang="en-US" dirty="0"/>
          </a:p>
        </p:txBody>
      </p:sp>
    </p:spTree>
    <p:extLst>
      <p:ext uri="{BB962C8B-B14F-4D97-AF65-F5344CB8AC3E}">
        <p14:creationId xmlns:p14="http://schemas.microsoft.com/office/powerpoint/2010/main" val="59864711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sz="2400" dirty="0" smtClean="0"/>
          </a:p>
          <a:p>
            <a:r>
              <a:rPr lang="en-US" sz="2800" dirty="0" smtClean="0"/>
              <a:t>Market side</a:t>
            </a:r>
            <a:endParaRPr lang="en-US" sz="2800" dirty="0"/>
          </a:p>
          <a:p>
            <a:pPr lvl="1"/>
            <a:r>
              <a:rPr lang="en-US" sz="2400" dirty="0" smtClean="0"/>
              <a:t>Prices are set in proportional to players’ bids</a:t>
            </a:r>
          </a:p>
          <a:p>
            <a:pPr marL="0" indent="0">
              <a:buNone/>
            </a:pPr>
            <a:endParaRPr lang="en-US" dirty="0" smtClean="0"/>
          </a:p>
          <a:p>
            <a:pPr marL="0" indent="0">
              <a:buNone/>
            </a:pPr>
            <a:endParaRPr lang="en-US" sz="1400" dirty="0"/>
          </a:p>
          <a:p>
            <a:r>
              <a:rPr lang="en-US" sz="2800" dirty="0" smtClean="0"/>
              <a:t>Player side (cores)</a:t>
            </a:r>
          </a:p>
          <a:p>
            <a:pPr lvl="1"/>
            <a:r>
              <a:rPr lang="en-US" sz="2400" dirty="0" smtClean="0"/>
              <a:t>Model utility—resource relationship</a:t>
            </a:r>
          </a:p>
          <a:p>
            <a:pPr lvl="1"/>
            <a:r>
              <a:rPr lang="en-US" sz="2400" dirty="0" smtClean="0"/>
              <a:t>Bid optimally within its budget constraint to maximize its utility</a:t>
            </a:r>
          </a:p>
        </p:txBody>
      </p:sp>
      <p:sp>
        <p:nvSpPr>
          <p:cNvPr id="2" name="Title 1"/>
          <p:cNvSpPr>
            <a:spLocks noGrp="1"/>
          </p:cNvSpPr>
          <p:nvPr>
            <p:ph type="title"/>
          </p:nvPr>
        </p:nvSpPr>
        <p:spPr/>
        <p:txBody>
          <a:bodyPr/>
          <a:lstStyle/>
          <a:p>
            <a:r>
              <a:rPr lang="en-US" dirty="0" smtClean="0"/>
              <a:t>Dynamic price discovery</a:t>
            </a:r>
            <a:endParaRPr lang="en-US" dirty="0"/>
          </a:p>
        </p:txBody>
      </p:sp>
      <p:sp>
        <p:nvSpPr>
          <p:cNvPr id="4" name="Footer Placeholder 3"/>
          <p:cNvSpPr>
            <a:spLocks noGrp="1"/>
          </p:cNvSpPr>
          <p:nvPr>
            <p:ph type="ftr" sz="quarter" idx="10"/>
          </p:nvPr>
        </p:nvSpPr>
        <p:spPr/>
        <p:txBody>
          <a:bodyPr/>
          <a:lstStyle/>
          <a:p>
            <a:pPr>
              <a:defRPr/>
            </a:pPr>
            <a:r>
              <a:rPr lang="en-US" altLang="zh-CN" dirty="0" err="1" smtClean="0"/>
              <a:t>rebudget</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6</a:t>
            </a:fld>
            <a:r>
              <a:rPr lang="en-US" dirty="0" smtClean="0"/>
              <a:t> of </a:t>
            </a:r>
            <a:r>
              <a:rPr lang="is-IS" dirty="0" smtClean="0"/>
              <a:t>27</a:t>
            </a:r>
            <a:endParaRPr lang="en-US" dirty="0"/>
          </a:p>
        </p:txBody>
      </p:sp>
      <p:sp>
        <p:nvSpPr>
          <p:cNvPr id="27" name="Rounded Rectangle 26"/>
          <p:cNvSpPr/>
          <p:nvPr/>
        </p:nvSpPr>
        <p:spPr>
          <a:xfrm>
            <a:off x="7372586" y="992103"/>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ounded Rectangle 27"/>
          <p:cNvSpPr/>
          <p:nvPr/>
        </p:nvSpPr>
        <p:spPr>
          <a:xfrm>
            <a:off x="4934186" y="1004432"/>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62186" y="1092961"/>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ounded Rectangle 29"/>
          <p:cNvSpPr/>
          <p:nvPr/>
        </p:nvSpPr>
        <p:spPr>
          <a:xfrm>
            <a:off x="2608976" y="1043645"/>
            <a:ext cx="1447800" cy="609600"/>
          </a:xfrm>
          <a:prstGeom prst="round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304800" y="967445"/>
            <a:ext cx="8515586" cy="1166155"/>
            <a:chOff x="323614" y="2743200"/>
            <a:chExt cx="8515586" cy="1166155"/>
          </a:xfrm>
        </p:grpSpPr>
        <p:sp>
          <p:nvSpPr>
            <p:cNvPr id="32" name="Rounded Rectangle 31"/>
            <p:cNvSpPr/>
            <p:nvPr/>
          </p:nvSpPr>
          <p:spPr>
            <a:xfrm>
              <a:off x="381000" y="2867379"/>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323614" y="2838214"/>
              <a:ext cx="1548821" cy="584776"/>
            </a:xfrm>
            <a:prstGeom prst="rect">
              <a:avLst/>
            </a:prstGeom>
            <a:noFill/>
          </p:spPr>
          <p:txBody>
            <a:bodyPr wrap="none" rtlCol="0">
              <a:spAutoFit/>
            </a:bodyPr>
            <a:lstStyle/>
            <a:p>
              <a:pPr algn="ctr"/>
              <a:r>
                <a:rPr lang="en-US" sz="1600" dirty="0" smtClean="0">
                  <a:latin typeface="Palatino Linotype"/>
                  <a:cs typeface="Palatino Linotype"/>
                </a:rPr>
                <a:t>Set initial </a:t>
              </a:r>
            </a:p>
            <a:p>
              <a:pPr algn="ctr"/>
              <a:r>
                <a:rPr lang="en-US" sz="1600" dirty="0" smtClean="0">
                  <a:latin typeface="Palatino Linotype"/>
                  <a:cs typeface="Palatino Linotype"/>
                </a:rPr>
                <a:t>resource prices</a:t>
              </a:r>
              <a:endParaRPr lang="en-US" sz="1600" dirty="0">
                <a:latin typeface="Palatino Linotype"/>
                <a:cs typeface="Palatino Linotype"/>
              </a:endParaRPr>
            </a:p>
          </p:txBody>
        </p:sp>
        <p:grpSp>
          <p:nvGrpSpPr>
            <p:cNvPr id="34" name="Group 33"/>
            <p:cNvGrpSpPr/>
            <p:nvPr/>
          </p:nvGrpSpPr>
          <p:grpSpPr>
            <a:xfrm>
              <a:off x="2590800" y="2791179"/>
              <a:ext cx="1512253" cy="638765"/>
              <a:chOff x="189500" y="2637835"/>
              <a:chExt cx="1512253" cy="638765"/>
            </a:xfrm>
          </p:grpSpPr>
          <p:sp>
            <p:nvSpPr>
              <p:cNvPr id="47" name="Rounded Rectangle 46"/>
              <p:cNvSpPr/>
              <p:nvPr/>
            </p:nvSpPr>
            <p:spPr>
              <a:xfrm>
                <a:off x="228600" y="2667000"/>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189500" y="2637835"/>
                <a:ext cx="1512253" cy="584776"/>
              </a:xfrm>
              <a:prstGeom prst="rect">
                <a:avLst/>
              </a:prstGeom>
              <a:noFill/>
            </p:spPr>
            <p:txBody>
              <a:bodyPr wrap="none" rtlCol="0">
                <a:spAutoFit/>
              </a:bodyPr>
              <a:lstStyle/>
              <a:p>
                <a:pPr algn="ctr"/>
                <a:r>
                  <a:rPr lang="en-US" sz="1600" dirty="0" smtClean="0">
                    <a:latin typeface="Palatino Linotype"/>
                    <a:cs typeface="Palatino Linotype"/>
                  </a:rPr>
                  <a:t>Players bid</a:t>
                </a:r>
              </a:p>
              <a:p>
                <a:pPr algn="ctr"/>
                <a:r>
                  <a:rPr lang="en-US" sz="1600" dirty="0" smtClean="0">
                    <a:latin typeface="Palatino Linotype"/>
                    <a:cs typeface="Palatino Linotype"/>
                  </a:rPr>
                  <a:t>independently</a:t>
                </a:r>
                <a:endParaRPr lang="en-US" sz="1600" dirty="0">
                  <a:latin typeface="Palatino Linotype"/>
                  <a:cs typeface="Palatino Linotype"/>
                </a:endParaRPr>
              </a:p>
            </p:txBody>
          </p:sp>
        </p:grpSp>
        <p:grpSp>
          <p:nvGrpSpPr>
            <p:cNvPr id="35" name="Group 34"/>
            <p:cNvGrpSpPr/>
            <p:nvPr/>
          </p:nvGrpSpPr>
          <p:grpSpPr>
            <a:xfrm>
              <a:off x="4953000" y="2753551"/>
              <a:ext cx="1447800" cy="638765"/>
              <a:chOff x="228600" y="2637835"/>
              <a:chExt cx="1447800" cy="638765"/>
            </a:xfrm>
          </p:grpSpPr>
          <p:sp>
            <p:nvSpPr>
              <p:cNvPr id="45" name="Rounded Rectangle 44"/>
              <p:cNvSpPr/>
              <p:nvPr/>
            </p:nvSpPr>
            <p:spPr>
              <a:xfrm>
                <a:off x="228600" y="2667000"/>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p:cNvSpPr txBox="1"/>
              <p:nvPr/>
            </p:nvSpPr>
            <p:spPr>
              <a:xfrm>
                <a:off x="337479" y="2637835"/>
                <a:ext cx="1216299" cy="584776"/>
              </a:xfrm>
              <a:prstGeom prst="rect">
                <a:avLst/>
              </a:prstGeom>
              <a:noFill/>
            </p:spPr>
            <p:txBody>
              <a:bodyPr wrap="none" rtlCol="0">
                <a:spAutoFit/>
              </a:bodyPr>
              <a:lstStyle/>
              <a:p>
                <a:pPr algn="ctr"/>
                <a:r>
                  <a:rPr lang="en-US" sz="1600" dirty="0" smtClean="0">
                    <a:latin typeface="Palatino Linotype"/>
                    <a:cs typeface="Palatino Linotype"/>
                  </a:rPr>
                  <a:t>New prices</a:t>
                </a:r>
              </a:p>
              <a:p>
                <a:pPr algn="ctr"/>
                <a:r>
                  <a:rPr lang="en-US" sz="1600" dirty="0" smtClean="0">
                    <a:latin typeface="Palatino Linotype"/>
                    <a:cs typeface="Palatino Linotype"/>
                  </a:rPr>
                  <a:t>computed</a:t>
                </a:r>
                <a:endParaRPr lang="en-US" sz="1600" dirty="0">
                  <a:latin typeface="Palatino Linotype"/>
                  <a:cs typeface="Palatino Linotype"/>
                </a:endParaRPr>
              </a:p>
            </p:txBody>
          </p:sp>
        </p:grpSp>
        <p:sp>
          <p:nvSpPr>
            <p:cNvPr id="36" name="TextBox 35"/>
            <p:cNvSpPr txBox="1"/>
            <p:nvPr/>
          </p:nvSpPr>
          <p:spPr>
            <a:xfrm>
              <a:off x="4038600" y="3324579"/>
              <a:ext cx="1075334" cy="584776"/>
            </a:xfrm>
            <a:prstGeom prst="rect">
              <a:avLst/>
            </a:prstGeom>
            <a:noFill/>
          </p:spPr>
          <p:txBody>
            <a:bodyPr wrap="none" rtlCol="0">
              <a:spAutoFit/>
            </a:bodyPr>
            <a:lstStyle/>
            <a:p>
              <a:r>
                <a:rPr lang="en-US" sz="1600" dirty="0" smtClean="0">
                  <a:latin typeface="Palatino Linotype"/>
                  <a:cs typeface="Palatino Linotype"/>
                </a:rPr>
                <a:t>Prices </a:t>
              </a:r>
              <a:r>
                <a:rPr lang="en-US" altLang="zh-CN" sz="1600" dirty="0" smtClean="0">
                  <a:latin typeface="Palatino Linotype"/>
                  <a:cs typeface="Palatino Linotype"/>
                </a:rPr>
                <a:t>not </a:t>
              </a:r>
            </a:p>
            <a:p>
              <a:r>
                <a:rPr lang="en-US" sz="1600" dirty="0" smtClean="0">
                  <a:latin typeface="Palatino Linotype"/>
                  <a:cs typeface="Palatino Linotype"/>
                </a:rPr>
                <a:t>converge</a:t>
              </a:r>
              <a:endParaRPr lang="en-US" sz="1600" dirty="0">
                <a:latin typeface="Palatino Linotype"/>
                <a:cs typeface="Palatino Linotype"/>
              </a:endParaRPr>
            </a:p>
          </p:txBody>
        </p:sp>
        <p:cxnSp>
          <p:nvCxnSpPr>
            <p:cNvPr id="37" name="Curved Connector 36"/>
            <p:cNvCxnSpPr>
              <a:stCxn id="45" idx="2"/>
              <a:endCxn id="47" idx="2"/>
            </p:cNvCxnSpPr>
            <p:nvPr/>
          </p:nvCxnSpPr>
          <p:spPr>
            <a:xfrm rot="5400000">
              <a:off x="4496536" y="2249580"/>
              <a:ext cx="37628" cy="2323100"/>
            </a:xfrm>
            <a:prstGeom prst="curvedConnector3">
              <a:avLst>
                <a:gd name="adj1" fmla="val 1482558"/>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7391400" y="2743200"/>
              <a:ext cx="1447800" cy="638765"/>
              <a:chOff x="228600" y="2637835"/>
              <a:chExt cx="1447800" cy="638765"/>
            </a:xfrm>
          </p:grpSpPr>
          <p:sp>
            <p:nvSpPr>
              <p:cNvPr id="43" name="Rounded Rectangle 42"/>
              <p:cNvSpPr/>
              <p:nvPr/>
            </p:nvSpPr>
            <p:spPr>
              <a:xfrm>
                <a:off x="228600" y="2667000"/>
                <a:ext cx="1447800" cy="609600"/>
              </a:xfrm>
              <a:prstGeom prst="roundRect">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Box 43"/>
              <p:cNvSpPr txBox="1"/>
              <p:nvPr/>
            </p:nvSpPr>
            <p:spPr>
              <a:xfrm>
                <a:off x="395590" y="2637835"/>
                <a:ext cx="1100081" cy="584776"/>
              </a:xfrm>
              <a:prstGeom prst="rect">
                <a:avLst/>
              </a:prstGeom>
              <a:noFill/>
            </p:spPr>
            <p:txBody>
              <a:bodyPr wrap="none" rtlCol="0">
                <a:spAutoFit/>
              </a:bodyPr>
              <a:lstStyle/>
              <a:p>
                <a:pPr algn="ctr"/>
                <a:r>
                  <a:rPr lang="en-US" sz="1600" dirty="0" smtClean="0">
                    <a:latin typeface="Palatino Linotype"/>
                    <a:cs typeface="Palatino Linotype"/>
                  </a:rPr>
                  <a:t>Resources</a:t>
                </a:r>
              </a:p>
              <a:p>
                <a:pPr algn="ctr"/>
                <a:r>
                  <a:rPr lang="en-US" sz="1600" dirty="0" smtClean="0">
                    <a:latin typeface="Palatino Linotype"/>
                    <a:cs typeface="Palatino Linotype"/>
                  </a:rPr>
                  <a:t>allocated</a:t>
                </a:r>
                <a:endParaRPr lang="en-US" sz="1600" dirty="0">
                  <a:latin typeface="Palatino Linotype"/>
                  <a:cs typeface="Palatino Linotype"/>
                </a:endParaRPr>
              </a:p>
            </p:txBody>
          </p:sp>
        </p:grpSp>
        <p:cxnSp>
          <p:nvCxnSpPr>
            <p:cNvPr id="39" name="Straight Arrow Connector 38"/>
            <p:cNvCxnSpPr>
              <a:stCxn id="33" idx="3"/>
              <a:endCxn id="47" idx="1"/>
            </p:cNvCxnSpPr>
            <p:nvPr/>
          </p:nvCxnSpPr>
          <p:spPr>
            <a:xfrm flipV="1">
              <a:off x="1872435" y="3125144"/>
              <a:ext cx="757465" cy="54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48" idx="3"/>
              <a:endCxn id="45" idx="1"/>
            </p:cNvCxnSpPr>
            <p:nvPr/>
          </p:nvCxnSpPr>
          <p:spPr>
            <a:xfrm>
              <a:off x="4103053" y="3083567"/>
              <a:ext cx="849947" cy="3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5" idx="3"/>
              <a:endCxn id="43" idx="1"/>
            </p:cNvCxnSpPr>
            <p:nvPr/>
          </p:nvCxnSpPr>
          <p:spPr>
            <a:xfrm flipV="1">
              <a:off x="6400800" y="3077165"/>
              <a:ext cx="990600" cy="10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6376140" y="3095979"/>
              <a:ext cx="1011314" cy="338554"/>
            </a:xfrm>
            <a:prstGeom prst="rect">
              <a:avLst/>
            </a:prstGeom>
          </p:spPr>
          <p:txBody>
            <a:bodyPr wrap="none">
              <a:spAutoFit/>
            </a:bodyPr>
            <a:lstStyle/>
            <a:p>
              <a:r>
                <a:rPr lang="en-US" sz="1600" dirty="0">
                  <a:latin typeface="Palatino Linotype"/>
                  <a:cs typeface="Palatino Linotype"/>
                </a:rPr>
                <a:t>converge</a:t>
              </a:r>
              <a:endParaRPr lang="en-US" sz="1600" dirty="0"/>
            </a:p>
          </p:txBody>
        </p:sp>
      </p:grpSp>
      <p:graphicFrame>
        <p:nvGraphicFramePr>
          <p:cNvPr id="50" name="Object 49"/>
          <p:cNvGraphicFramePr>
            <a:graphicFrameLocks noChangeAspect="1"/>
          </p:cNvGraphicFramePr>
          <p:nvPr>
            <p:extLst>
              <p:ext uri="{D42A27DB-BD31-4B8C-83A1-F6EECF244321}">
                <p14:modId xmlns:p14="http://schemas.microsoft.com/office/powerpoint/2010/main" val="1028124353"/>
              </p:ext>
            </p:extLst>
          </p:nvPr>
        </p:nvGraphicFramePr>
        <p:xfrm>
          <a:off x="1524000" y="3352800"/>
          <a:ext cx="2209800" cy="712839"/>
        </p:xfrm>
        <a:graphic>
          <a:graphicData uri="http://schemas.openxmlformats.org/presentationml/2006/ole">
            <mc:AlternateContent xmlns:mc="http://schemas.openxmlformats.org/markup-compatibility/2006">
              <mc:Choice xmlns:v="urn:schemas-microsoft-com:vml" Requires="v">
                <p:oleObj spid="_x0000_s1325" name="Equation" r:id="rId4" imgW="1574800" imgH="508000" progId="Equation.3">
                  <p:embed/>
                </p:oleObj>
              </mc:Choice>
              <mc:Fallback>
                <p:oleObj name="Equation" r:id="rId4" imgW="1574800" imgH="508000" progId="Equation.3">
                  <p:embed/>
                  <p:pic>
                    <p:nvPicPr>
                      <p:cNvPr id="0" name=""/>
                      <p:cNvPicPr/>
                      <p:nvPr/>
                    </p:nvPicPr>
                    <p:blipFill>
                      <a:blip r:embed="rId5"/>
                      <a:stretch>
                        <a:fillRect/>
                      </a:stretch>
                    </p:blipFill>
                    <p:spPr>
                      <a:xfrm>
                        <a:off x="1524000" y="3352800"/>
                        <a:ext cx="2209800" cy="712839"/>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886399623"/>
              </p:ext>
            </p:extLst>
          </p:nvPr>
        </p:nvGraphicFramePr>
        <p:xfrm>
          <a:off x="5029201" y="3352800"/>
          <a:ext cx="1752600" cy="678425"/>
        </p:xfrm>
        <a:graphic>
          <a:graphicData uri="http://schemas.openxmlformats.org/presentationml/2006/ole">
            <mc:AlternateContent xmlns:mc="http://schemas.openxmlformats.org/markup-compatibility/2006">
              <mc:Choice xmlns:v="urn:schemas-microsoft-com:vml" Requires="v">
                <p:oleObj spid="_x0000_s1326" name="Equation" r:id="rId6" imgW="1181100" imgH="457200" progId="Equation.3">
                  <p:embed/>
                </p:oleObj>
              </mc:Choice>
              <mc:Fallback>
                <p:oleObj name="Equation" r:id="rId6" imgW="1181100" imgH="457200" progId="Equation.3">
                  <p:embed/>
                  <p:pic>
                    <p:nvPicPr>
                      <p:cNvPr id="0" name=""/>
                      <p:cNvPicPr/>
                      <p:nvPr/>
                    </p:nvPicPr>
                    <p:blipFill>
                      <a:blip r:embed="rId7"/>
                      <a:stretch>
                        <a:fillRect/>
                      </a:stretch>
                    </p:blipFill>
                    <p:spPr>
                      <a:xfrm>
                        <a:off x="5029201" y="3352800"/>
                        <a:ext cx="1752600" cy="678425"/>
                      </a:xfrm>
                      <a:prstGeom prst="rect">
                        <a:avLst/>
                      </a:prstGeom>
                    </p:spPr>
                  </p:pic>
                </p:oleObj>
              </mc:Fallback>
            </mc:AlternateContent>
          </a:graphicData>
        </a:graphic>
      </p:graphicFrame>
    </p:spTree>
    <p:extLst>
      <p:ext uri="{BB962C8B-B14F-4D97-AF65-F5344CB8AC3E}">
        <p14:creationId xmlns:p14="http://schemas.microsoft.com/office/powerpoint/2010/main" val="406930803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0"/>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2" nodeType="after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3" nodeType="clickEffect">
                                  <p:stCondLst>
                                    <p:cond delay="0"/>
                                  </p:stCondLst>
                                  <p:childTnLst>
                                    <p:set>
                                      <p:cBhvr>
                                        <p:cTn id="33" dur="1" fill="hold">
                                          <p:stCondLst>
                                            <p:cond delay="0"/>
                                          </p:stCondLst>
                                        </p:cTn>
                                        <p:tgtEl>
                                          <p:spTgt spid="30"/>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grpId="2"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3"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8" grpId="1" animBg="1"/>
      <p:bldP spid="28" grpId="2" animBg="1"/>
      <p:bldP spid="28" grpId="3" animBg="1"/>
      <p:bldP spid="29" grpId="0" animBg="1"/>
      <p:bldP spid="29" grpId="1" animBg="1"/>
      <p:bldP spid="30" grpId="0" animBg="1"/>
      <p:bldP spid="30" grpId="1" animBg="1"/>
      <p:bldP spid="30" grpId="2" animBg="1"/>
      <p:bldP spid="30" grpId="3"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redistribution</a:t>
            </a:r>
            <a:endParaRPr lang="en-US" dirty="0"/>
          </a:p>
        </p:txBody>
      </p:sp>
      <p:sp>
        <p:nvSpPr>
          <p:cNvPr id="3" name="Content Placeholder 2"/>
          <p:cNvSpPr>
            <a:spLocks noGrp="1"/>
          </p:cNvSpPr>
          <p:nvPr>
            <p:ph idx="1"/>
          </p:nvPr>
        </p:nvSpPr>
        <p:spPr/>
        <p:txBody>
          <a:bodyPr/>
          <a:lstStyle/>
          <a:p>
            <a:r>
              <a:rPr lang="en-US" sz="2800" dirty="0" smtClean="0"/>
              <a:t>Budget assignment depends on the definition of optimality</a:t>
            </a:r>
            <a:endParaRPr lang="en-US" sz="2400" b="1" dirty="0" smtClean="0"/>
          </a:p>
          <a:p>
            <a:pPr lvl="1"/>
            <a:r>
              <a:rPr lang="en-US" sz="2400" b="1" dirty="0" smtClean="0"/>
              <a:t>Fairness</a:t>
            </a:r>
            <a:r>
              <a:rPr lang="en-US" sz="2400" b="1" dirty="0"/>
              <a:t>-oriented</a:t>
            </a:r>
            <a:r>
              <a:rPr lang="en-US" sz="2400" dirty="0"/>
              <a:t>: Give same budget to </a:t>
            </a:r>
            <a:r>
              <a:rPr lang="en-US" sz="2400" dirty="0" smtClean="0"/>
              <a:t>everyone (</a:t>
            </a:r>
            <a:r>
              <a:rPr lang="en-US" sz="2400" dirty="0" err="1" smtClean="0"/>
              <a:t>XChange-EqualBudget</a:t>
            </a:r>
            <a:r>
              <a:rPr lang="en-US" sz="2400" dirty="0" smtClean="0"/>
              <a:t>)</a:t>
            </a:r>
            <a:endParaRPr lang="en-US" sz="2400" b="1" dirty="0" smtClean="0"/>
          </a:p>
          <a:p>
            <a:pPr lvl="1"/>
            <a:endParaRPr lang="en-US" b="1" dirty="0"/>
          </a:p>
          <a:p>
            <a:pPr lvl="1"/>
            <a:r>
              <a:rPr lang="en-US" sz="2400" b="1" dirty="0" smtClean="0"/>
              <a:t>Performance</a:t>
            </a:r>
            <a:r>
              <a:rPr lang="en-US" sz="2400" b="1" dirty="0"/>
              <a:t>-oriented</a:t>
            </a:r>
            <a:r>
              <a:rPr lang="en-US" sz="2400" dirty="0"/>
              <a:t>: </a:t>
            </a:r>
            <a:r>
              <a:rPr lang="en-US" sz="2400" dirty="0" smtClean="0"/>
              <a:t>Assigning budgets in proportional to the performance gap between minimum and maximum allocation (</a:t>
            </a:r>
            <a:r>
              <a:rPr lang="en-US" sz="2400" dirty="0" err="1" smtClean="0"/>
              <a:t>XChange</a:t>
            </a:r>
            <a:r>
              <a:rPr lang="en-US" sz="2400" smtClean="0"/>
              <a:t>-Balanced</a:t>
            </a:r>
            <a:r>
              <a:rPr lang="en-US" sz="2400" dirty="0" smtClean="0"/>
              <a:t>)</a:t>
            </a:r>
            <a:endParaRPr lang="en-US" sz="2400" dirty="0"/>
          </a:p>
          <a:p>
            <a:pPr marL="914400" lvl="2" indent="0">
              <a:buNone/>
            </a:pPr>
            <a:endParaRPr lang="en-US" dirty="0" smtClean="0"/>
          </a:p>
          <a:p>
            <a:pPr marL="411163" lvl="1" indent="0">
              <a:buNone/>
            </a:pPr>
            <a:endParaRPr lang="en-US" dirty="0"/>
          </a:p>
        </p:txBody>
      </p:sp>
      <p:sp>
        <p:nvSpPr>
          <p:cNvPr id="4" name="Footer Placeholder 3"/>
          <p:cNvSpPr>
            <a:spLocks noGrp="1"/>
          </p:cNvSpPr>
          <p:nvPr>
            <p:ph type="ftr" sz="quarter" idx="10"/>
          </p:nvPr>
        </p:nvSpPr>
        <p:spPr/>
        <p:txBody>
          <a:bodyPr/>
          <a:lstStyle/>
          <a:p>
            <a:pPr>
              <a:defRPr/>
            </a:pPr>
            <a:r>
              <a:rPr lang="en-US" altLang="zh-CN" dirty="0" err="1" smtClean="0"/>
              <a:t>Rebudget</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7</a:t>
            </a:fld>
            <a:r>
              <a:rPr lang="en-US" dirty="0" smtClean="0"/>
              <a:t> of </a:t>
            </a:r>
            <a:r>
              <a:rPr lang="is-IS" dirty="0" smtClean="0"/>
              <a:t>27</a:t>
            </a:r>
            <a:endParaRPr lang="en-US" dirty="0"/>
          </a:p>
        </p:txBody>
      </p:sp>
    </p:spTree>
    <p:extLst>
      <p:ext uri="{BB962C8B-B14F-4D97-AF65-F5344CB8AC3E}">
        <p14:creationId xmlns:p14="http://schemas.microsoft.com/office/powerpoint/2010/main" val="100169851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XChange</a:t>
            </a:r>
            <a:r>
              <a:rPr lang="en-US" dirty="0" smtClean="0"/>
              <a:t>: Open questions</a:t>
            </a:r>
            <a:endParaRPr lang="en-US" dirty="0"/>
          </a:p>
        </p:txBody>
      </p:sp>
      <p:sp>
        <p:nvSpPr>
          <p:cNvPr id="3" name="Content Placeholder 2"/>
          <p:cNvSpPr>
            <a:spLocks noGrp="1"/>
          </p:cNvSpPr>
          <p:nvPr>
            <p:ph idx="1"/>
          </p:nvPr>
        </p:nvSpPr>
        <p:spPr>
          <a:xfrm>
            <a:off x="152400" y="838200"/>
            <a:ext cx="8915400" cy="5105400"/>
          </a:xfrm>
        </p:spPr>
        <p:txBody>
          <a:bodyPr/>
          <a:lstStyle/>
          <a:p>
            <a:r>
              <a:rPr lang="en-US" dirty="0" smtClean="0"/>
              <a:t>Optimality of market equilibrium?</a:t>
            </a:r>
          </a:p>
          <a:p>
            <a:pPr lvl="1"/>
            <a:r>
              <a:rPr lang="en-US" altLang="zh-CN" dirty="0" smtClean="0"/>
              <a:t>Pareto optimality ≠ </a:t>
            </a:r>
            <a:r>
              <a:rPr lang="en-US" altLang="zh-CN" dirty="0"/>
              <a:t>G</a:t>
            </a:r>
            <a:r>
              <a:rPr lang="en-US" altLang="zh-CN" dirty="0" smtClean="0"/>
              <a:t>lobal </a:t>
            </a:r>
            <a:r>
              <a:rPr lang="en-US" altLang="zh-CN" dirty="0" smtClean="0"/>
              <a:t>optimality</a:t>
            </a:r>
          </a:p>
          <a:p>
            <a:pPr lvl="1"/>
            <a:r>
              <a:rPr lang="en-US" altLang="zh-CN" dirty="0" smtClean="0"/>
              <a:t>Tragedy of commons</a:t>
            </a:r>
            <a:endParaRPr lang="en-US" altLang="zh-CN" dirty="0" smtClean="0"/>
          </a:p>
          <a:p>
            <a:pPr lvl="1"/>
            <a:r>
              <a:rPr lang="en-US" altLang="zh-CN" b="1" dirty="0" smtClean="0"/>
              <a:t>Performance/fairness bounds?</a:t>
            </a:r>
          </a:p>
          <a:p>
            <a:endParaRPr lang="en-US" altLang="zh-CN" sz="2800" dirty="0" smtClean="0"/>
          </a:p>
          <a:p>
            <a:r>
              <a:rPr lang="en-US" altLang="zh-CN" dirty="0" smtClean="0"/>
              <a:t>Performance vs. fairness trade-off?</a:t>
            </a:r>
          </a:p>
          <a:p>
            <a:pPr lvl="1"/>
            <a:r>
              <a:rPr lang="en-US" altLang="zh-CN" dirty="0" err="1" smtClean="0"/>
              <a:t>XChange</a:t>
            </a:r>
            <a:r>
              <a:rPr lang="en-US" altLang="zh-CN" dirty="0" smtClean="0"/>
              <a:t> suggests budget can function as “knob”</a:t>
            </a:r>
          </a:p>
          <a:p>
            <a:pPr lvl="2"/>
            <a:r>
              <a:rPr lang="en-US" altLang="zh-CN" dirty="0" smtClean="0"/>
              <a:t>Equal budget = “fairness-oriented”</a:t>
            </a:r>
          </a:p>
          <a:p>
            <a:pPr lvl="2"/>
            <a:r>
              <a:rPr lang="en-US" altLang="zh-CN" dirty="0" smtClean="0"/>
              <a:t>Utility-proportional budget = “performance-oriented”</a:t>
            </a:r>
          </a:p>
          <a:p>
            <a:pPr lvl="1"/>
            <a:r>
              <a:rPr lang="en-US" altLang="zh-CN" b="1" dirty="0" smtClean="0"/>
              <a:t>Control performance/fairness meaningfully?</a:t>
            </a:r>
            <a:endParaRPr lang="en-US" altLang="zh-CN" sz="2400" b="1" dirty="0" smtClean="0"/>
          </a:p>
        </p:txBody>
      </p:sp>
      <p:sp>
        <p:nvSpPr>
          <p:cNvPr id="4" name="Footer Placeholder 3"/>
          <p:cNvSpPr>
            <a:spLocks noGrp="1"/>
          </p:cNvSpPr>
          <p:nvPr>
            <p:ph type="ftr" sz="quarter" idx="10"/>
          </p:nvPr>
        </p:nvSpPr>
        <p:spPr/>
        <p:txBody>
          <a:bodyPr/>
          <a:lstStyle/>
          <a:p>
            <a:pPr>
              <a:defRPr/>
            </a:pPr>
            <a:r>
              <a:rPr lang="en-US" altLang="zh-CN" dirty="0" smtClean="0"/>
              <a:t>REBUDGET</a:t>
            </a:r>
            <a:endParaRPr lang="en-US" dirty="0"/>
          </a:p>
        </p:txBody>
      </p:sp>
      <p:sp>
        <p:nvSpPr>
          <p:cNvPr id="5" name="Slide Number Placeholder 4"/>
          <p:cNvSpPr>
            <a:spLocks noGrp="1"/>
          </p:cNvSpPr>
          <p:nvPr>
            <p:ph type="sldNum" sz="quarter" idx="11"/>
          </p:nvPr>
        </p:nvSpPr>
        <p:spPr/>
        <p:txBody>
          <a:bodyPr/>
          <a:lstStyle/>
          <a:p>
            <a:r>
              <a:rPr lang="en-US" dirty="0" smtClean="0"/>
              <a:t>Page </a:t>
            </a:r>
            <a:fld id="{5E365361-3FC5-3246-84F5-52FE54C34107}" type="slidenum">
              <a:rPr lang="en-US" smtClean="0"/>
              <a:pPr/>
              <a:t>8</a:t>
            </a:fld>
            <a:r>
              <a:rPr lang="en-US" dirty="0" smtClean="0"/>
              <a:t> of </a:t>
            </a:r>
            <a:r>
              <a:rPr lang="is-IS" dirty="0" smtClean="0"/>
              <a:t>27</a:t>
            </a:r>
            <a:endParaRPr lang="en-US" dirty="0"/>
          </a:p>
        </p:txBody>
      </p:sp>
    </p:spTree>
    <p:extLst>
      <p:ext uri="{BB962C8B-B14F-4D97-AF65-F5344CB8AC3E}">
        <p14:creationId xmlns:p14="http://schemas.microsoft.com/office/powerpoint/2010/main" val="5457376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ornellCS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9967</TotalTime>
  <Words>2312</Words>
  <Application>Microsoft Macintosh PowerPoint</Application>
  <PresentationFormat>On-screen Show (4:3)</PresentationFormat>
  <Paragraphs>354</Paragraphs>
  <Slides>30</Slides>
  <Notes>14</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CornellCSL</vt:lpstr>
      <vt:lpstr>Equation</vt:lpstr>
      <vt:lpstr>ReBudget:  trading off efficiency vs. fairness in market-based multicore resource allocation  </vt:lpstr>
      <vt:lpstr>PowerPoint Presentation</vt:lpstr>
      <vt:lpstr>Shared On-chip resources</vt:lpstr>
      <vt:lpstr>Coordinated resource allocation</vt:lpstr>
      <vt:lpstr>Cue from real-life: Markets</vt:lpstr>
      <vt:lpstr>XChange (Wang &amp; Martínez, HPCA 2015)</vt:lpstr>
      <vt:lpstr>Dynamic price discovery</vt:lpstr>
      <vt:lpstr>Wealth redistribution</vt:lpstr>
      <vt:lpstr>XChange: Open questions</vt:lpstr>
      <vt:lpstr>Proposal: ReBudget</vt:lpstr>
      <vt:lpstr>System efficiency (Performance)</vt:lpstr>
      <vt:lpstr>Price of anarchy</vt:lpstr>
      <vt:lpstr>market-based approach</vt:lpstr>
      <vt:lpstr>Incentive (a.k.a. Marginal Utility)</vt:lpstr>
      <vt:lpstr>ReBudget: Incentive Across Players</vt:lpstr>
      <vt:lpstr>Price of anarchy</vt:lpstr>
      <vt:lpstr>System fairness</vt:lpstr>
      <vt:lpstr>Fairness: envy-freeness</vt:lpstr>
      <vt:lpstr>ReBudget: trade off efficiency and fairness</vt:lpstr>
      <vt:lpstr>ReBudget: trade off efficiency and fairness</vt:lpstr>
      <vt:lpstr>Other issues</vt:lpstr>
      <vt:lpstr>Experimental setup</vt:lpstr>
      <vt:lpstr>Evaluation</vt:lpstr>
      <vt:lpstr>Efficiency</vt:lpstr>
      <vt:lpstr>Fairness</vt:lpstr>
      <vt:lpstr>Simulation results: efficiency</vt:lpstr>
      <vt:lpstr>Simulation results: fairness</vt:lpstr>
      <vt:lpstr>SUMMARY</vt:lpstr>
      <vt:lpstr>ReBudget:  trading off efficiency vs. fairness in market-based multicore resource allocation </vt:lpstr>
      <vt:lpstr>Backup slides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Saugata Ghose</dc:creator>
  <cp:lastModifiedBy>Xiaodong Wang</cp:lastModifiedBy>
  <cp:revision>477</cp:revision>
  <dcterms:created xsi:type="dcterms:W3CDTF">2012-03-08T06:52:04Z</dcterms:created>
  <dcterms:modified xsi:type="dcterms:W3CDTF">2016-04-04T15:35:54Z</dcterms:modified>
</cp:coreProperties>
</file>