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1.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9.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5"/>
  </p:notesMasterIdLst>
  <p:sldIdLst>
    <p:sldId id="256" r:id="rId2"/>
    <p:sldId id="259" r:id="rId3"/>
    <p:sldId id="263" r:id="rId4"/>
    <p:sldId id="356" r:id="rId5"/>
    <p:sldId id="326" r:id="rId6"/>
    <p:sldId id="328" r:id="rId7"/>
    <p:sldId id="378" r:id="rId8"/>
    <p:sldId id="330" r:id="rId9"/>
    <p:sldId id="331" r:id="rId10"/>
    <p:sldId id="335" r:id="rId11"/>
    <p:sldId id="373" r:id="rId12"/>
    <p:sldId id="334" r:id="rId13"/>
    <p:sldId id="341" r:id="rId14"/>
    <p:sldId id="376" r:id="rId15"/>
    <p:sldId id="361" r:id="rId16"/>
    <p:sldId id="343" r:id="rId17"/>
    <p:sldId id="340" r:id="rId18"/>
    <p:sldId id="345" r:id="rId19"/>
    <p:sldId id="346" r:id="rId20"/>
    <p:sldId id="347" r:id="rId21"/>
    <p:sldId id="350" r:id="rId22"/>
    <p:sldId id="349" r:id="rId23"/>
    <p:sldId id="352" r:id="rId24"/>
    <p:sldId id="353" r:id="rId25"/>
    <p:sldId id="357" r:id="rId26"/>
    <p:sldId id="354" r:id="rId27"/>
    <p:sldId id="355" r:id="rId28"/>
    <p:sldId id="360" r:id="rId29"/>
    <p:sldId id="363" r:id="rId30"/>
    <p:sldId id="362" r:id="rId31"/>
    <p:sldId id="369" r:id="rId32"/>
    <p:sldId id="370" r:id="rId33"/>
    <p:sldId id="377"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1B1B"/>
    <a:srgbClr val="ECC4C6"/>
    <a:srgbClr val="E09EA1"/>
    <a:srgbClr val="777777"/>
    <a:srgbClr val="F2F2E8"/>
    <a:srgbClr val="DD9598"/>
    <a:srgbClr val="F68D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42" autoAdjust="0"/>
  </p:normalViewPr>
  <p:slideViewPr>
    <p:cSldViewPr>
      <p:cViewPr varScale="1">
        <p:scale>
          <a:sx n="123" d="100"/>
          <a:sy n="123"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xdwang89:Dropbox:Research:Stat_analysis:space:profi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xdwang89:Dropbox:Research:Stat_analysis:space:profi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sz="1800" b="0"/>
            </a:pPr>
            <a:r>
              <a:rPr lang="en-US" sz="2400" b="0" dirty="0" err="1">
                <a:latin typeface="Palatino Linotype"/>
                <a:cs typeface="Palatino Linotype"/>
              </a:rPr>
              <a:t>mcf</a:t>
            </a:r>
            <a:endParaRPr lang="en-US" sz="2400" b="0" dirty="0">
              <a:latin typeface="Palatino Linotype"/>
              <a:cs typeface="Palatino Linotype"/>
            </a:endParaRPr>
          </a:p>
        </c:rich>
      </c:tx>
      <c:layout>
        <c:manualLayout>
          <c:xMode val="edge"/>
          <c:yMode val="edge"/>
          <c:x val="0.462618628263572"/>
          <c:y val="0.0625"/>
        </c:manualLayout>
      </c:layout>
      <c:overlay val="0"/>
    </c:title>
    <c:autoTitleDeleted val="0"/>
    <c:plotArea>
      <c:layout/>
      <c:barChart>
        <c:barDir val="col"/>
        <c:grouping val="clustered"/>
        <c:varyColors val="0"/>
        <c:ser>
          <c:idx val="0"/>
          <c:order val="0"/>
          <c:invertIfNegative val="0"/>
          <c:cat>
            <c:strRef>
              <c:f>SPEC2000_2MB!$W$55:$AD$55</c:f>
              <c:strCache>
                <c:ptCount val="8"/>
                <c:pt idx="0">
                  <c:v>     1-way</c:v>
                </c:pt>
                <c:pt idx="1">
                  <c:v>     2-way</c:v>
                </c:pt>
                <c:pt idx="2">
                  <c:v>     3-way</c:v>
                </c:pt>
                <c:pt idx="3">
                  <c:v>     4-way</c:v>
                </c:pt>
                <c:pt idx="4">
                  <c:v>     6-way</c:v>
                </c:pt>
                <c:pt idx="5">
                  <c:v>     8-way</c:v>
                </c:pt>
                <c:pt idx="6">
                  <c:v>    12-way</c:v>
                </c:pt>
                <c:pt idx="7">
                  <c:v>    16-way</c:v>
                </c:pt>
              </c:strCache>
            </c:strRef>
          </c:cat>
          <c:val>
            <c:numRef>
              <c:f>SPEC2000_2MB!$W$56:$AD$56</c:f>
              <c:numCache>
                <c:formatCode>General</c:formatCode>
                <c:ptCount val="8"/>
                <c:pt idx="0">
                  <c:v>0.049932</c:v>
                </c:pt>
                <c:pt idx="1">
                  <c:v>0.049964</c:v>
                </c:pt>
                <c:pt idx="2">
                  <c:v>0.049975</c:v>
                </c:pt>
                <c:pt idx="3">
                  <c:v>0.049978</c:v>
                </c:pt>
                <c:pt idx="4">
                  <c:v>0.049995</c:v>
                </c:pt>
                <c:pt idx="5">
                  <c:v>0.049997</c:v>
                </c:pt>
                <c:pt idx="6">
                  <c:v>0.1998</c:v>
                </c:pt>
                <c:pt idx="7">
                  <c:v>0.206441</c:v>
                </c:pt>
              </c:numCache>
            </c:numRef>
          </c:val>
        </c:ser>
        <c:dLbls>
          <c:showLegendKey val="0"/>
          <c:showVal val="0"/>
          <c:showCatName val="0"/>
          <c:showSerName val="0"/>
          <c:showPercent val="0"/>
          <c:showBubbleSize val="0"/>
        </c:dLbls>
        <c:gapWidth val="150"/>
        <c:axId val="-2135013112"/>
        <c:axId val="-2135009784"/>
      </c:barChart>
      <c:catAx>
        <c:axId val="-2135013112"/>
        <c:scaling>
          <c:orientation val="minMax"/>
        </c:scaling>
        <c:delete val="0"/>
        <c:axPos val="b"/>
        <c:majorTickMark val="out"/>
        <c:minorTickMark val="none"/>
        <c:tickLblPos val="nextTo"/>
        <c:spPr>
          <a:ln>
            <a:solidFill>
              <a:schemeClr val="tx1"/>
            </a:solidFill>
          </a:ln>
        </c:spPr>
        <c:txPr>
          <a:bodyPr/>
          <a:lstStyle/>
          <a:p>
            <a:pPr>
              <a:defRPr sz="1400">
                <a:latin typeface="Palatino Linotype"/>
                <a:cs typeface="Palatino Linotype"/>
              </a:defRPr>
            </a:pPr>
            <a:endParaRPr lang="en-US"/>
          </a:p>
        </c:txPr>
        <c:crossAx val="-2135009784"/>
        <c:crosses val="autoZero"/>
        <c:auto val="1"/>
        <c:lblAlgn val="ctr"/>
        <c:lblOffset val="100"/>
        <c:tickLblSkip val="2"/>
        <c:noMultiLvlLbl val="0"/>
      </c:catAx>
      <c:valAx>
        <c:axId val="-2135009784"/>
        <c:scaling>
          <c:orientation val="minMax"/>
          <c:max val="0.22"/>
        </c:scaling>
        <c:delete val="0"/>
        <c:axPos val="l"/>
        <c:majorGridlines>
          <c:spPr>
            <a:ln>
              <a:solidFill>
                <a:schemeClr val="tx1"/>
              </a:solidFill>
            </a:ln>
          </c:spPr>
        </c:majorGridlines>
        <c:numFmt formatCode="General" sourceLinked="1"/>
        <c:majorTickMark val="out"/>
        <c:minorTickMark val="none"/>
        <c:tickLblPos val="nextTo"/>
        <c:spPr>
          <a:ln>
            <a:solidFill>
              <a:schemeClr val="tx1"/>
            </a:solidFill>
          </a:ln>
        </c:spPr>
        <c:txPr>
          <a:bodyPr/>
          <a:lstStyle/>
          <a:p>
            <a:pPr>
              <a:defRPr sz="1400">
                <a:latin typeface="Palatino Linotype"/>
                <a:cs typeface="Palatino Linotype"/>
              </a:defRPr>
            </a:pPr>
            <a:endParaRPr lang="en-US"/>
          </a:p>
        </c:txPr>
        <c:crossAx val="-2135013112"/>
        <c:crosses val="autoZero"/>
        <c:crossBetween val="between"/>
        <c:majorUnit val="0.05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b="1"/>
            </a:pPr>
            <a:r>
              <a:rPr lang="en-US" sz="2400" b="1"/>
              <a:t>mcf</a:t>
            </a:r>
          </a:p>
        </c:rich>
      </c:tx>
      <c:layout/>
      <c:overlay val="1"/>
    </c:title>
    <c:autoTitleDeleted val="0"/>
    <c:plotArea>
      <c:layout>
        <c:manualLayout>
          <c:layoutTarget val="inner"/>
          <c:xMode val="edge"/>
          <c:yMode val="edge"/>
          <c:x val="0.123159526319053"/>
          <c:y val="0.0431314623338257"/>
          <c:w val="0.749018042036084"/>
          <c:h val="0.748797962293118"/>
        </c:manualLayout>
      </c:layout>
      <c:barChart>
        <c:barDir val="col"/>
        <c:grouping val="clustered"/>
        <c:varyColors val="0"/>
        <c:ser>
          <c:idx val="1"/>
          <c:order val="1"/>
          <c:tx>
            <c:strRef>
              <c:f>[1]SPEC2000!$A$282</c:f>
              <c:strCache>
                <c:ptCount val="1"/>
                <c:pt idx="0">
                  <c:v>IPC</c:v>
                </c:pt>
              </c:strCache>
            </c:strRef>
          </c:tx>
          <c:spPr>
            <a:solidFill>
              <a:srgbClr val="C0504D"/>
            </a:solidFill>
            <a:ln>
              <a:noFill/>
            </a:ln>
          </c:spPr>
          <c:invertIfNegative val="0"/>
          <c:cat>
            <c:strRef>
              <c:f>[1]SPEC2000!$B$280:$I$280</c:f>
              <c:strCache>
                <c:ptCount val="8"/>
                <c:pt idx="0">
                  <c:v>     1-way</c:v>
                </c:pt>
                <c:pt idx="1">
                  <c:v>     2-way</c:v>
                </c:pt>
                <c:pt idx="2">
                  <c:v>     3-way</c:v>
                </c:pt>
                <c:pt idx="3">
                  <c:v>     4-way</c:v>
                </c:pt>
                <c:pt idx="4">
                  <c:v>     6-way</c:v>
                </c:pt>
                <c:pt idx="5">
                  <c:v>     8-way</c:v>
                </c:pt>
                <c:pt idx="6">
                  <c:v>    12-way</c:v>
                </c:pt>
                <c:pt idx="7">
                  <c:v>    16-way</c:v>
                </c:pt>
              </c:strCache>
            </c:strRef>
          </c:cat>
          <c:val>
            <c:numRef>
              <c:f>[1]SPEC2000!$B$282:$I$282</c:f>
              <c:numCache>
                <c:formatCode>General</c:formatCode>
                <c:ptCount val="8"/>
                <c:pt idx="0">
                  <c:v>0.049944</c:v>
                </c:pt>
                <c:pt idx="1">
                  <c:v>0.049975</c:v>
                </c:pt>
                <c:pt idx="2">
                  <c:v>0.049987</c:v>
                </c:pt>
                <c:pt idx="3">
                  <c:v>0.04999</c:v>
                </c:pt>
                <c:pt idx="4">
                  <c:v>0.050008</c:v>
                </c:pt>
                <c:pt idx="5">
                  <c:v>0.050012</c:v>
                </c:pt>
                <c:pt idx="6">
                  <c:v>0.201784</c:v>
                </c:pt>
                <c:pt idx="7">
                  <c:v>0.208715</c:v>
                </c:pt>
              </c:numCache>
            </c:numRef>
          </c:val>
        </c:ser>
        <c:dLbls>
          <c:showLegendKey val="0"/>
          <c:showVal val="0"/>
          <c:showCatName val="0"/>
          <c:showSerName val="0"/>
          <c:showPercent val="0"/>
          <c:showBubbleSize val="0"/>
        </c:dLbls>
        <c:gapWidth val="150"/>
        <c:axId val="2112745112"/>
        <c:axId val="2112747800"/>
      </c:barChart>
      <c:lineChart>
        <c:grouping val="standard"/>
        <c:varyColors val="0"/>
        <c:ser>
          <c:idx val="0"/>
          <c:order val="0"/>
          <c:tx>
            <c:strRef>
              <c:f>[1]SPEC2000!$A$281</c:f>
              <c:strCache>
                <c:ptCount val="1"/>
                <c:pt idx="0">
                  <c:v>MPKI</c:v>
                </c:pt>
              </c:strCache>
            </c:strRef>
          </c:tx>
          <c:spPr>
            <a:ln>
              <a:solidFill>
                <a:schemeClr val="tx1"/>
              </a:solidFill>
            </a:ln>
          </c:spPr>
          <c:marker>
            <c:spPr>
              <a:solidFill>
                <a:schemeClr val="tx1"/>
              </a:solidFill>
              <a:ln>
                <a:solidFill>
                  <a:schemeClr val="tx1"/>
                </a:solidFill>
              </a:ln>
            </c:spPr>
          </c:marker>
          <c:cat>
            <c:strRef>
              <c:f>[1]SPEC2000!$B$280:$I$280</c:f>
              <c:strCache>
                <c:ptCount val="8"/>
                <c:pt idx="0">
                  <c:v>     1-way</c:v>
                </c:pt>
                <c:pt idx="1">
                  <c:v>     2-way</c:v>
                </c:pt>
                <c:pt idx="2">
                  <c:v>     3-way</c:v>
                </c:pt>
                <c:pt idx="3">
                  <c:v>     4-way</c:v>
                </c:pt>
                <c:pt idx="4">
                  <c:v>     6-way</c:v>
                </c:pt>
                <c:pt idx="5">
                  <c:v>     8-way</c:v>
                </c:pt>
                <c:pt idx="6">
                  <c:v>    12-way</c:v>
                </c:pt>
                <c:pt idx="7">
                  <c:v>    16-way</c:v>
                </c:pt>
              </c:strCache>
            </c:strRef>
          </c:cat>
          <c:val>
            <c:numRef>
              <c:f>[1]SPEC2000!$B$281:$I$281</c:f>
              <c:numCache>
                <c:formatCode>General</c:formatCode>
                <c:ptCount val="8"/>
                <c:pt idx="0">
                  <c:v>167.083885</c:v>
                </c:pt>
                <c:pt idx="1">
                  <c:v>166.96247</c:v>
                </c:pt>
                <c:pt idx="2">
                  <c:v>166.92133</c:v>
                </c:pt>
                <c:pt idx="3">
                  <c:v>166.903885</c:v>
                </c:pt>
                <c:pt idx="4">
                  <c:v>166.835205</c:v>
                </c:pt>
                <c:pt idx="5">
                  <c:v>166.81822</c:v>
                </c:pt>
                <c:pt idx="6">
                  <c:v>1.81716</c:v>
                </c:pt>
                <c:pt idx="7">
                  <c:v>0.261975</c:v>
                </c:pt>
              </c:numCache>
            </c:numRef>
          </c:val>
          <c:smooth val="0"/>
        </c:ser>
        <c:dLbls>
          <c:showLegendKey val="0"/>
          <c:showVal val="0"/>
          <c:showCatName val="0"/>
          <c:showSerName val="0"/>
          <c:showPercent val="0"/>
          <c:showBubbleSize val="0"/>
        </c:dLbls>
        <c:marker val="1"/>
        <c:smooth val="0"/>
        <c:axId val="2112720392"/>
        <c:axId val="2112714424"/>
      </c:lineChart>
      <c:catAx>
        <c:axId val="2112745112"/>
        <c:scaling>
          <c:orientation val="minMax"/>
        </c:scaling>
        <c:delete val="0"/>
        <c:axPos val="b"/>
        <c:majorTickMark val="out"/>
        <c:minorTickMark val="none"/>
        <c:tickLblPos val="nextTo"/>
        <c:txPr>
          <a:bodyPr/>
          <a:lstStyle/>
          <a:p>
            <a:pPr>
              <a:defRPr sz="1500"/>
            </a:pPr>
            <a:endParaRPr lang="en-US"/>
          </a:p>
        </c:txPr>
        <c:crossAx val="2112747800"/>
        <c:crosses val="autoZero"/>
        <c:auto val="1"/>
        <c:lblAlgn val="ctr"/>
        <c:lblOffset val="100"/>
        <c:tickLblSkip val="2"/>
        <c:noMultiLvlLbl val="0"/>
      </c:catAx>
      <c:valAx>
        <c:axId val="2112747800"/>
        <c:scaling>
          <c:orientation val="minMax"/>
        </c:scaling>
        <c:delete val="0"/>
        <c:axPos val="l"/>
        <c:majorGridlines/>
        <c:title>
          <c:tx>
            <c:rich>
              <a:bodyPr rot="-5400000" vert="horz"/>
              <a:lstStyle/>
              <a:p>
                <a:pPr>
                  <a:defRPr sz="2000"/>
                </a:pPr>
                <a:r>
                  <a:rPr lang="en-US" sz="2000" b="0"/>
                  <a:t>IPC</a:t>
                </a:r>
              </a:p>
            </c:rich>
          </c:tx>
          <c:layout>
            <c:manualLayout>
              <c:xMode val="edge"/>
              <c:yMode val="edge"/>
              <c:x val="0.0047244094488189"/>
              <c:y val="0.367256888309936"/>
            </c:manualLayout>
          </c:layout>
          <c:overlay val="0"/>
        </c:title>
        <c:numFmt formatCode="General" sourceLinked="1"/>
        <c:majorTickMark val="out"/>
        <c:minorTickMark val="none"/>
        <c:tickLblPos val="nextTo"/>
        <c:txPr>
          <a:bodyPr/>
          <a:lstStyle/>
          <a:p>
            <a:pPr>
              <a:defRPr sz="1600"/>
            </a:pPr>
            <a:endParaRPr lang="en-US"/>
          </a:p>
        </c:txPr>
        <c:crossAx val="2112745112"/>
        <c:crosses val="autoZero"/>
        <c:crossBetween val="between"/>
      </c:valAx>
      <c:valAx>
        <c:axId val="2112714424"/>
        <c:scaling>
          <c:orientation val="minMax"/>
        </c:scaling>
        <c:delete val="0"/>
        <c:axPos val="r"/>
        <c:title>
          <c:tx>
            <c:rich>
              <a:bodyPr rot="-5400000" vert="horz"/>
              <a:lstStyle/>
              <a:p>
                <a:pPr>
                  <a:defRPr sz="2000"/>
                </a:pPr>
                <a:r>
                  <a:rPr lang="en-US" sz="2000" b="0" i="0" baseline="0">
                    <a:effectLst/>
                  </a:rPr>
                  <a:t>Misses Per Kilo Instructions</a:t>
                </a:r>
                <a:endParaRPr lang="en-US" sz="2000" b="0">
                  <a:effectLst/>
                </a:endParaRPr>
              </a:p>
            </c:rich>
          </c:tx>
          <c:layout/>
          <c:overlay val="0"/>
        </c:title>
        <c:numFmt formatCode="General" sourceLinked="1"/>
        <c:majorTickMark val="out"/>
        <c:minorTickMark val="none"/>
        <c:tickLblPos val="nextTo"/>
        <c:txPr>
          <a:bodyPr/>
          <a:lstStyle/>
          <a:p>
            <a:pPr>
              <a:defRPr sz="1600"/>
            </a:pPr>
            <a:endParaRPr lang="en-US"/>
          </a:p>
        </c:txPr>
        <c:crossAx val="2112720392"/>
        <c:crosses val="max"/>
        <c:crossBetween val="between"/>
        <c:majorUnit val="40.0"/>
      </c:valAx>
      <c:catAx>
        <c:axId val="2112720392"/>
        <c:scaling>
          <c:orientation val="minMax"/>
        </c:scaling>
        <c:delete val="1"/>
        <c:axPos val="b"/>
        <c:majorTickMark val="out"/>
        <c:minorTickMark val="none"/>
        <c:tickLblPos val="nextTo"/>
        <c:crossAx val="2112714424"/>
        <c:crosses val="autoZero"/>
        <c:auto val="1"/>
        <c:lblAlgn val="ctr"/>
        <c:lblOffset val="100"/>
        <c:noMultiLvlLbl val="0"/>
      </c:catAx>
      <c:spPr>
        <a:noFill/>
      </c:spPr>
    </c:plotArea>
    <c:legend>
      <c:legendPos val="b"/>
      <c:layout/>
      <c:overlay val="0"/>
      <c:txPr>
        <a:bodyPr/>
        <a:lstStyle/>
        <a:p>
          <a:pPr>
            <a:defRPr sz="1800"/>
          </a:pPr>
          <a:endParaRPr lang="en-US"/>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clustered"/>
        <c:varyColors val="0"/>
        <c:ser>
          <c:idx val="0"/>
          <c:order val="0"/>
          <c:invertIfNegative val="0"/>
          <c:cat>
            <c:strRef>
              <c:f>SPEC2000_2MB!$W$55:$AD$55</c:f>
              <c:strCache>
                <c:ptCount val="8"/>
                <c:pt idx="0">
                  <c:v>     1-way</c:v>
                </c:pt>
                <c:pt idx="1">
                  <c:v>     2-way</c:v>
                </c:pt>
                <c:pt idx="2">
                  <c:v>     3-way</c:v>
                </c:pt>
                <c:pt idx="3">
                  <c:v>     4-way</c:v>
                </c:pt>
                <c:pt idx="4">
                  <c:v>     6-way</c:v>
                </c:pt>
                <c:pt idx="5">
                  <c:v>     8-way</c:v>
                </c:pt>
                <c:pt idx="6">
                  <c:v>    12-way</c:v>
                </c:pt>
                <c:pt idx="7">
                  <c:v>    16-way</c:v>
                </c:pt>
              </c:strCache>
            </c:strRef>
          </c:cat>
          <c:val>
            <c:numRef>
              <c:f>SPEC2000_2MB!$W$56:$AD$56</c:f>
              <c:numCache>
                <c:formatCode>General</c:formatCode>
                <c:ptCount val="8"/>
                <c:pt idx="0">
                  <c:v>0.049932</c:v>
                </c:pt>
                <c:pt idx="1">
                  <c:v>0.049964</c:v>
                </c:pt>
                <c:pt idx="2">
                  <c:v>0.049975</c:v>
                </c:pt>
                <c:pt idx="3">
                  <c:v>0.049978</c:v>
                </c:pt>
                <c:pt idx="4">
                  <c:v>0.049995</c:v>
                </c:pt>
                <c:pt idx="5">
                  <c:v>0.049997</c:v>
                </c:pt>
                <c:pt idx="6">
                  <c:v>0.1998</c:v>
                </c:pt>
                <c:pt idx="7">
                  <c:v>0.206441</c:v>
                </c:pt>
              </c:numCache>
            </c:numRef>
          </c:val>
        </c:ser>
        <c:dLbls>
          <c:showLegendKey val="0"/>
          <c:showVal val="0"/>
          <c:showCatName val="0"/>
          <c:showSerName val="0"/>
          <c:showPercent val="0"/>
          <c:showBubbleSize val="0"/>
        </c:dLbls>
        <c:gapWidth val="150"/>
        <c:axId val="2141934328"/>
        <c:axId val="2108007544"/>
      </c:barChart>
      <c:catAx>
        <c:axId val="2141934328"/>
        <c:scaling>
          <c:orientation val="minMax"/>
        </c:scaling>
        <c:delete val="0"/>
        <c:axPos val="b"/>
        <c:majorTickMark val="out"/>
        <c:minorTickMark val="none"/>
        <c:tickLblPos val="nextTo"/>
        <c:spPr>
          <a:ln>
            <a:solidFill>
              <a:schemeClr val="tx1"/>
            </a:solidFill>
          </a:ln>
        </c:spPr>
        <c:crossAx val="2108007544"/>
        <c:crosses val="autoZero"/>
        <c:auto val="1"/>
        <c:lblAlgn val="ctr"/>
        <c:lblOffset val="100"/>
        <c:tickLblSkip val="2"/>
        <c:noMultiLvlLbl val="0"/>
      </c:catAx>
      <c:valAx>
        <c:axId val="2108007544"/>
        <c:scaling>
          <c:orientation val="minMax"/>
          <c:max val="0.22"/>
        </c:scaling>
        <c:delete val="0"/>
        <c:axPos val="l"/>
        <c:majorGridlines>
          <c:spPr>
            <a:ln>
              <a:solidFill>
                <a:schemeClr val="tx1"/>
              </a:solidFill>
            </a:ln>
          </c:spPr>
        </c:majorGridlines>
        <c:numFmt formatCode="General" sourceLinked="1"/>
        <c:majorTickMark val="out"/>
        <c:minorTickMark val="none"/>
        <c:tickLblPos val="nextTo"/>
        <c:spPr>
          <a:ln>
            <a:solidFill>
              <a:schemeClr val="tx1"/>
            </a:solidFill>
          </a:ln>
        </c:spPr>
        <c:crossAx val="2141934328"/>
        <c:crosses val="autoZero"/>
        <c:crossBetween val="between"/>
        <c:majorUnit val="0.055"/>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image" Target="../media/image8.emf"/><Relationship Id="rId2"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image" Target="../media/image8.emf"/><Relationship Id="rId2"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pitchFamily="34" charset="0"/>
                <a:ea typeface="+mn-ea"/>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fld id="{34A3C857-CFC8-3747-A352-7E6527C854B7}" type="datetimeFigureOut">
              <a:rPr lang="en-US"/>
              <a:pPr/>
              <a:t>4/6/15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D5258B95-DD2D-EE4B-8023-A493DA0F2884}" type="slidenum">
              <a:rPr lang="en-US"/>
              <a:pPr/>
              <a:t>‹#›</a:t>
            </a:fld>
            <a:endParaRPr lang="en-US"/>
          </a:p>
        </p:txBody>
      </p:sp>
    </p:spTree>
    <p:extLst>
      <p:ext uri="{BB962C8B-B14F-4D97-AF65-F5344CB8AC3E}">
        <p14:creationId xmlns:p14="http://schemas.microsoft.com/office/powerpoint/2010/main" val="141293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Feb. 9,</a:t>
            </a:r>
            <a:r>
              <a:rPr lang="en-US" baseline="0" dirty="0" smtClean="0"/>
              <a:t> 13:30-14:45    </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0</a:t>
            </a:fld>
            <a:endParaRPr lang="en-US"/>
          </a:p>
        </p:txBody>
      </p:sp>
    </p:spTree>
    <p:extLst>
      <p:ext uri="{BB962C8B-B14F-4D97-AF65-F5344CB8AC3E}">
        <p14:creationId xmlns:p14="http://schemas.microsoft.com/office/powerpoint/2010/main" val="20155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market side,</a:t>
            </a:r>
            <a:r>
              <a:rPr lang="en-US" baseline="0" dirty="0" smtClean="0"/>
              <a:t> we want to price the resources based on the demand. </a:t>
            </a:r>
            <a:endParaRPr lang="en-US" dirty="0" smtClean="0"/>
          </a:p>
          <a:p>
            <a:endParaRPr lang="en-US" dirty="0" smtClean="0"/>
          </a:p>
          <a:p>
            <a:r>
              <a:rPr lang="en-US" dirty="0" smtClean="0"/>
              <a:t>On the player side, I want to place the bids that I want</a:t>
            </a:r>
            <a:r>
              <a:rPr lang="en-US" baseline="0" dirty="0" smtClean="0"/>
              <a:t> most. In order to do this, I need to build a utility function. </a:t>
            </a:r>
            <a:endParaRPr lang="en-US" dirty="0" smtClean="0"/>
          </a:p>
          <a:p>
            <a:endParaRPr lang="en-US" dirty="0" smtClean="0"/>
          </a:p>
          <a:p>
            <a:r>
              <a:rPr lang="en-US" dirty="0" smtClean="0"/>
              <a:t>as a first take, we adopt</a:t>
            </a:r>
            <a:r>
              <a:rPr lang="en-US" baseline="0" dirty="0" smtClean="0"/>
              <a:t> a simple player model, the simplest model? which assumes all the players have linear utility functions. Wu and Zhang in 2007 have proposed a bidding strategy for such player model, which provides some interesting features such as fast convergence and game-theoretic fairness. </a:t>
            </a:r>
          </a:p>
          <a:p>
            <a:endParaRPr lang="en-US" baseline="0" dirty="0" smtClean="0"/>
          </a:p>
        </p:txBody>
      </p:sp>
      <p:sp>
        <p:nvSpPr>
          <p:cNvPr id="4" name="Slide Number Placeholder 3"/>
          <p:cNvSpPr>
            <a:spLocks noGrp="1"/>
          </p:cNvSpPr>
          <p:nvPr>
            <p:ph type="sldNum" sz="quarter" idx="10"/>
          </p:nvPr>
        </p:nvSpPr>
        <p:spPr/>
        <p:txBody>
          <a:bodyPr/>
          <a:lstStyle/>
          <a:p>
            <a:fld id="{D5258B95-DD2D-EE4B-8023-A493DA0F2884}" type="slidenum">
              <a:rPr lang="en-US" smtClean="0"/>
              <a:pPr/>
              <a:t>9</a:t>
            </a:fld>
            <a:endParaRPr lang="en-US"/>
          </a:p>
        </p:txBody>
      </p:sp>
    </p:spTree>
    <p:extLst>
      <p:ext uri="{BB962C8B-B14F-4D97-AF65-F5344CB8AC3E}">
        <p14:creationId xmlns:p14="http://schemas.microsoft.com/office/powerpoint/2010/main" val="386123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player side, as a first take, we adopt</a:t>
            </a:r>
            <a:r>
              <a:rPr lang="en-US" baseline="0" dirty="0" smtClean="0"/>
              <a:t> a simple player model, the simplest model? which assumes all the players have linear utility functions. Wu and Zhang in 2007 have proposed a bidding strategy for such player model, which provides some interesting features such as fast convergence and game-theoretic fairness. </a:t>
            </a:r>
          </a:p>
          <a:p>
            <a:endParaRPr lang="en-US" baseline="0" dirty="0" smtClean="0"/>
          </a:p>
          <a:p>
            <a:r>
              <a:rPr lang="en-US" baseline="0" dirty="0" smtClean="0"/>
              <a:t>There are two ways to go from here: explore more </a:t>
            </a:r>
            <a:r>
              <a:rPr lang="en-US" baseline="0" dirty="0" err="1" smtClean="0"/>
              <a:t>sophisicated</a:t>
            </a:r>
            <a:r>
              <a:rPr lang="en-US" baseline="0" dirty="0" smtClean="0"/>
              <a:t> analytical model to fit the application behavior. But there are two problems: </a:t>
            </a:r>
            <a:r>
              <a:rPr lang="en-US" baseline="0" dirty="0" smtClean="0"/>
              <a:t>difficult to get one function which fits everything; good market theory enjoyed by simple utility disappears</a:t>
            </a:r>
            <a:endParaRPr lang="en-US" baseline="0" dirty="0" smtClean="0"/>
          </a:p>
          <a:p>
            <a:endParaRPr lang="en-US" baseline="0" dirty="0" smtClean="0"/>
          </a:p>
          <a:p>
            <a:r>
              <a:rPr lang="en-US" baseline="0" dirty="0" smtClean="0"/>
              <a:t>alternatively, we could turn to architectural heuristics. In fact, our community is doing pretty well there, especially in terms of model application behavior, we have </a:t>
            </a:r>
          </a:p>
          <a:p>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10</a:t>
            </a:fld>
            <a:endParaRPr lang="en-US"/>
          </a:p>
        </p:txBody>
      </p:sp>
    </p:spTree>
    <p:extLst>
      <p:ext uri="{BB962C8B-B14F-4D97-AF65-F5344CB8AC3E}">
        <p14:creationId xmlns:p14="http://schemas.microsoft.com/office/powerpoint/2010/main" val="386123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we do in the paper.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11</a:t>
            </a:fld>
            <a:endParaRPr lang="en-US"/>
          </a:p>
        </p:txBody>
      </p:sp>
    </p:spTree>
    <p:extLst>
      <p:ext uri="{BB962C8B-B14F-4D97-AF65-F5344CB8AC3E}">
        <p14:creationId xmlns:p14="http://schemas.microsoft.com/office/powerpoint/2010/main" val="2959460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 we want to</a:t>
            </a:r>
            <a:r>
              <a:rPr lang="en-US" baseline="0" dirty="0" smtClean="0"/>
              <a:t> see how much benefit we get from allocation A1 to A2. On memory, this is to calculate the marginal </a:t>
            </a:r>
            <a:r>
              <a:rPr lang="en-US" baseline="0" dirty="0" err="1" smtClean="0"/>
              <a:t>utiltiy</a:t>
            </a:r>
            <a:r>
              <a:rPr lang="en-US" baseline="0" dirty="0" smtClean="0"/>
              <a:t> of A1 to A2 </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12</a:t>
            </a:fld>
            <a:endParaRPr lang="en-US"/>
          </a:p>
        </p:txBody>
      </p:sp>
    </p:spTree>
    <p:extLst>
      <p:ext uri="{BB962C8B-B14F-4D97-AF65-F5344CB8AC3E}">
        <p14:creationId xmlns:p14="http://schemas.microsoft.com/office/powerpoint/2010/main" val="15825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13</a:t>
            </a:fld>
            <a:endParaRPr lang="en-US"/>
          </a:p>
        </p:txBody>
      </p:sp>
    </p:spTree>
    <p:extLst>
      <p:ext uri="{BB962C8B-B14F-4D97-AF65-F5344CB8AC3E}">
        <p14:creationId xmlns:p14="http://schemas.microsoft.com/office/powerpoint/2010/main" val="4101934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propose to search a local hill climbing which is local to all the cores. That means, all cores search through their utility function concurrently. </a:t>
            </a:r>
          </a:p>
          <a:p>
            <a:endParaRPr lang="en-US" baseline="0" dirty="0" smtClean="0"/>
          </a:p>
        </p:txBody>
      </p:sp>
      <p:sp>
        <p:nvSpPr>
          <p:cNvPr id="4" name="Slide Number Placeholder 3"/>
          <p:cNvSpPr>
            <a:spLocks noGrp="1"/>
          </p:cNvSpPr>
          <p:nvPr>
            <p:ph type="sldNum" sz="quarter" idx="10"/>
          </p:nvPr>
        </p:nvSpPr>
        <p:spPr/>
        <p:txBody>
          <a:bodyPr/>
          <a:lstStyle/>
          <a:p>
            <a:fld id="{D5258B95-DD2D-EE4B-8023-A493DA0F2884}" type="slidenum">
              <a:rPr lang="en-US" smtClean="0"/>
              <a:pPr/>
              <a:t>14</a:t>
            </a:fld>
            <a:endParaRPr lang="en-US"/>
          </a:p>
        </p:txBody>
      </p:sp>
    </p:spTree>
    <p:extLst>
      <p:ext uri="{BB962C8B-B14F-4D97-AF65-F5344CB8AC3E}">
        <p14:creationId xmlns:p14="http://schemas.microsoft.com/office/powerpoint/2010/main" val="3501216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far, we only talk about each market player has a finite amount of budget to purchase resources, but how exactly the budget assigned to each individual? The answer is, it depends on the definition of system optimality. A straight forward approach is to give the same budget to everyone. In this way, each player will have the same purchasing power in the market, leading to a fair system. However, we find that this may not be efficient in terms of system throughput. </a:t>
            </a:r>
          </a:p>
          <a:p>
            <a:endParaRPr lang="en-US" baseline="0" dirty="0" smtClean="0"/>
          </a:p>
          <a:p>
            <a:r>
              <a:rPr lang="en-US" baseline="0" dirty="0" smtClean="0"/>
              <a:t>By utilizing the player model already described, we estimate the </a:t>
            </a:r>
            <a:r>
              <a:rPr lang="en-US" baseline="0" dirty="0" smtClean="0"/>
              <a:t>budget in proportional to the performance difference between minimum and maximum allocation</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Fair budget allocation may not be the best</a:t>
            </a:r>
            <a:r>
              <a:rPr lang="en-US" baseline="0" dirty="0" smtClean="0"/>
              <a:t> option, if maximizing throughput is what we’re after.</a:t>
            </a:r>
          </a:p>
          <a:p>
            <a:r>
              <a:rPr lang="en-US" baseline="0" dirty="0" smtClean="0"/>
              <a:t>When you’re going after the throughput, this may not be the best option. </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15</a:t>
            </a:fld>
            <a:endParaRPr lang="en-US"/>
          </a:p>
        </p:txBody>
      </p:sp>
    </p:spTree>
    <p:extLst>
      <p:ext uri="{BB962C8B-B14F-4D97-AF65-F5344CB8AC3E}">
        <p14:creationId xmlns:p14="http://schemas.microsoft.com/office/powerpoint/2010/main" val="283182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paper covers</a:t>
            </a:r>
            <a:r>
              <a:rPr lang="en-US" baseline="0" dirty="0" smtClean="0"/>
              <a:t> some interesting issues such as bankruptcy of players.</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16</a:t>
            </a:fld>
            <a:endParaRPr lang="en-US"/>
          </a:p>
        </p:txBody>
      </p:sp>
    </p:spTree>
    <p:extLst>
      <p:ext uri="{BB962C8B-B14F-4D97-AF65-F5344CB8AC3E}">
        <p14:creationId xmlns:p14="http://schemas.microsoft.com/office/powerpoint/2010/main" val="802810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 into evaluation section, let’s stop here and remember something we mention before.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Is this bound by theoretic guarantee? No.</a:t>
            </a:r>
            <a:r>
              <a:rPr lang="en-US" baseline="0" dirty="0" smtClean="0"/>
              <a:t> We intentionally use heuristics to avoid complex or inaccurate analytic model. Also we have </a:t>
            </a:r>
            <a:r>
              <a:rPr lang="en-US" baseline="0" dirty="0" err="1" smtClean="0"/>
              <a:t>fall-back</a:t>
            </a:r>
            <a:r>
              <a:rPr lang="en-US" baseline="0" dirty="0" smtClean="0"/>
              <a:t> plan. How it works? Let’s see evaluation section. </a:t>
            </a:r>
          </a:p>
          <a:p>
            <a:endParaRPr lang="en-US" dirty="0" smtClean="0"/>
          </a:p>
          <a:p>
            <a:r>
              <a:rPr lang="en-US" altLang="zh-CN" dirty="0" smtClean="0"/>
              <a:t>However,</a:t>
            </a:r>
            <a:r>
              <a:rPr lang="en-US" altLang="zh-CN" baseline="0" dirty="0" smtClean="0"/>
              <a:t> there are reasons for optimism. Recall that the first welfare theorem has very weak conditions: basically it requires that player’s utility is monotonic, and players bid optimally. In our study, application’s utility is monotonic, because an application will not be unhappier if it’s given more cache or power. Although hill climbing cannot guarantee optimal bids, prior studies prove it works at small scale. Also the heuristic player model is accurate. </a:t>
            </a:r>
          </a:p>
          <a:p>
            <a:endParaRPr lang="en-US" baseline="0" dirty="0" smtClean="0"/>
          </a:p>
          <a:p>
            <a:r>
              <a:rPr lang="en-US" baseline="0" dirty="0" smtClean="0"/>
              <a:t>Plenty of real-life examples that operate like markets and just work.</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5258B95-DD2D-EE4B-8023-A493DA0F2884}" type="slidenum">
              <a:rPr lang="en-US" smtClean="0"/>
              <a:pPr/>
              <a:t>17</a:t>
            </a:fld>
            <a:endParaRPr lang="en-US"/>
          </a:p>
        </p:txBody>
      </p:sp>
    </p:spTree>
    <p:extLst>
      <p:ext uri="{BB962C8B-B14F-4D97-AF65-F5344CB8AC3E}">
        <p14:creationId xmlns:p14="http://schemas.microsoft.com/office/powerpoint/2010/main" val="102476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Partition L2 cache</a:t>
            </a:r>
            <a:r>
              <a:rPr lang="en-US" baseline="0" dirty="0" smtClean="0"/>
              <a:t> based on cache ways. Essentially, other cache allocation techniques, such as z-cache, vantage </a:t>
            </a:r>
            <a:r>
              <a:rPr lang="en-US" altLang="zh-CN" baseline="0" dirty="0" smtClean="0"/>
              <a:t>essentially  mimic high associativity with limited physical cache ways. There is no fundamental reason that we cannot use it. </a:t>
            </a:r>
            <a:endParaRPr lang="en-US" baseline="0" dirty="0" smtClean="0"/>
          </a:p>
          <a:p>
            <a:r>
              <a:rPr lang="en-US" baseline="0" dirty="0" smtClean="0"/>
              <a:t>not really a limitation: essentially z-cache does the same thing</a:t>
            </a:r>
            <a:endParaRPr lang="en-US" dirty="0"/>
          </a:p>
          <a:p>
            <a:endParaRPr lang="en-US" dirty="0" smtClean="0"/>
          </a:p>
          <a:p>
            <a:r>
              <a:rPr lang="en-US" dirty="0" smtClean="0"/>
              <a:t>640W thing: IBM</a:t>
            </a:r>
            <a:r>
              <a:rPr lang="en-US" baseline="0" dirty="0" smtClean="0"/>
              <a:t> Power8 12 core: 200-250W @ 22nm </a:t>
            </a:r>
          </a:p>
          <a:p>
            <a:r>
              <a:rPr lang="en-US" baseline="0" dirty="0" smtClean="0"/>
              <a:t>Intel </a:t>
            </a:r>
            <a:r>
              <a:rPr lang="en-US" baseline="0" dirty="0" err="1" smtClean="0"/>
              <a:t>Haswell</a:t>
            </a:r>
            <a:r>
              <a:rPr lang="en-US" baseline="0" dirty="0" smtClean="0"/>
              <a:t>: 155W@ 22nm</a:t>
            </a:r>
          </a:p>
          <a:p>
            <a:endParaRPr lang="en-US" baseline="0" dirty="0" smtClean="0"/>
          </a:p>
          <a:p>
            <a:r>
              <a:rPr lang="en-US" baseline="0" dirty="0" smtClean="0"/>
              <a:t>The results doesn’t depend on the absolute number. </a:t>
            </a:r>
          </a:p>
          <a:p>
            <a:endParaRPr lang="en-US" baseline="0" dirty="0" smtClean="0"/>
          </a:p>
          <a:p>
            <a:r>
              <a:rPr lang="en-US" baseline="0" dirty="0" smtClean="0"/>
              <a:t>The actual cache partition is orthogonal to our proposal.</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18</a:t>
            </a:fld>
            <a:endParaRPr lang="en-US"/>
          </a:p>
        </p:txBody>
      </p:sp>
    </p:spTree>
    <p:extLst>
      <p:ext uri="{BB962C8B-B14F-4D97-AF65-F5344CB8AC3E}">
        <p14:creationId xmlns:p14="http://schemas.microsoft.com/office/powerpoint/2010/main" val="298035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1</a:t>
            </a:fld>
            <a:endParaRPr lang="en-US"/>
          </a:p>
        </p:txBody>
      </p:sp>
    </p:spTree>
    <p:extLst>
      <p:ext uri="{BB962C8B-B14F-4D97-AF65-F5344CB8AC3E}">
        <p14:creationId xmlns:p14="http://schemas.microsoft.com/office/powerpoint/2010/main" val="3701118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next two slides, we will show the quality of the allocation of competing mechanism. </a:t>
            </a:r>
          </a:p>
          <a:p>
            <a:endParaRPr lang="en-US" baseline="0" dirty="0" smtClean="0"/>
          </a:p>
          <a:p>
            <a:r>
              <a:rPr lang="en-US" baseline="0" dirty="0" smtClean="0"/>
              <a:t>Here, we don’t factor in the cost of actually running the allocation algorithm. Later, when we show the actual allocation overhead, the results are even more promising compared against state-of-art allocation. </a:t>
            </a:r>
            <a:endParaRPr lang="en-US" dirty="0" smtClean="0"/>
          </a:p>
          <a:p>
            <a:endParaRPr lang="en-US" dirty="0" smtClean="0"/>
          </a:p>
          <a:p>
            <a:r>
              <a:rPr lang="en-US" dirty="0" smtClean="0"/>
              <a:t>These are the</a:t>
            </a:r>
            <a:r>
              <a:rPr lang="en-US" baseline="0" dirty="0" smtClean="0"/>
              <a:t> performance results without taking into account of the overhead to calculate the allocation, in other words, we’re looking into the performance effect the quality of the allocation. </a:t>
            </a:r>
          </a:p>
          <a:p>
            <a:r>
              <a:rPr lang="en-US" baseline="0" dirty="0" smtClean="0"/>
              <a:t>Once we factor in the quality, the potential of our approach is amplified, and we’ll show later. </a:t>
            </a:r>
          </a:p>
          <a:p>
            <a:endParaRPr lang="en-US" baseline="0" dirty="0" smtClean="0"/>
          </a:p>
          <a:p>
            <a:r>
              <a:rPr lang="en-US" baseline="0" dirty="0" smtClean="0"/>
              <a:t>Twice as good: remember this is w/o overheads factor in, and when it’s factor in</a:t>
            </a:r>
            <a:endParaRPr lang="en-US" dirty="0" smtClean="0"/>
          </a:p>
          <a:p>
            <a:r>
              <a:rPr lang="en-US" dirty="0" smtClean="0"/>
              <a:t>When the overhead are</a:t>
            </a:r>
            <a:r>
              <a:rPr lang="en-US" baseline="0" dirty="0" smtClean="0"/>
              <a:t> factor in </a:t>
            </a:r>
          </a:p>
          <a:p>
            <a:endParaRPr lang="en-US" baseline="0" dirty="0" smtClean="0"/>
          </a:p>
          <a:p>
            <a:r>
              <a:rPr lang="en-US" baseline="0" dirty="0" smtClean="0"/>
              <a:t>Is **even** more promising than GHC</a:t>
            </a:r>
            <a:endParaRPr lang="en-US" dirty="0" smtClean="0"/>
          </a:p>
        </p:txBody>
      </p:sp>
      <p:sp>
        <p:nvSpPr>
          <p:cNvPr id="4" name="Slide Number Placeholder 3"/>
          <p:cNvSpPr>
            <a:spLocks noGrp="1"/>
          </p:cNvSpPr>
          <p:nvPr>
            <p:ph type="sldNum" sz="quarter" idx="10"/>
          </p:nvPr>
        </p:nvSpPr>
        <p:spPr/>
        <p:txBody>
          <a:bodyPr/>
          <a:lstStyle/>
          <a:p>
            <a:fld id="{D5258B95-DD2D-EE4B-8023-A493DA0F2884}" type="slidenum">
              <a:rPr lang="en-US" smtClean="0"/>
              <a:pPr/>
              <a:t>19</a:t>
            </a:fld>
            <a:endParaRPr lang="en-US"/>
          </a:p>
        </p:txBody>
      </p:sp>
    </p:spTree>
    <p:extLst>
      <p:ext uri="{BB962C8B-B14F-4D97-AF65-F5344CB8AC3E}">
        <p14:creationId xmlns:p14="http://schemas.microsoft.com/office/powerpoint/2010/main" val="1101942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slowdown ratio:</a:t>
            </a:r>
            <a:r>
              <a:rPr lang="en-US" baseline="0" dirty="0" smtClean="0"/>
              <a:t> the gap between the apps which receives the maximum slowdown versus minimum slowdown</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20</a:t>
            </a:fld>
            <a:endParaRPr lang="en-US"/>
          </a:p>
        </p:txBody>
      </p:sp>
    </p:spTree>
    <p:extLst>
      <p:ext uri="{BB962C8B-B14F-4D97-AF65-F5344CB8AC3E}">
        <p14:creationId xmlns:p14="http://schemas.microsoft.com/office/powerpoint/2010/main" val="1679957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start explaining results, need to say assuming zero overhead in calculating operating point. </a:t>
            </a:r>
          </a:p>
          <a:p>
            <a:endParaRPr lang="en-US" dirty="0" smtClean="0"/>
          </a:p>
          <a:p>
            <a:r>
              <a:rPr lang="en-US" dirty="0" smtClean="0"/>
              <a:t>looking at quality of outcome w/o</a:t>
            </a:r>
          </a:p>
          <a:p>
            <a:r>
              <a:rPr lang="en-US" dirty="0" smtClean="0"/>
              <a:t>scalability: actually coded the overhead in the simulator infrastructure</a:t>
            </a:r>
          </a:p>
          <a:p>
            <a:endParaRPr lang="en-US" dirty="0"/>
          </a:p>
          <a:p>
            <a:r>
              <a:rPr lang="en-US" dirty="0"/>
              <a:t>----- Meeting Notes (2/3/15 18:38) -----</a:t>
            </a:r>
          </a:p>
          <a:p>
            <a:r>
              <a:rPr lang="en-US" dirty="0"/>
              <a:t>title, axis and legend</a:t>
            </a:r>
          </a:p>
          <a:p>
            <a:endParaRPr lang="en-US" dirty="0"/>
          </a:p>
          <a:p>
            <a:r>
              <a:rPr lang="en-US" dirty="0"/>
              <a:t>a horizontal line of 100%</a:t>
            </a:r>
          </a:p>
          <a:p>
            <a:endParaRPr lang="en-US" dirty="0"/>
          </a:p>
          <a:p>
            <a:r>
              <a:rPr lang="en-US" dirty="0"/>
              <a:t>save time by not saying this</a:t>
            </a:r>
          </a:p>
          <a:p>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30</a:t>
            </a:fld>
            <a:endParaRPr lang="en-US"/>
          </a:p>
        </p:txBody>
      </p:sp>
    </p:spTree>
    <p:extLst>
      <p:ext uri="{BB962C8B-B14F-4D97-AF65-F5344CB8AC3E}">
        <p14:creationId xmlns:p14="http://schemas.microsoft.com/office/powerpoint/2010/main" val="1101942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(2/3/15 18:38) -----</a:t>
            </a:r>
          </a:p>
          <a:p>
            <a:r>
              <a:rPr lang="en-US"/>
              <a:t>bar to number straight line</a:t>
            </a:r>
          </a:p>
          <a:p>
            <a:endParaRPr lang="en-US"/>
          </a:p>
          <a:p>
            <a:r>
              <a:rPr lang="en-US"/>
              <a:t>what is slowdown ratio</a:t>
            </a:r>
          </a:p>
          <a:p>
            <a:r>
              <a:rPr lang="en-US"/>
              <a:t>why lower is better</a:t>
            </a:r>
          </a:p>
        </p:txBody>
      </p:sp>
      <p:sp>
        <p:nvSpPr>
          <p:cNvPr id="4" name="Slide Number Placeholder 3"/>
          <p:cNvSpPr>
            <a:spLocks noGrp="1"/>
          </p:cNvSpPr>
          <p:nvPr>
            <p:ph type="sldNum" sz="quarter" idx="10"/>
          </p:nvPr>
        </p:nvSpPr>
        <p:spPr/>
        <p:txBody>
          <a:bodyPr/>
          <a:lstStyle/>
          <a:p>
            <a:fld id="{D5258B95-DD2D-EE4B-8023-A493DA0F2884}" type="slidenum">
              <a:rPr lang="en-US" smtClean="0"/>
              <a:pPr/>
              <a:t>31</a:t>
            </a:fld>
            <a:endParaRPr lang="en-US"/>
          </a:p>
        </p:txBody>
      </p:sp>
    </p:spTree>
    <p:extLst>
      <p:ext uri="{BB962C8B-B14F-4D97-AF65-F5344CB8AC3E}">
        <p14:creationId xmlns:p14="http://schemas.microsoft.com/office/powerpoint/2010/main" val="167995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Designing chip multiprocessors (CMPs) that scale to </a:t>
            </a:r>
            <a:r>
              <a:rPr lang="en-US" sz="1200" kern="1200" dirty="0" smtClean="0">
                <a:solidFill>
                  <a:srgbClr val="FF0000"/>
                </a:solidFill>
                <a:effectLst/>
                <a:latin typeface="+mn-lt"/>
                <a:ea typeface="ＭＳ Ｐゴシック" charset="0"/>
                <a:cs typeface="+mn-cs"/>
              </a:rPr>
              <a:t>more than </a:t>
            </a:r>
            <a:r>
              <a:rPr lang="en-US" altLang="zh-CN" sz="1200" kern="1200" dirty="0" smtClean="0">
                <a:solidFill>
                  <a:srgbClr val="FF0000"/>
                </a:solidFill>
                <a:effectLst/>
                <a:latin typeface="+mn-lt"/>
                <a:ea typeface="ＭＳ Ｐゴシック" charset="0"/>
                <a:cs typeface="+mn-cs"/>
              </a:rPr>
              <a:t>tens or hundreds</a:t>
            </a:r>
            <a:r>
              <a:rPr lang="en-US" altLang="zh-CN" sz="1200" kern="1200" baseline="0" dirty="0" smtClean="0">
                <a:solidFill>
                  <a:srgbClr val="FF0000"/>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of cores is an important goal for the upcoming technology generations.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A challenge to scalability is the fact that these cores will inevitably share hardware resources, whether it be the chip’s power budget, last-level</a:t>
            </a:r>
            <a:r>
              <a:rPr lang="en-US" sz="1200" kern="1200" baseline="0" dirty="0" smtClean="0">
                <a:solidFill>
                  <a:schemeClr val="tx1"/>
                </a:solidFill>
                <a:effectLst/>
                <a:latin typeface="+mn-lt"/>
                <a:ea typeface="ＭＳ Ｐゴシック" charset="0"/>
                <a:cs typeface="+mn-cs"/>
              </a:rPr>
              <a:t> cache</a:t>
            </a:r>
            <a:r>
              <a:rPr lang="en-US" sz="1200" kern="1200" dirty="0" smtClean="0">
                <a:solidFill>
                  <a:schemeClr val="tx1"/>
                </a:solidFill>
                <a:effectLst/>
                <a:latin typeface="+mn-lt"/>
                <a:ea typeface="ＭＳ Ｐゴシック" charset="0"/>
                <a:cs typeface="+mn-cs"/>
              </a:rPr>
              <a:t>, off-chip memory bandwidth, shared processing elements, etc.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Allowing cores to freely contend for</a:t>
            </a:r>
            <a:r>
              <a:rPr lang="en-US" sz="1200" kern="1200" baseline="0" dirty="0" smtClean="0">
                <a:solidFill>
                  <a:schemeClr val="tx1"/>
                </a:solidFill>
                <a:effectLst/>
                <a:latin typeface="+mn-lt"/>
                <a:ea typeface="ＭＳ Ｐゴシック" charset="0"/>
                <a:cs typeface="+mn-cs"/>
              </a:rPr>
              <a:t> shared resources is historically been proven to affect the system performance negatively</a:t>
            </a:r>
            <a:r>
              <a:rPr lang="en-US" sz="1200" kern="1200" dirty="0" smtClean="0">
                <a:solidFill>
                  <a:schemeClr val="tx1"/>
                </a:solidFill>
                <a:effectLst/>
                <a:latin typeface="+mn-lt"/>
                <a:ea typeface="ＭＳ Ｐゴシック" charset="0"/>
                <a:cs typeface="+mn-cs"/>
              </a:rPr>
              <a:t>. Therefore, allocating resources intelligently</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among cores is key to achieving good behavior. </a:t>
            </a:r>
            <a:endParaRPr lang="en-US" dirty="0" smtClean="0"/>
          </a:p>
        </p:txBody>
      </p:sp>
      <p:sp>
        <p:nvSpPr>
          <p:cNvPr id="4" name="Slide Number Placeholder 3"/>
          <p:cNvSpPr>
            <a:spLocks noGrp="1"/>
          </p:cNvSpPr>
          <p:nvPr>
            <p:ph type="sldNum" sz="quarter" idx="5"/>
          </p:nvPr>
        </p:nvSpPr>
        <p:spPr/>
        <p:txBody>
          <a:bodyPr/>
          <a:lstStyle/>
          <a:p>
            <a:pPr>
              <a:defRPr/>
            </a:pPr>
            <a:fld id="{52BEB574-983C-784A-9CB0-327FA309B142}" type="slidenum">
              <a:rPr lang="en-US" smtClean="0"/>
              <a:pPr>
                <a:defRPr/>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a</a:t>
            </a:r>
            <a:r>
              <a:rPr lang="en-US" baseline="0" dirty="0" smtClean="0"/>
              <a:t> few years, researchers have found that coordinated resource allocation can greatly improve system performance compared against unmanaged and uncoordinated resource allocation. </a:t>
            </a:r>
          </a:p>
          <a:p>
            <a:endParaRPr lang="en-US" baseline="0" dirty="0" smtClean="0"/>
          </a:p>
          <a:p>
            <a:r>
              <a:rPr lang="en-US" baseline="0" dirty="0" smtClean="0"/>
              <a:t>Let’s take a look at a simple example – a resource allocation problem in a 2-core CMP. These two cores are sharing two on-chip resources, …, with each core running one SPEC benchmark. This graph shows the system throughput, i.e., the weighted speedup, of all possible resource allocation combinations. As we can see, such allocation space is not trivial.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Uncoordinated resource allocation generally doesn’t search the space effectively, and the resulting allocation are often far from </a:t>
            </a:r>
            <a:r>
              <a:rPr lang="en-US" baseline="0" dirty="0" smtClean="0"/>
              <a:t>optimal.</a:t>
            </a:r>
            <a:endParaRPr lang="en-US" baseline="0" dirty="0" smtClean="0"/>
          </a:p>
          <a:p>
            <a:r>
              <a:rPr lang="en-US" baseline="0" dirty="0" smtClean="0"/>
              <a:t>However, evaluating all possible allocation combinations are prohibitive, because even in this simple problem, we’re having 600 allocation points, and this number ….</a:t>
            </a:r>
          </a:p>
          <a:p>
            <a:endParaRPr lang="en-US" baseline="0" dirty="0" smtClean="0"/>
          </a:p>
        </p:txBody>
      </p:sp>
      <p:sp>
        <p:nvSpPr>
          <p:cNvPr id="4" name="Slide Number Placeholder 3"/>
          <p:cNvSpPr>
            <a:spLocks noGrp="1"/>
          </p:cNvSpPr>
          <p:nvPr>
            <p:ph type="sldNum" sz="quarter" idx="10"/>
          </p:nvPr>
        </p:nvSpPr>
        <p:spPr/>
        <p:txBody>
          <a:bodyPr/>
          <a:lstStyle/>
          <a:p>
            <a:fld id="{D5258B95-DD2D-EE4B-8023-A493DA0F2884}" type="slidenum">
              <a:rPr lang="en-US" smtClean="0"/>
              <a:pPr/>
              <a:t>3</a:t>
            </a:fld>
            <a:endParaRPr lang="en-US"/>
          </a:p>
        </p:txBody>
      </p:sp>
    </p:spTree>
    <p:extLst>
      <p:ext uri="{BB962C8B-B14F-4D97-AF65-F5344CB8AC3E}">
        <p14:creationId xmlns:p14="http://schemas.microsoft.com/office/powerpoint/2010/main" val="126355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4</a:t>
            </a:fld>
            <a:endParaRPr lang="en-US"/>
          </a:p>
        </p:txBody>
      </p:sp>
    </p:spTree>
    <p:extLst>
      <p:ext uri="{BB962C8B-B14F-4D97-AF65-F5344CB8AC3E}">
        <p14:creationId xmlns:p14="http://schemas.microsoft.com/office/powerpoint/2010/main" val="1972190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Facing</a:t>
            </a:r>
            <a:r>
              <a:rPr lang="en-US" baseline="0" dirty="0" smtClean="0"/>
              <a:t> all these challenges, we’re inspired by a real life problem: traffic regulations. Thousands of cars, multiple routes ….. </a:t>
            </a:r>
          </a:p>
          <a:p>
            <a:endParaRPr lang="en-US" baseline="0" dirty="0" smtClean="0"/>
          </a:p>
          <a:p>
            <a:r>
              <a:rPr lang="en-US" baseline="0" dirty="0" smtClean="0"/>
              <a:t>What people does is to set up a general framework: build the road, set up toll both, traffic signs, etc. </a:t>
            </a:r>
          </a:p>
          <a:p>
            <a:endParaRPr lang="en-US" baseline="0" dirty="0" smtClean="0"/>
          </a:p>
          <a:p>
            <a:r>
              <a:rPr lang="en-US" baseline="0" dirty="0" smtClean="0"/>
              <a:t>This type of problems with distributed solution exists, can be abstracted as a market, where given a set of general market constraints, players operates to pursue their own benefit, and the market will end up an outcome that everyone is reasonably happy. </a:t>
            </a:r>
          </a:p>
          <a:p>
            <a:endParaRPr lang="en-US" baseline="0" dirty="0" smtClean="0"/>
          </a:p>
        </p:txBody>
      </p:sp>
      <p:sp>
        <p:nvSpPr>
          <p:cNvPr id="4" name="Slide Number Placeholder 3"/>
          <p:cNvSpPr>
            <a:spLocks noGrp="1"/>
          </p:cNvSpPr>
          <p:nvPr>
            <p:ph type="sldNum" sz="quarter" idx="10"/>
          </p:nvPr>
        </p:nvSpPr>
        <p:spPr/>
        <p:txBody>
          <a:bodyPr/>
          <a:lstStyle/>
          <a:p>
            <a:fld id="{D5258B95-DD2D-EE4B-8023-A493DA0F2884}" type="slidenum">
              <a:rPr lang="en-US" smtClean="0"/>
              <a:pPr/>
              <a:t>5</a:t>
            </a:fld>
            <a:endParaRPr lang="en-US"/>
          </a:p>
        </p:txBody>
      </p:sp>
    </p:spTree>
    <p:extLst>
      <p:ext uri="{BB962C8B-B14F-4D97-AF65-F5344CB8AC3E}">
        <p14:creationId xmlns:p14="http://schemas.microsoft.com/office/powerpoint/2010/main" val="514229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propose to treat the CMP resource allocation problem</a:t>
            </a:r>
          </a:p>
          <a:p>
            <a:r>
              <a:rPr lang="en-US" baseline="0" dirty="0" smtClean="0"/>
              <a:t>(rest same as before)</a:t>
            </a:r>
          </a:p>
        </p:txBody>
      </p:sp>
      <p:sp>
        <p:nvSpPr>
          <p:cNvPr id="4" name="Slide Number Placeholder 3"/>
          <p:cNvSpPr>
            <a:spLocks noGrp="1"/>
          </p:cNvSpPr>
          <p:nvPr>
            <p:ph type="sldNum" sz="quarter" idx="10"/>
          </p:nvPr>
        </p:nvSpPr>
        <p:spPr/>
        <p:txBody>
          <a:bodyPr/>
          <a:lstStyle/>
          <a:p>
            <a:fld id="{D5258B95-DD2D-EE4B-8023-A493DA0F2884}" type="slidenum">
              <a:rPr lang="en-US" smtClean="0"/>
              <a:pPr/>
              <a:t>6</a:t>
            </a:fld>
            <a:endParaRPr lang="en-US"/>
          </a:p>
        </p:txBody>
      </p:sp>
    </p:spTree>
    <p:extLst>
      <p:ext uri="{BB962C8B-B14F-4D97-AF65-F5344CB8AC3E}">
        <p14:creationId xmlns:p14="http://schemas.microsoft.com/office/powerpoint/2010/main" val="136477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of the most powerful,</a:t>
            </a:r>
            <a:r>
              <a:rPr lang="en-US" baseline="0" dirty="0" smtClean="0"/>
              <a:t> and </a:t>
            </a:r>
            <a:r>
              <a:rPr lang="en-US" baseline="0" dirty="0" err="1" smtClean="0"/>
              <a:t>ironcally</a:t>
            </a:r>
            <a:r>
              <a:rPr lang="en-US" baseline="0" dirty="0" smtClean="0"/>
              <a:t> perhaps the least constraint theory is </a:t>
            </a:r>
            <a:endParaRPr lang="en-US" dirty="0" smtClean="0"/>
          </a:p>
          <a:p>
            <a:endParaRPr lang="en-US" dirty="0" smtClean="0"/>
          </a:p>
          <a:p>
            <a:r>
              <a:rPr lang="en-US" dirty="0" smtClean="0"/>
              <a:t>caveat</a:t>
            </a:r>
            <a:r>
              <a:rPr lang="en-US" dirty="0"/>
              <a:t>: </a:t>
            </a:r>
            <a:r>
              <a:rPr lang="en-US" dirty="0" err="1"/>
              <a:t>pareto</a:t>
            </a:r>
            <a:r>
              <a:rPr lang="en-US" dirty="0"/>
              <a:t> optimality is the best market can </a:t>
            </a:r>
            <a:r>
              <a:rPr lang="en-US" dirty="0" smtClean="0"/>
              <a:t>do,</a:t>
            </a:r>
            <a:r>
              <a:rPr lang="en-US" baseline="0" dirty="0" smtClean="0"/>
              <a:t> which does </a:t>
            </a:r>
            <a:r>
              <a:rPr lang="en-US" dirty="0" smtClean="0"/>
              <a:t>not guarantee</a:t>
            </a:r>
            <a:r>
              <a:rPr lang="en-US" baseline="0" dirty="0" smtClean="0"/>
              <a:t> </a:t>
            </a:r>
            <a:r>
              <a:rPr lang="en-US" dirty="0" smtClean="0"/>
              <a:t>global optimality</a:t>
            </a:r>
          </a:p>
          <a:p>
            <a:endParaRPr lang="en-US" dirty="0" smtClean="0"/>
          </a:p>
          <a:p>
            <a:r>
              <a:rPr lang="en-US" dirty="0" smtClean="0"/>
              <a:t>in the last page, we argue to compromise global optimality for simplicity</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7</a:t>
            </a:fld>
            <a:endParaRPr lang="en-US"/>
          </a:p>
        </p:txBody>
      </p:sp>
    </p:spTree>
    <p:extLst>
      <p:ext uri="{BB962C8B-B14F-4D97-AF65-F5344CB8AC3E}">
        <p14:creationId xmlns:p14="http://schemas.microsoft.com/office/powerpoint/2010/main" val="371372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a:t>
            </a:r>
            <a:r>
              <a:rPr lang="en-US" dirty="0"/>
              <a:t>say "we propose dynamic..", ---&gt; propose to use dynamic</a:t>
            </a:r>
          </a:p>
          <a:p>
            <a:endParaRPr lang="en-US" dirty="0"/>
          </a:p>
          <a:p>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8</a:t>
            </a:fld>
            <a:endParaRPr lang="en-US"/>
          </a:p>
        </p:txBody>
      </p:sp>
    </p:spTree>
    <p:extLst>
      <p:ext uri="{BB962C8B-B14F-4D97-AF65-F5344CB8AC3E}">
        <p14:creationId xmlns:p14="http://schemas.microsoft.com/office/powerpoint/2010/main" val="70290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r>
              <a:rPr lang="en-US" dirty="0"/>
              <a:t>Page </a:t>
            </a:r>
            <a:fld id="{3CD08526-5326-8B44-AA5F-A2AD802D9333}" type="slidenum">
              <a:rPr lang="en-US"/>
              <a:pPr/>
              <a:t>‹#›</a:t>
            </a:fld>
            <a:r>
              <a:rPr lang="en-US" dirty="0"/>
              <a:t> of XX</a:t>
            </a:r>
          </a:p>
        </p:txBody>
      </p:sp>
    </p:spTree>
    <p:extLst>
      <p:ext uri="{BB962C8B-B14F-4D97-AF65-F5344CB8AC3E}">
        <p14:creationId xmlns:p14="http://schemas.microsoft.com/office/powerpoint/2010/main" val="10993388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r>
              <a:rPr lang="en-US"/>
              <a:t>Page </a:t>
            </a:r>
            <a:fld id="{0AE037B4-07D4-B94B-906F-FD79BA16991E}" type="slidenum">
              <a:rPr lang="en-US"/>
              <a:pPr/>
              <a:t>‹#›</a:t>
            </a:fld>
            <a:r>
              <a:rPr lang="en-US"/>
              <a:t> of XX</a:t>
            </a:r>
          </a:p>
        </p:txBody>
      </p:sp>
    </p:spTree>
    <p:extLst>
      <p:ext uri="{BB962C8B-B14F-4D97-AF65-F5344CB8AC3E}">
        <p14:creationId xmlns:p14="http://schemas.microsoft.com/office/powerpoint/2010/main" val="772351203"/>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057400" cy="5105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838199"/>
            <a:ext cx="6629400" cy="5105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r>
              <a:rPr lang="en-US"/>
              <a:t>Page </a:t>
            </a:r>
            <a:fld id="{504FF302-B54B-0441-B6AA-3CC59F278A3B}" type="slidenum">
              <a:rPr lang="en-US"/>
              <a:pPr/>
              <a:t>‹#›</a:t>
            </a:fld>
            <a:r>
              <a:rPr lang="en-US"/>
              <a:t> of XX</a:t>
            </a:r>
          </a:p>
        </p:txBody>
      </p:sp>
    </p:spTree>
    <p:extLst>
      <p:ext uri="{BB962C8B-B14F-4D97-AF65-F5344CB8AC3E}">
        <p14:creationId xmlns:p14="http://schemas.microsoft.com/office/powerpoint/2010/main" val="3231024996"/>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r>
              <a:rPr lang="en-US" dirty="0"/>
              <a:t>Page </a:t>
            </a:r>
            <a:fld id="{5E365361-3FC5-3246-84F5-52FE54C34107}" type="slidenum">
              <a:rPr lang="en-US"/>
              <a:pPr/>
              <a:t>‹#›</a:t>
            </a:fld>
            <a:r>
              <a:rPr lang="en-US" dirty="0"/>
              <a:t> of XX</a:t>
            </a:r>
          </a:p>
        </p:txBody>
      </p:sp>
    </p:spTree>
    <p:extLst>
      <p:ext uri="{BB962C8B-B14F-4D97-AF65-F5344CB8AC3E}">
        <p14:creationId xmlns:p14="http://schemas.microsoft.com/office/powerpoint/2010/main" val="396332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638175"/>
            <a:ext cx="530225" cy="541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533400" y="5534025"/>
            <a:ext cx="8077200" cy="52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613775" y="638175"/>
            <a:ext cx="530225" cy="541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7" name="Rectangle 6"/>
          <p:cNvSpPr/>
          <p:nvPr/>
        </p:nvSpPr>
        <p:spPr>
          <a:xfrm rot="5400000">
            <a:off x="-1891506" y="3061494"/>
            <a:ext cx="4892675" cy="46037"/>
          </a:xfrm>
          <a:prstGeom prst="rect">
            <a:avLst/>
          </a:prstGeom>
          <a:solidFill>
            <a:srgbClr val="DD95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rot="5400000">
            <a:off x="6143625" y="3062288"/>
            <a:ext cx="4891087" cy="46038"/>
          </a:xfrm>
          <a:prstGeom prst="rect">
            <a:avLst/>
          </a:prstGeom>
          <a:solidFill>
            <a:srgbClr val="DD95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30225" y="5487988"/>
            <a:ext cx="8074025" cy="46037"/>
          </a:xfrm>
          <a:prstGeom prst="rect">
            <a:avLst/>
          </a:prstGeom>
          <a:solidFill>
            <a:srgbClr val="DD95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98500" y="685800"/>
            <a:ext cx="7772400" cy="4800600"/>
          </a:xfrm>
        </p:spPr>
        <p:txBody>
          <a:bodyPr anchorCtr="1"/>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98500" y="4572000"/>
            <a:ext cx="7772400" cy="8255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Footer Placeholder 4"/>
          <p:cNvSpPr>
            <a:spLocks noGrp="1"/>
          </p:cNvSpPr>
          <p:nvPr>
            <p:ph type="ftr" sz="quarter" idx="10"/>
          </p:nvPr>
        </p:nvSpPr>
        <p:spPr/>
        <p:txBody>
          <a:bodyPr/>
          <a:lstStyle>
            <a:lvl1pPr>
              <a:defRPr/>
            </a:lvl1pPr>
          </a:lstStyle>
          <a:p>
            <a:pPr>
              <a:defRPr/>
            </a:pPr>
            <a:endParaRPr lang="en-US"/>
          </a:p>
        </p:txBody>
      </p:sp>
      <p:sp>
        <p:nvSpPr>
          <p:cNvPr id="11" name="Slide Number Placeholder 5"/>
          <p:cNvSpPr>
            <a:spLocks noGrp="1"/>
          </p:cNvSpPr>
          <p:nvPr>
            <p:ph type="sldNum" sz="quarter" idx="11"/>
          </p:nvPr>
        </p:nvSpPr>
        <p:spPr/>
        <p:txBody>
          <a:bodyPr/>
          <a:lstStyle>
            <a:lvl1pPr>
              <a:defRPr/>
            </a:lvl1pPr>
          </a:lstStyle>
          <a:p>
            <a:r>
              <a:rPr lang="en-US" dirty="0"/>
              <a:t>Page </a:t>
            </a:r>
            <a:fld id="{3C3768F6-6324-BA46-99B4-E22F0BAFC3B1}" type="slidenum">
              <a:rPr lang="en-US"/>
              <a:pPr/>
              <a:t>‹#›</a:t>
            </a:fld>
            <a:r>
              <a:rPr lang="en-US" dirty="0"/>
              <a:t> of XX</a:t>
            </a:r>
          </a:p>
        </p:txBody>
      </p:sp>
    </p:spTree>
    <p:extLst>
      <p:ext uri="{BB962C8B-B14F-4D97-AF65-F5344CB8AC3E}">
        <p14:creationId xmlns:p14="http://schemas.microsoft.com/office/powerpoint/2010/main" val="12420780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8382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r>
              <a:rPr lang="en-US" dirty="0"/>
              <a:t>Page </a:t>
            </a:r>
            <a:fld id="{E5467AD5-F255-EC4A-B597-9723802B7170}" type="slidenum">
              <a:rPr lang="en-US"/>
              <a:pPr/>
              <a:t>‹#›</a:t>
            </a:fld>
            <a:r>
              <a:rPr lang="en-US" dirty="0"/>
              <a:t> of XX</a:t>
            </a:r>
          </a:p>
        </p:txBody>
      </p:sp>
    </p:spTree>
    <p:extLst>
      <p:ext uri="{BB962C8B-B14F-4D97-AF65-F5344CB8AC3E}">
        <p14:creationId xmlns:p14="http://schemas.microsoft.com/office/powerpoint/2010/main" val="11567017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2400" y="838200"/>
            <a:ext cx="43449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524000"/>
            <a:ext cx="4344988"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38200"/>
            <a:ext cx="4346575"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24000"/>
            <a:ext cx="4346575"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r>
              <a:rPr lang="en-US" dirty="0"/>
              <a:t>Page </a:t>
            </a:r>
            <a:fld id="{61D3FEAC-8437-D94B-826B-064D11FC53F9}" type="slidenum">
              <a:rPr lang="en-US"/>
              <a:pPr/>
              <a:t>‹#›</a:t>
            </a:fld>
            <a:r>
              <a:rPr lang="en-US" dirty="0"/>
              <a:t> of XX</a:t>
            </a:r>
          </a:p>
        </p:txBody>
      </p:sp>
    </p:spTree>
    <p:extLst>
      <p:ext uri="{BB962C8B-B14F-4D97-AF65-F5344CB8AC3E}">
        <p14:creationId xmlns:p14="http://schemas.microsoft.com/office/powerpoint/2010/main" val="39302928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r>
              <a:rPr lang="en-US" dirty="0"/>
              <a:t>Page </a:t>
            </a:r>
            <a:fld id="{FED2FB99-4F16-5449-ADCA-C29F416890A8}" type="slidenum">
              <a:rPr lang="en-US"/>
              <a:pPr/>
              <a:t>‹#›</a:t>
            </a:fld>
            <a:r>
              <a:rPr lang="en-US" dirty="0"/>
              <a:t> of XX</a:t>
            </a:r>
          </a:p>
        </p:txBody>
      </p:sp>
    </p:spTree>
    <p:extLst>
      <p:ext uri="{BB962C8B-B14F-4D97-AF65-F5344CB8AC3E}">
        <p14:creationId xmlns:p14="http://schemas.microsoft.com/office/powerpoint/2010/main" val="12030571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r>
              <a:rPr lang="en-US" dirty="0"/>
              <a:t>Page </a:t>
            </a:r>
            <a:fld id="{C8BF0F1E-16ED-AF4F-AE01-1E5D3209D715}" type="slidenum">
              <a:rPr lang="en-US"/>
              <a:pPr/>
              <a:t>‹#›</a:t>
            </a:fld>
            <a:r>
              <a:rPr lang="en-US" dirty="0"/>
              <a:t> of XX</a:t>
            </a:r>
          </a:p>
        </p:txBody>
      </p:sp>
    </p:spTree>
    <p:extLst>
      <p:ext uri="{BB962C8B-B14F-4D97-AF65-F5344CB8AC3E}">
        <p14:creationId xmlns:p14="http://schemas.microsoft.com/office/powerpoint/2010/main" val="24634702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33131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38199"/>
            <a:ext cx="5416550" cy="5105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2400" y="1981200"/>
            <a:ext cx="3313113" cy="3962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r>
              <a:rPr lang="en-US" dirty="0"/>
              <a:t>Page </a:t>
            </a:r>
            <a:fld id="{62B4E786-29EA-3147-8DF2-20A1478A9E0F}" type="slidenum">
              <a:rPr lang="en-US"/>
              <a:pPr/>
              <a:t>‹#›</a:t>
            </a:fld>
            <a:r>
              <a:rPr lang="en-US" dirty="0"/>
              <a:t> of XX</a:t>
            </a:r>
          </a:p>
        </p:txBody>
      </p:sp>
    </p:spTree>
    <p:extLst>
      <p:ext uri="{BB962C8B-B14F-4D97-AF65-F5344CB8AC3E}">
        <p14:creationId xmlns:p14="http://schemas.microsoft.com/office/powerpoint/2010/main" val="22064476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8100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138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r>
              <a:rPr lang="en-US"/>
              <a:t>Page </a:t>
            </a:r>
            <a:fld id="{A4EAD45C-6674-9B4C-A893-3938EF20B159}" type="slidenum">
              <a:rPr lang="en-US"/>
              <a:pPr/>
              <a:t>‹#›</a:t>
            </a:fld>
            <a:r>
              <a:rPr lang="en-US"/>
              <a:t> of XX</a:t>
            </a:r>
          </a:p>
        </p:txBody>
      </p:sp>
    </p:spTree>
    <p:extLst>
      <p:ext uri="{BB962C8B-B14F-4D97-AF65-F5344CB8AC3E}">
        <p14:creationId xmlns:p14="http://schemas.microsoft.com/office/powerpoint/2010/main" val="2166973322"/>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85800"/>
            <a:ext cx="9144000" cy="5410200"/>
          </a:xfrm>
          <a:prstGeom prst="rect">
            <a:avLst/>
          </a:prstGeom>
          <a:solidFill>
            <a:srgbClr val="F2F2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7" name="Picture 14" descr="PresentationFooter2010Prin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064250"/>
            <a:ext cx="9144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09538"/>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39763"/>
            <a:ext cx="9144000" cy="46037"/>
          </a:xfrm>
          <a:prstGeom prst="rect">
            <a:avLst/>
          </a:prstGeom>
          <a:solidFill>
            <a:srgbClr val="DD95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0" y="182563"/>
            <a:ext cx="8001000" cy="381000"/>
          </a:xfrm>
          <a:prstGeom prst="rect">
            <a:avLst/>
          </a:prstGeom>
        </p:spPr>
        <p:txBody>
          <a:bodyPr vert="horz" lIns="45720" tIns="0" rIns="45720" bIns="45720" rtlCol="0" anchor="ctr">
            <a:noAutofit/>
          </a:bodyPr>
          <a:lstStyle/>
          <a:p>
            <a:r>
              <a:rPr lang="en-US" smtClean="0"/>
              <a:t>Click to edit Master title style</a:t>
            </a:r>
            <a:endParaRPr lang="en-US" dirty="0"/>
          </a:p>
        </p:txBody>
      </p:sp>
      <p:sp>
        <p:nvSpPr>
          <p:cNvPr id="1031" name="Text Placeholder 2"/>
          <p:cNvSpPr>
            <a:spLocks noGrp="1"/>
          </p:cNvSpPr>
          <p:nvPr>
            <p:ph type="body" idx="1"/>
          </p:nvPr>
        </p:nvSpPr>
        <p:spPr bwMode="auto">
          <a:xfrm>
            <a:off x="152400" y="8382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971800" y="6096000"/>
            <a:ext cx="6172200" cy="228600"/>
          </a:xfrm>
          <a:prstGeom prst="rect">
            <a:avLst/>
          </a:prstGeom>
        </p:spPr>
        <p:txBody>
          <a:bodyPr vert="horz" lIns="45720" tIns="0" rIns="45720" bIns="0" rtlCol="0" anchor="ctr"/>
          <a:lstStyle>
            <a:lvl1pPr algn="r" fontAlgn="auto">
              <a:spcBef>
                <a:spcPts val="0"/>
              </a:spcBef>
              <a:spcAft>
                <a:spcPts val="0"/>
              </a:spcAft>
              <a:defRPr sz="1400" cap="all" baseline="0">
                <a:solidFill>
                  <a:srgbClr val="ECC4C6"/>
                </a:solidFill>
                <a:latin typeface="Gotham Black" pitchFamily="50" charset="0"/>
                <a:ea typeface="+mn-ea"/>
                <a:cs typeface="Gotham Black" pitchFamily="50" charset="0"/>
              </a:defRPr>
            </a:lvl1pPr>
          </a:lstStyle>
          <a:p>
            <a:pPr>
              <a:defRPr/>
            </a:pPr>
            <a:endParaRPr lang="en-US"/>
          </a:p>
        </p:txBody>
      </p:sp>
      <p:sp>
        <p:nvSpPr>
          <p:cNvPr id="6" name="Slide Number Placeholder 5"/>
          <p:cNvSpPr>
            <a:spLocks noGrp="1"/>
          </p:cNvSpPr>
          <p:nvPr>
            <p:ph type="sldNum" sz="quarter" idx="4"/>
          </p:nvPr>
        </p:nvSpPr>
        <p:spPr>
          <a:xfrm>
            <a:off x="7772400" y="6629400"/>
            <a:ext cx="1371600" cy="228600"/>
          </a:xfrm>
          <a:prstGeom prst="rect">
            <a:avLst/>
          </a:prstGeom>
        </p:spPr>
        <p:txBody>
          <a:bodyPr vert="horz" wrap="square" lIns="45720" tIns="0" rIns="45720" bIns="0" numCol="1" anchor="ctr" anchorCtr="0" compatLnSpc="1">
            <a:prstTxWarp prst="textNoShape">
              <a:avLst/>
            </a:prstTxWarp>
          </a:bodyPr>
          <a:lstStyle>
            <a:lvl1pPr algn="r">
              <a:defRPr sz="1000">
                <a:solidFill>
                  <a:srgbClr val="E09EA1"/>
                </a:solidFill>
                <a:latin typeface="Gotham Black" charset="0"/>
                <a:cs typeface="Gotham Black" charset="0"/>
              </a:defRPr>
            </a:lvl1pPr>
          </a:lstStyle>
          <a:p>
            <a:r>
              <a:rPr lang="en-US" dirty="0" smtClean="0"/>
              <a:t>Page </a:t>
            </a:r>
            <a:fld id="{C644E885-75EA-1C4A-8EB4-814AB91A3129}" type="slidenum">
              <a:rPr lang="en-US" smtClean="0"/>
              <a:pPr/>
              <a:t>‹#›</a:t>
            </a:fld>
            <a:r>
              <a:rPr lang="en-US" dirty="0" smtClean="0"/>
              <a:t> of 23</a:t>
            </a:r>
            <a:endParaRPr lang="en-US" dirty="0"/>
          </a:p>
        </p:txBody>
      </p:sp>
      <p:pic>
        <p:nvPicPr>
          <p:cNvPr id="1034" name="Picture 11" descr="csllogo_black_red_100.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183563" y="201613"/>
            <a:ext cx="8874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46" r:id="rId2"/>
    <p:sldLayoutId id="214748395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200" b="1" kern="1200" cap="small">
          <a:solidFill>
            <a:schemeClr val="tx1"/>
          </a:solidFill>
          <a:latin typeface="Whitney-Bold" pitchFamily="2" charset="0"/>
          <a:ea typeface="ＭＳ Ｐゴシック" charset="0"/>
          <a:cs typeface="+mj-cs"/>
        </a:defRPr>
      </a:lvl1pPr>
      <a:lvl2pPr algn="l" rtl="0" eaLnBrk="0" fontAlgn="base" hangingPunct="0">
        <a:spcBef>
          <a:spcPct val="0"/>
        </a:spcBef>
        <a:spcAft>
          <a:spcPct val="0"/>
        </a:spcAft>
        <a:defRPr sz="3200" b="1">
          <a:solidFill>
            <a:schemeClr val="tx1"/>
          </a:solidFill>
          <a:latin typeface="Whitney-Bold" pitchFamily="2" charset="0"/>
          <a:ea typeface="ＭＳ Ｐゴシック" charset="0"/>
        </a:defRPr>
      </a:lvl2pPr>
      <a:lvl3pPr algn="l" rtl="0" eaLnBrk="0" fontAlgn="base" hangingPunct="0">
        <a:spcBef>
          <a:spcPct val="0"/>
        </a:spcBef>
        <a:spcAft>
          <a:spcPct val="0"/>
        </a:spcAft>
        <a:defRPr sz="3200" b="1">
          <a:solidFill>
            <a:schemeClr val="tx1"/>
          </a:solidFill>
          <a:latin typeface="Whitney-Bold" pitchFamily="2" charset="0"/>
          <a:ea typeface="ＭＳ Ｐゴシック" charset="0"/>
        </a:defRPr>
      </a:lvl3pPr>
      <a:lvl4pPr algn="l" rtl="0" eaLnBrk="0" fontAlgn="base" hangingPunct="0">
        <a:spcBef>
          <a:spcPct val="0"/>
        </a:spcBef>
        <a:spcAft>
          <a:spcPct val="0"/>
        </a:spcAft>
        <a:defRPr sz="3200" b="1">
          <a:solidFill>
            <a:schemeClr val="tx1"/>
          </a:solidFill>
          <a:latin typeface="Whitney-Bold" pitchFamily="2" charset="0"/>
          <a:ea typeface="ＭＳ Ｐゴシック" charset="0"/>
        </a:defRPr>
      </a:lvl4pPr>
      <a:lvl5pPr algn="l" rtl="0" eaLnBrk="0" fontAlgn="base" hangingPunct="0">
        <a:spcBef>
          <a:spcPct val="0"/>
        </a:spcBef>
        <a:spcAft>
          <a:spcPct val="0"/>
        </a:spcAft>
        <a:defRPr sz="3200" b="1">
          <a:solidFill>
            <a:schemeClr val="tx1"/>
          </a:solidFill>
          <a:latin typeface="Whitney-Bold" pitchFamily="2" charset="0"/>
          <a:ea typeface="ＭＳ Ｐゴシック" charset="0"/>
        </a:defRPr>
      </a:lvl5pPr>
      <a:lvl6pPr marL="457200" algn="l" rtl="0" eaLnBrk="1" fontAlgn="base" hangingPunct="1">
        <a:spcBef>
          <a:spcPct val="0"/>
        </a:spcBef>
        <a:spcAft>
          <a:spcPct val="0"/>
        </a:spcAft>
        <a:defRPr sz="4000" b="1">
          <a:solidFill>
            <a:schemeClr val="tx1"/>
          </a:solidFill>
          <a:latin typeface="Whitney-Bold" pitchFamily="2" charset="0"/>
        </a:defRPr>
      </a:lvl6pPr>
      <a:lvl7pPr marL="914400" algn="l" rtl="0" eaLnBrk="1" fontAlgn="base" hangingPunct="1">
        <a:spcBef>
          <a:spcPct val="0"/>
        </a:spcBef>
        <a:spcAft>
          <a:spcPct val="0"/>
        </a:spcAft>
        <a:defRPr sz="4000" b="1">
          <a:solidFill>
            <a:schemeClr val="tx1"/>
          </a:solidFill>
          <a:latin typeface="Whitney-Bold" pitchFamily="2" charset="0"/>
        </a:defRPr>
      </a:lvl7pPr>
      <a:lvl8pPr marL="1371600" algn="l" rtl="0" eaLnBrk="1" fontAlgn="base" hangingPunct="1">
        <a:spcBef>
          <a:spcPct val="0"/>
        </a:spcBef>
        <a:spcAft>
          <a:spcPct val="0"/>
        </a:spcAft>
        <a:defRPr sz="4000" b="1">
          <a:solidFill>
            <a:schemeClr val="tx1"/>
          </a:solidFill>
          <a:latin typeface="Whitney-Bold" pitchFamily="2" charset="0"/>
        </a:defRPr>
      </a:lvl8pPr>
      <a:lvl9pPr marL="1828800" algn="l" rtl="0" eaLnBrk="1" fontAlgn="base" hangingPunct="1">
        <a:spcBef>
          <a:spcPct val="0"/>
        </a:spcBef>
        <a:spcAft>
          <a:spcPct val="0"/>
        </a:spcAft>
        <a:defRPr sz="4000" b="1">
          <a:solidFill>
            <a:schemeClr val="tx1"/>
          </a:solidFill>
          <a:latin typeface="Whitney-Bold" pitchFamily="2" charset="0"/>
        </a:defRPr>
      </a:lvl9pPr>
    </p:titleStyle>
    <p:bodyStyle>
      <a:lvl1pPr marL="273050" indent="-273050" algn="l" rtl="0" eaLnBrk="0" fontAlgn="base" hangingPunct="0">
        <a:spcBef>
          <a:spcPts val="600"/>
        </a:spcBef>
        <a:spcAft>
          <a:spcPct val="0"/>
        </a:spcAft>
        <a:buFont typeface="Wingdings" charset="0"/>
        <a:buChar char="§"/>
        <a:defRPr sz="3200" b="1" kern="1200">
          <a:solidFill>
            <a:srgbClr val="B31B1B"/>
          </a:solidFill>
          <a:latin typeface="Palatino Linotype" pitchFamily="18" charset="0"/>
          <a:ea typeface="ＭＳ Ｐゴシック" charset="0"/>
          <a:cs typeface="+mn-cs"/>
        </a:defRPr>
      </a:lvl1pPr>
      <a:lvl2pPr marL="639763" indent="-228600" algn="l" rtl="0" eaLnBrk="0" fontAlgn="base" hangingPunct="0">
        <a:spcBef>
          <a:spcPts val="400"/>
        </a:spcBef>
        <a:spcAft>
          <a:spcPct val="0"/>
        </a:spcAft>
        <a:buFont typeface="Arial" charset="0"/>
        <a:buChar char="•"/>
        <a:defRPr sz="2800" kern="1200">
          <a:solidFill>
            <a:srgbClr val="5F5F5F"/>
          </a:solidFill>
          <a:latin typeface="Palatino Linotype" pitchFamily="18" charset="0"/>
          <a:ea typeface="ＭＳ Ｐゴシック" charset="0"/>
          <a:cs typeface="+mn-cs"/>
        </a:defRPr>
      </a:lvl2pPr>
      <a:lvl3pPr marL="1143000" indent="-228600" algn="l" rtl="0" eaLnBrk="0" fontAlgn="base" hangingPunct="0">
        <a:spcBef>
          <a:spcPts val="300"/>
        </a:spcBef>
        <a:spcAft>
          <a:spcPct val="0"/>
        </a:spcAft>
        <a:buFont typeface="Palatino Linotype" charset="0"/>
        <a:buChar char="»"/>
        <a:defRPr sz="2400" kern="1200">
          <a:solidFill>
            <a:srgbClr val="5F5F5F"/>
          </a:solidFill>
          <a:latin typeface="Palatino Linotype" pitchFamily="18" charset="0"/>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rgbClr val="5F5F5F"/>
          </a:solidFill>
          <a:latin typeface="Palatino Linotype" pitchFamily="18" charset="0"/>
          <a:ea typeface="ＭＳ Ｐゴシック" charset="0"/>
          <a:cs typeface="+mn-cs"/>
        </a:defRPr>
      </a:lvl4pPr>
      <a:lvl5pPr marL="2057400" indent="-228600" algn="l" rtl="0" eaLnBrk="0" fontAlgn="base" hangingPunct="0">
        <a:spcBef>
          <a:spcPct val="20000"/>
        </a:spcBef>
        <a:spcAft>
          <a:spcPct val="0"/>
        </a:spcAft>
        <a:buFont typeface="Wingdings" charset="0"/>
        <a:buChar char="Ø"/>
        <a:defRPr sz="2000" kern="1200">
          <a:solidFill>
            <a:srgbClr val="5F5F5F"/>
          </a:solidFill>
          <a:latin typeface="Palatino Linotype" pitchFamily="18"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8.emf"/><Relationship Id="rId6" Type="http://schemas.openxmlformats.org/officeDocument/2006/relationships/oleObject" Target="../embeddings/oleObject2.bin"/><Relationship Id="rId7" Type="http://schemas.openxmlformats.org/officeDocument/2006/relationships/image" Target="../media/image9.emf"/><Relationship Id="rId8" Type="http://schemas.openxmlformats.org/officeDocument/2006/relationships/oleObject" Target="../embeddings/oleObject3.bin"/><Relationship Id="rId9" Type="http://schemas.openxmlformats.org/officeDocument/2006/relationships/image" Target="../media/image10.emf"/><Relationship Id="rId10" Type="http://schemas.openxmlformats.org/officeDocument/2006/relationships/oleObject" Target="../embeddings/oleObject4.bin"/><Relationship Id="rId11"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chart" Target="../charts/chart1.xml"/><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5.bin"/><Relationship Id="rId5" Type="http://schemas.openxmlformats.org/officeDocument/2006/relationships/image" Target="../media/image8.emf"/><Relationship Id="rId6" Type="http://schemas.openxmlformats.org/officeDocument/2006/relationships/oleObject" Target="../embeddings/oleObject6.bin"/><Relationship Id="rId7" Type="http://schemas.openxmlformats.org/officeDocument/2006/relationships/image" Target="../media/image9.emf"/><Relationship Id="rId8" Type="http://schemas.openxmlformats.org/officeDocument/2006/relationships/oleObject" Target="../embeddings/oleObject7.bin"/><Relationship Id="rId9" Type="http://schemas.openxmlformats.org/officeDocument/2006/relationships/image" Target="../media/image10.emf"/><Relationship Id="rId10"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9.bin"/><Relationship Id="rId5"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1.emf"/><Relationship Id="rId5" Type="http://schemas.openxmlformats.org/officeDocument/2006/relationships/oleObject" Target="../embeddings/oleObject11.bin"/><Relationship Id="rId6" Type="http://schemas.openxmlformats.org/officeDocument/2006/relationships/image" Target="../media/image22.emf"/><Relationship Id="rId7" Type="http://schemas.openxmlformats.org/officeDocument/2006/relationships/oleObject" Target="../embeddings/oleObject12.bin"/><Relationship Id="rId8"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PresentationTitle2010Pri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0" y="2130425"/>
            <a:ext cx="9144000" cy="2060575"/>
          </a:xfrm>
        </p:spPr>
        <p:txBody>
          <a:bodyPr/>
          <a:lstStyle/>
          <a:p>
            <a:pPr eaLnBrk="1" hangingPunct="1">
              <a:defRPr/>
            </a:pPr>
            <a:r>
              <a:rPr lang="en-US" dirty="0" err="1">
                <a:solidFill>
                  <a:schemeClr val="bg1">
                    <a:lumMod val="95000"/>
                  </a:schemeClr>
                </a:solidFill>
                <a:ea typeface="+mj-ea"/>
              </a:rPr>
              <a:t>XChange</a:t>
            </a:r>
            <a:r>
              <a:rPr lang="en-US" dirty="0">
                <a:solidFill>
                  <a:schemeClr val="bg1">
                    <a:lumMod val="95000"/>
                  </a:schemeClr>
                </a:solidFill>
                <a:ea typeface="+mj-ea"/>
              </a:rPr>
              <a:t>: </a:t>
            </a:r>
            <a:r>
              <a:rPr lang="en-US" dirty="0" smtClean="0">
                <a:solidFill>
                  <a:schemeClr val="bg1">
                    <a:lumMod val="95000"/>
                  </a:schemeClr>
                </a:solidFill>
                <a:ea typeface="+mj-ea"/>
              </a:rPr>
              <a:t/>
            </a:r>
            <a:br>
              <a:rPr lang="en-US" dirty="0" smtClean="0">
                <a:solidFill>
                  <a:schemeClr val="bg1">
                    <a:lumMod val="95000"/>
                  </a:schemeClr>
                </a:solidFill>
                <a:ea typeface="+mj-ea"/>
              </a:rPr>
            </a:br>
            <a:r>
              <a:rPr lang="en-US" sz="2600" dirty="0" smtClean="0">
                <a:solidFill>
                  <a:schemeClr val="bg1">
                    <a:lumMod val="95000"/>
                  </a:schemeClr>
                </a:solidFill>
                <a:ea typeface="+mj-ea"/>
              </a:rPr>
              <a:t>A </a:t>
            </a:r>
            <a:r>
              <a:rPr lang="en-US" sz="2600" dirty="0">
                <a:solidFill>
                  <a:schemeClr val="bg1">
                    <a:lumMod val="95000"/>
                  </a:schemeClr>
                </a:solidFill>
                <a:ea typeface="+mj-ea"/>
              </a:rPr>
              <a:t>Market-based Approach to Scalable Dynamic</a:t>
            </a:r>
            <a:br>
              <a:rPr lang="en-US" sz="2600" dirty="0">
                <a:solidFill>
                  <a:schemeClr val="bg1">
                    <a:lumMod val="95000"/>
                  </a:schemeClr>
                </a:solidFill>
                <a:ea typeface="+mj-ea"/>
              </a:rPr>
            </a:br>
            <a:r>
              <a:rPr lang="en-US" sz="2600" dirty="0">
                <a:solidFill>
                  <a:schemeClr val="bg1">
                    <a:lumMod val="95000"/>
                  </a:schemeClr>
                </a:solidFill>
                <a:ea typeface="+mj-ea"/>
              </a:rPr>
              <a:t>Multi-resource Allocation in Multicore Architectures</a:t>
            </a:r>
          </a:p>
        </p:txBody>
      </p:sp>
      <p:sp>
        <p:nvSpPr>
          <p:cNvPr id="13316" name="Subtitle 8"/>
          <p:cNvSpPr>
            <a:spLocks noGrp="1"/>
          </p:cNvSpPr>
          <p:nvPr>
            <p:ph type="subTitle" idx="1"/>
          </p:nvPr>
        </p:nvSpPr>
        <p:spPr>
          <a:xfrm>
            <a:off x="457200" y="4495800"/>
            <a:ext cx="8229600" cy="2286000"/>
          </a:xfrm>
        </p:spPr>
        <p:txBody>
          <a:bodyPr anchor="ctr"/>
          <a:lstStyle/>
          <a:p>
            <a:pPr eaLnBrk="1" hangingPunct="1">
              <a:defRPr/>
            </a:pPr>
            <a:r>
              <a:rPr lang="en-US" sz="2800" b="0" dirty="0" smtClean="0">
                <a:solidFill>
                  <a:schemeClr val="bg1">
                    <a:lumMod val="95000"/>
                  </a:schemeClr>
                </a:solidFill>
                <a:ea typeface="+mn-ea"/>
              </a:rPr>
              <a:t>Xiaodong Wang </a:t>
            </a:r>
          </a:p>
          <a:p>
            <a:pPr eaLnBrk="1" hangingPunct="1">
              <a:defRPr/>
            </a:pPr>
            <a:r>
              <a:rPr lang="en-US" sz="2800" b="0" dirty="0" smtClean="0">
                <a:solidFill>
                  <a:schemeClr val="bg1"/>
                </a:solidFill>
                <a:ea typeface="+mn-ea"/>
              </a:rPr>
              <a:t>José F. </a:t>
            </a:r>
            <a:r>
              <a:rPr lang="en-US" sz="2800" b="0" dirty="0" err="1" smtClean="0">
                <a:solidFill>
                  <a:schemeClr val="bg1"/>
                </a:solidFill>
                <a:ea typeface="+mn-ea"/>
              </a:rPr>
              <a:t>Martínez</a:t>
            </a:r>
            <a:endParaRPr lang="en-US" sz="2800" b="0" dirty="0" smtClean="0">
              <a:solidFill>
                <a:schemeClr val="bg1"/>
              </a:solidFill>
              <a:ea typeface="+mn-ea"/>
            </a:endParaRPr>
          </a:p>
          <a:p>
            <a:pPr eaLnBrk="1" hangingPunct="1">
              <a:defRPr/>
            </a:pPr>
            <a:endParaRPr lang="en-US" sz="2800" b="0" dirty="0">
              <a:solidFill>
                <a:schemeClr val="bg1">
                  <a:lumMod val="95000"/>
                </a:schemeClr>
              </a:solidFill>
              <a:ea typeface="+mn-ea"/>
            </a:endParaRPr>
          </a:p>
          <a:p>
            <a:pPr eaLnBrk="1" hangingPunct="1">
              <a:defRPr/>
            </a:pPr>
            <a:r>
              <a:rPr lang="en-US" sz="2800" b="0" dirty="0">
                <a:solidFill>
                  <a:schemeClr val="bg1">
                    <a:lumMod val="95000"/>
                  </a:schemeClr>
                </a:solidFill>
                <a:ea typeface="+mn-ea"/>
              </a:rPr>
              <a:t>Computer Systems Lab</a:t>
            </a:r>
          </a:p>
          <a:p>
            <a:pPr eaLnBrk="1" hangingPunct="1">
              <a:defRPr/>
            </a:pPr>
            <a:r>
              <a:rPr lang="en-US" sz="2800" b="0" dirty="0">
                <a:solidFill>
                  <a:schemeClr val="bg1">
                    <a:lumMod val="95000"/>
                  </a:schemeClr>
                </a:solidFill>
                <a:ea typeface="+mn-ea"/>
              </a:rPr>
              <a:t>Cornell University</a:t>
            </a:r>
          </a:p>
          <a:p>
            <a:pPr eaLnBrk="1" hangingPunct="1">
              <a:defRPr/>
            </a:pPr>
            <a:endParaRPr lang="en-US" b="0" dirty="0" smtClean="0">
              <a:solidFill>
                <a:schemeClr val="bg1">
                  <a:lumMod val="95000"/>
                </a:schemeClr>
              </a:solidFill>
              <a:ea typeface="+mn-ea"/>
            </a:endParaRPr>
          </a:p>
        </p:txBody>
      </p:sp>
      <p:sp>
        <p:nvSpPr>
          <p:cNvPr id="4" name="Slide Number Placeholder 3"/>
          <p:cNvSpPr>
            <a:spLocks noGrp="1"/>
          </p:cNvSpPr>
          <p:nvPr>
            <p:ph type="sldNum" sz="quarter" idx="10"/>
          </p:nvPr>
        </p:nvSpPr>
        <p:spPr/>
        <p:txBody>
          <a:bodyPr rtlCol="0"/>
          <a:lstStyle/>
          <a:p>
            <a:pPr fontAlgn="auto">
              <a:spcBef>
                <a:spcPts val="0"/>
              </a:spcBef>
              <a:spcAft>
                <a:spcPts val="0"/>
              </a:spcAft>
              <a:defRPr/>
            </a:pPr>
            <a:r>
              <a:rPr lang="en-US" sz="1050" dirty="0" smtClean="0">
                <a:latin typeface="Gotham Black" pitchFamily="50" charset="0"/>
                <a:ea typeface="+mn-ea"/>
                <a:cs typeface="Gotham Black" pitchFamily="50" charset="0"/>
              </a:rPr>
              <a:t>Page 1 of 22</a:t>
            </a:r>
            <a:endParaRPr lang="en-US" sz="1050" dirty="0">
              <a:latin typeface="Gotham Black" pitchFamily="50" charset="0"/>
              <a:ea typeface="+mn-ea"/>
              <a:cs typeface="Gotham Black" pitchFamily="50" charset="0"/>
            </a:endParaRPr>
          </a:p>
        </p:txBody>
      </p:sp>
      <p:sp>
        <p:nvSpPr>
          <p:cNvPr id="10" name="Rounded Rectangle 9"/>
          <p:cNvSpPr/>
          <p:nvPr/>
        </p:nvSpPr>
        <p:spPr>
          <a:xfrm>
            <a:off x="3619500" y="838200"/>
            <a:ext cx="1905000" cy="1066800"/>
          </a:xfrm>
          <a:prstGeom prst="roundRect">
            <a:avLst>
              <a:gd name="adj" fmla="val 146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3" name="Picture 6" descr="csllogoAIbi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6350" y="1069975"/>
            <a:ext cx="15113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take: a simple market</a:t>
            </a:r>
            <a:endParaRPr lang="en-US" dirty="0"/>
          </a:p>
        </p:txBody>
      </p:sp>
      <p:sp>
        <p:nvSpPr>
          <p:cNvPr id="3" name="Content Placeholder 2"/>
          <p:cNvSpPr>
            <a:spLocks noGrp="1"/>
          </p:cNvSpPr>
          <p:nvPr>
            <p:ph idx="1"/>
          </p:nvPr>
        </p:nvSpPr>
        <p:spPr>
          <a:xfrm>
            <a:off x="152400" y="838200"/>
            <a:ext cx="8839200" cy="4724400"/>
          </a:xfrm>
        </p:spPr>
        <p:txBody>
          <a:bodyPr/>
          <a:lstStyle/>
          <a:p>
            <a:r>
              <a:rPr lang="en-US" altLang="zh-CN" sz="2800" dirty="0" smtClean="0"/>
              <a:t>Market side: proportional pricing [Kelly, ETT 1997]</a:t>
            </a:r>
            <a:endParaRPr lang="en-US" sz="2800" dirty="0" smtClean="0"/>
          </a:p>
          <a:p>
            <a:endParaRPr lang="en-US" sz="2800" dirty="0" smtClean="0"/>
          </a:p>
          <a:p>
            <a:endParaRPr lang="en-US" sz="2800" dirty="0"/>
          </a:p>
          <a:p>
            <a:r>
              <a:rPr lang="en-US" sz="2800" dirty="0" smtClean="0"/>
              <a:t>Player side: linear utility function</a:t>
            </a:r>
          </a:p>
          <a:p>
            <a:pPr lvl="1">
              <a:lnSpc>
                <a:spcPct val="120000"/>
              </a:lnSpc>
            </a:pPr>
            <a:r>
              <a:rPr lang="en-US" sz="2400" dirty="0"/>
              <a:t>Find preferences: Sparse off- and/or on-line </a:t>
            </a:r>
            <a:r>
              <a:rPr lang="en-US" sz="2400" dirty="0" smtClean="0"/>
              <a:t>profiling</a:t>
            </a:r>
          </a:p>
          <a:p>
            <a:pPr lvl="1">
              <a:lnSpc>
                <a:spcPct val="120000"/>
              </a:lnSpc>
            </a:pPr>
            <a:endParaRPr lang="en-US" sz="2400" dirty="0" smtClean="0"/>
          </a:p>
          <a:p>
            <a:pPr lvl="1"/>
            <a:r>
              <a:rPr lang="en-US" altLang="zh-CN" sz="2400" dirty="0" smtClean="0"/>
              <a:t>Bidding strategy: [Wu and Zhang, STOC 2007]</a:t>
            </a:r>
            <a:endParaRPr lang="en-US" sz="24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9</a:t>
            </a:fld>
            <a:r>
              <a:rPr lang="en-US" dirty="0" smtClean="0"/>
              <a:t> of 22</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052707469"/>
              </p:ext>
            </p:extLst>
          </p:nvPr>
        </p:nvGraphicFramePr>
        <p:xfrm>
          <a:off x="838200" y="3352800"/>
          <a:ext cx="3683001" cy="502227"/>
        </p:xfrm>
        <a:graphic>
          <a:graphicData uri="http://schemas.openxmlformats.org/presentationml/2006/ole">
            <mc:AlternateContent xmlns:mc="http://schemas.openxmlformats.org/markup-compatibility/2006">
              <mc:Choice xmlns:v="urn:schemas-microsoft-com:vml" Requires="v">
                <p:oleObj spid="_x0000_s86611" name="Equation" r:id="rId4" imgW="2235200" imgH="304800" progId="Equation.3">
                  <p:embed/>
                </p:oleObj>
              </mc:Choice>
              <mc:Fallback>
                <p:oleObj name="Equation" r:id="rId4" imgW="2235200" imgH="304800" progId="Equation.3">
                  <p:embed/>
                  <p:pic>
                    <p:nvPicPr>
                      <p:cNvPr id="0" name=""/>
                      <p:cNvPicPr/>
                      <p:nvPr/>
                    </p:nvPicPr>
                    <p:blipFill>
                      <a:blip r:embed="rId5"/>
                      <a:stretch>
                        <a:fillRect/>
                      </a:stretch>
                    </p:blipFill>
                    <p:spPr>
                      <a:xfrm>
                        <a:off x="838200" y="3352800"/>
                        <a:ext cx="3683001" cy="50222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05414112"/>
              </p:ext>
            </p:extLst>
          </p:nvPr>
        </p:nvGraphicFramePr>
        <p:xfrm>
          <a:off x="838200" y="4287684"/>
          <a:ext cx="3810000" cy="694531"/>
        </p:xfrm>
        <a:graphic>
          <a:graphicData uri="http://schemas.openxmlformats.org/presentationml/2006/ole">
            <mc:AlternateContent xmlns:mc="http://schemas.openxmlformats.org/markup-compatibility/2006">
              <mc:Choice xmlns:v="urn:schemas-microsoft-com:vml" Requires="v">
                <p:oleObj spid="_x0000_s86612" name="Equation" r:id="rId6" imgW="2438400" imgH="444500" progId="Equation.3">
                  <p:embed/>
                </p:oleObj>
              </mc:Choice>
              <mc:Fallback>
                <p:oleObj name="Equation" r:id="rId6" imgW="2438400" imgH="444500" progId="Equation.3">
                  <p:embed/>
                  <p:pic>
                    <p:nvPicPr>
                      <p:cNvPr id="0" name=""/>
                      <p:cNvPicPr/>
                      <p:nvPr/>
                    </p:nvPicPr>
                    <p:blipFill>
                      <a:blip r:embed="rId7"/>
                      <a:stretch>
                        <a:fillRect/>
                      </a:stretch>
                    </p:blipFill>
                    <p:spPr>
                      <a:xfrm>
                        <a:off x="838200" y="4287684"/>
                        <a:ext cx="3810000" cy="69453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4760300"/>
              </p:ext>
            </p:extLst>
          </p:nvPr>
        </p:nvGraphicFramePr>
        <p:xfrm>
          <a:off x="1524000" y="1447800"/>
          <a:ext cx="2362200" cy="762000"/>
        </p:xfrm>
        <a:graphic>
          <a:graphicData uri="http://schemas.openxmlformats.org/presentationml/2006/ole">
            <mc:AlternateContent xmlns:mc="http://schemas.openxmlformats.org/markup-compatibility/2006">
              <mc:Choice xmlns:v="urn:schemas-microsoft-com:vml" Requires="v">
                <p:oleObj spid="_x0000_s86613" name="Equation" r:id="rId8" imgW="1574800" imgH="508000" progId="Equation.3">
                  <p:embed/>
                </p:oleObj>
              </mc:Choice>
              <mc:Fallback>
                <p:oleObj name="Equation" r:id="rId8" imgW="1574800" imgH="508000" progId="Equation.3">
                  <p:embed/>
                  <p:pic>
                    <p:nvPicPr>
                      <p:cNvPr id="0" name=""/>
                      <p:cNvPicPr/>
                      <p:nvPr/>
                    </p:nvPicPr>
                    <p:blipFill>
                      <a:blip r:embed="rId9"/>
                      <a:stretch>
                        <a:fillRect/>
                      </a:stretch>
                    </p:blipFill>
                    <p:spPr>
                      <a:xfrm>
                        <a:off x="1524000" y="1447800"/>
                        <a:ext cx="2362200" cy="7620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39576132"/>
              </p:ext>
            </p:extLst>
          </p:nvPr>
        </p:nvGraphicFramePr>
        <p:xfrm>
          <a:off x="5029200" y="1447800"/>
          <a:ext cx="1771651" cy="685800"/>
        </p:xfrm>
        <a:graphic>
          <a:graphicData uri="http://schemas.openxmlformats.org/presentationml/2006/ole">
            <mc:AlternateContent xmlns:mc="http://schemas.openxmlformats.org/markup-compatibility/2006">
              <mc:Choice xmlns:v="urn:schemas-microsoft-com:vml" Requires="v">
                <p:oleObj spid="_x0000_s86614" name="Equation" r:id="rId10" imgW="1181100" imgH="457200" progId="Equation.3">
                  <p:embed/>
                </p:oleObj>
              </mc:Choice>
              <mc:Fallback>
                <p:oleObj name="Equation" r:id="rId10" imgW="1181100" imgH="457200" progId="Equation.3">
                  <p:embed/>
                  <p:pic>
                    <p:nvPicPr>
                      <p:cNvPr id="0" name=""/>
                      <p:cNvPicPr/>
                      <p:nvPr/>
                    </p:nvPicPr>
                    <p:blipFill>
                      <a:blip r:embed="rId11"/>
                      <a:stretch>
                        <a:fillRect/>
                      </a:stretch>
                    </p:blipFill>
                    <p:spPr>
                      <a:xfrm>
                        <a:off x="5029200" y="1447800"/>
                        <a:ext cx="1771651" cy="685800"/>
                      </a:xfrm>
                      <a:prstGeom prst="rect">
                        <a:avLst/>
                      </a:prstGeom>
                    </p:spPr>
                  </p:pic>
                </p:oleObj>
              </mc:Fallback>
            </mc:AlternateContent>
          </a:graphicData>
        </a:graphic>
      </p:graphicFrame>
      <p:sp>
        <p:nvSpPr>
          <p:cNvPr id="12"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Markets </a:t>
            </a:r>
            <a:r>
              <a:rPr lang="en-US" sz="1200" dirty="0" smtClean="0">
                <a:solidFill>
                  <a:srgbClr val="7F7F7F"/>
                </a:solidFill>
                <a:latin typeface="Whitney-Semibold" charset="0"/>
              </a:rPr>
              <a:t>• </a:t>
            </a:r>
            <a:r>
              <a:rPr lang="en-US" sz="1200" dirty="0" smtClean="0">
                <a:solidFill>
                  <a:srgbClr val="FFFFFF"/>
                </a:solidFill>
                <a:latin typeface="Whitney-Semibold" charset="0"/>
              </a:rPr>
              <a:t>Simple Market</a:t>
            </a:r>
            <a:r>
              <a:rPr lang="en-US" sz="1200" dirty="0">
                <a:solidFill>
                  <a:srgbClr val="777777"/>
                </a:solidFill>
                <a:latin typeface="Whitney-Semibold" charset="0"/>
              </a:rPr>
              <a:t> </a:t>
            </a:r>
            <a:r>
              <a:rPr lang="en-US" sz="1200" dirty="0">
                <a:solidFill>
                  <a:srgbClr val="7F7F7F"/>
                </a:solidFill>
                <a:latin typeface="Whitney-Semibold" charset="0"/>
              </a:rPr>
              <a:t>• </a:t>
            </a:r>
            <a:r>
              <a:rPr lang="en-US" sz="1200" dirty="0" smtClean="0">
                <a:solidFill>
                  <a:srgbClr val="7F7F7F"/>
                </a:solidFill>
                <a:latin typeface="Whitney-Semibold" charset="0"/>
              </a:rPr>
              <a:t>A Heuristic Approach</a:t>
            </a:r>
            <a:r>
              <a:rPr lang="en-US" sz="1200" dirty="0" smtClean="0">
                <a:solidFill>
                  <a:schemeClr val="bg1"/>
                </a:solidFill>
                <a:latin typeface="Whitney-Semibold" charset="0"/>
              </a:rPr>
              <a:t> </a:t>
            </a:r>
            <a:endParaRPr lang="en-US" sz="1200" dirty="0">
              <a:solidFill>
                <a:schemeClr val="bg1"/>
              </a:solidFill>
              <a:latin typeface="Whitney-Semibold" charset="0"/>
            </a:endParaRPr>
          </a:p>
        </p:txBody>
      </p:sp>
    </p:spTree>
    <p:extLst>
      <p:ext uri="{BB962C8B-B14F-4D97-AF65-F5344CB8AC3E}">
        <p14:creationId xmlns:p14="http://schemas.microsoft.com/office/powerpoint/2010/main" val="171761047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take: a simple market</a:t>
            </a:r>
            <a:endParaRPr lang="en-US" dirty="0"/>
          </a:p>
        </p:txBody>
      </p:sp>
      <p:sp>
        <p:nvSpPr>
          <p:cNvPr id="3" name="Content Placeholder 2"/>
          <p:cNvSpPr>
            <a:spLocks noGrp="1"/>
          </p:cNvSpPr>
          <p:nvPr>
            <p:ph idx="1"/>
          </p:nvPr>
        </p:nvSpPr>
        <p:spPr>
          <a:xfrm>
            <a:off x="152400" y="838200"/>
            <a:ext cx="8839200" cy="4724400"/>
          </a:xfrm>
        </p:spPr>
        <p:txBody>
          <a:bodyPr/>
          <a:lstStyle/>
          <a:p>
            <a:r>
              <a:rPr lang="en-US" altLang="zh-CN" sz="2800" dirty="0" smtClean="0"/>
              <a:t>Market side: proportional pricing [F. Kelly]</a:t>
            </a:r>
            <a:endParaRPr lang="en-US" sz="2800" dirty="0" smtClean="0"/>
          </a:p>
          <a:p>
            <a:endParaRPr lang="en-US" sz="2800" dirty="0" smtClean="0"/>
          </a:p>
          <a:p>
            <a:endParaRPr lang="en-US" sz="2800" dirty="0"/>
          </a:p>
          <a:p>
            <a:r>
              <a:rPr lang="en-US" sz="2800" dirty="0" smtClean="0"/>
              <a:t>Player side: linear utility function</a:t>
            </a:r>
          </a:p>
          <a:p>
            <a:pPr lvl="1">
              <a:lnSpc>
                <a:spcPct val="120000"/>
              </a:lnSpc>
            </a:pPr>
            <a:r>
              <a:rPr lang="en-US" sz="2400" dirty="0"/>
              <a:t>Find preferences: Sparse off- and/or on-line </a:t>
            </a:r>
            <a:r>
              <a:rPr lang="en-US" sz="2400" dirty="0" smtClean="0"/>
              <a:t>profiling</a:t>
            </a:r>
          </a:p>
          <a:p>
            <a:pPr lvl="1">
              <a:lnSpc>
                <a:spcPct val="120000"/>
              </a:lnSpc>
            </a:pPr>
            <a:endParaRPr lang="en-US" sz="2400" dirty="0" smtClean="0"/>
          </a:p>
          <a:p>
            <a:pPr lvl="1"/>
            <a:r>
              <a:rPr lang="en-US" altLang="zh-CN" sz="2400" dirty="0" smtClean="0"/>
              <a:t>Bidding strategy: [Wu and Zhang 2007]</a:t>
            </a:r>
            <a:endParaRPr lang="en-US" sz="24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10</a:t>
            </a:fld>
            <a:r>
              <a:rPr lang="en-US" dirty="0" smtClean="0"/>
              <a:t> of 22</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67380866"/>
              </p:ext>
            </p:extLst>
          </p:nvPr>
        </p:nvGraphicFramePr>
        <p:xfrm>
          <a:off x="838200" y="3352800"/>
          <a:ext cx="3683001" cy="502227"/>
        </p:xfrm>
        <a:graphic>
          <a:graphicData uri="http://schemas.openxmlformats.org/presentationml/2006/ole">
            <mc:AlternateContent xmlns:mc="http://schemas.openxmlformats.org/markup-compatibility/2006">
              <mc:Choice xmlns:v="urn:schemas-microsoft-com:vml" Requires="v">
                <p:oleObj spid="_x0000_s106808" name="Equation" r:id="rId4" imgW="2235200" imgH="304800" progId="Equation.3">
                  <p:embed/>
                </p:oleObj>
              </mc:Choice>
              <mc:Fallback>
                <p:oleObj name="Equation" r:id="rId4" imgW="2235200" imgH="304800" progId="Equation.3">
                  <p:embed/>
                  <p:pic>
                    <p:nvPicPr>
                      <p:cNvPr id="0" name=""/>
                      <p:cNvPicPr/>
                      <p:nvPr/>
                    </p:nvPicPr>
                    <p:blipFill>
                      <a:blip r:embed="rId5"/>
                      <a:stretch>
                        <a:fillRect/>
                      </a:stretch>
                    </p:blipFill>
                    <p:spPr>
                      <a:xfrm>
                        <a:off x="838200" y="3352800"/>
                        <a:ext cx="3683001" cy="50222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509482"/>
              </p:ext>
            </p:extLst>
          </p:nvPr>
        </p:nvGraphicFramePr>
        <p:xfrm>
          <a:off x="838200" y="4287684"/>
          <a:ext cx="3810000" cy="694531"/>
        </p:xfrm>
        <a:graphic>
          <a:graphicData uri="http://schemas.openxmlformats.org/presentationml/2006/ole">
            <mc:AlternateContent xmlns:mc="http://schemas.openxmlformats.org/markup-compatibility/2006">
              <mc:Choice xmlns:v="urn:schemas-microsoft-com:vml" Requires="v">
                <p:oleObj spid="_x0000_s106809" name="Equation" r:id="rId6" imgW="2438400" imgH="444500" progId="Equation.3">
                  <p:embed/>
                </p:oleObj>
              </mc:Choice>
              <mc:Fallback>
                <p:oleObj name="Equation" r:id="rId6" imgW="2438400" imgH="444500" progId="Equation.3">
                  <p:embed/>
                  <p:pic>
                    <p:nvPicPr>
                      <p:cNvPr id="0" name=""/>
                      <p:cNvPicPr/>
                      <p:nvPr/>
                    </p:nvPicPr>
                    <p:blipFill>
                      <a:blip r:embed="rId7"/>
                      <a:stretch>
                        <a:fillRect/>
                      </a:stretch>
                    </p:blipFill>
                    <p:spPr>
                      <a:xfrm>
                        <a:off x="838200" y="4287684"/>
                        <a:ext cx="3810000" cy="69453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4919"/>
              </p:ext>
            </p:extLst>
          </p:nvPr>
        </p:nvGraphicFramePr>
        <p:xfrm>
          <a:off x="1524000" y="1447800"/>
          <a:ext cx="2362200" cy="762000"/>
        </p:xfrm>
        <a:graphic>
          <a:graphicData uri="http://schemas.openxmlformats.org/presentationml/2006/ole">
            <mc:AlternateContent xmlns:mc="http://schemas.openxmlformats.org/markup-compatibility/2006">
              <mc:Choice xmlns:v="urn:schemas-microsoft-com:vml" Requires="v">
                <p:oleObj spid="_x0000_s106810" name="Equation" r:id="rId8" imgW="1574800" imgH="508000" progId="Equation.3">
                  <p:embed/>
                </p:oleObj>
              </mc:Choice>
              <mc:Fallback>
                <p:oleObj name="Equation" r:id="rId8" imgW="1574800" imgH="508000" progId="Equation.3">
                  <p:embed/>
                  <p:pic>
                    <p:nvPicPr>
                      <p:cNvPr id="0" name=""/>
                      <p:cNvPicPr/>
                      <p:nvPr/>
                    </p:nvPicPr>
                    <p:blipFill>
                      <a:blip r:embed="rId9"/>
                      <a:stretch>
                        <a:fillRect/>
                      </a:stretch>
                    </p:blipFill>
                    <p:spPr>
                      <a:xfrm>
                        <a:off x="1524000" y="1447800"/>
                        <a:ext cx="2362200" cy="7620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79783310"/>
              </p:ext>
            </p:extLst>
          </p:nvPr>
        </p:nvGraphicFramePr>
        <p:xfrm>
          <a:off x="5029200" y="1447800"/>
          <a:ext cx="1771651" cy="685800"/>
        </p:xfrm>
        <a:graphic>
          <a:graphicData uri="http://schemas.openxmlformats.org/presentationml/2006/ole">
            <mc:AlternateContent xmlns:mc="http://schemas.openxmlformats.org/markup-compatibility/2006">
              <mc:Choice xmlns:v="urn:schemas-microsoft-com:vml" Requires="v">
                <p:oleObj spid="_x0000_s106811" name="Equation" r:id="rId10" imgW="1181100" imgH="457200" progId="Equation.3">
                  <p:embed/>
                </p:oleObj>
              </mc:Choice>
              <mc:Fallback>
                <p:oleObj name="Equation" r:id="rId10" imgW="1181100" imgH="457200" progId="Equation.3">
                  <p:embed/>
                  <p:pic>
                    <p:nvPicPr>
                      <p:cNvPr id="0" name=""/>
                      <p:cNvPicPr/>
                      <p:nvPr/>
                    </p:nvPicPr>
                    <p:blipFill>
                      <a:blip r:embed="rId11"/>
                      <a:stretch>
                        <a:fillRect/>
                      </a:stretch>
                    </p:blipFill>
                    <p:spPr>
                      <a:xfrm>
                        <a:off x="5029200" y="1447800"/>
                        <a:ext cx="1771651" cy="685800"/>
                      </a:xfrm>
                      <a:prstGeom prst="rect">
                        <a:avLst/>
                      </a:prstGeom>
                    </p:spPr>
                  </p:pic>
                </p:oleObj>
              </mc:Fallback>
            </mc:AlternateContent>
          </a:graphicData>
        </a:graphic>
      </p:graphicFrame>
      <p:sp>
        <p:nvSpPr>
          <p:cNvPr id="12" name="Content Placeholder 2"/>
          <p:cNvSpPr txBox="1">
            <a:spLocks/>
          </p:cNvSpPr>
          <p:nvPr/>
        </p:nvSpPr>
        <p:spPr bwMode="auto">
          <a:xfrm>
            <a:off x="152400" y="838200"/>
            <a:ext cx="883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Font typeface="Wingdings" charset="0"/>
              <a:buChar char="§"/>
              <a:defRPr sz="3200" b="1" kern="1200">
                <a:solidFill>
                  <a:srgbClr val="B31B1B"/>
                </a:solidFill>
                <a:latin typeface="Palatino Linotype" pitchFamily="18" charset="0"/>
                <a:ea typeface="ＭＳ Ｐゴシック" charset="0"/>
                <a:cs typeface="+mn-cs"/>
              </a:defRPr>
            </a:lvl1pPr>
            <a:lvl2pPr marL="639763" indent="-228600" algn="l" rtl="0" eaLnBrk="0" fontAlgn="base" hangingPunct="0">
              <a:spcBef>
                <a:spcPts val="400"/>
              </a:spcBef>
              <a:spcAft>
                <a:spcPct val="0"/>
              </a:spcAft>
              <a:buFont typeface="Arial" charset="0"/>
              <a:buChar char="•"/>
              <a:defRPr sz="2800" kern="1200">
                <a:solidFill>
                  <a:srgbClr val="5F5F5F"/>
                </a:solidFill>
                <a:latin typeface="Palatino Linotype" pitchFamily="18" charset="0"/>
                <a:ea typeface="ＭＳ Ｐゴシック" charset="0"/>
                <a:cs typeface="+mn-cs"/>
              </a:defRPr>
            </a:lvl2pPr>
            <a:lvl3pPr marL="1143000" indent="-228600" algn="l" rtl="0" eaLnBrk="0" fontAlgn="base" hangingPunct="0">
              <a:spcBef>
                <a:spcPts val="300"/>
              </a:spcBef>
              <a:spcAft>
                <a:spcPct val="0"/>
              </a:spcAft>
              <a:buFont typeface="Palatino Linotype" charset="0"/>
              <a:buChar char="»"/>
              <a:defRPr sz="2400" kern="1200">
                <a:solidFill>
                  <a:srgbClr val="5F5F5F"/>
                </a:solidFill>
                <a:latin typeface="Palatino Linotype" pitchFamily="18" charset="0"/>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rgbClr val="5F5F5F"/>
                </a:solidFill>
                <a:latin typeface="Palatino Linotype" pitchFamily="18" charset="0"/>
                <a:ea typeface="ＭＳ Ｐゴシック" charset="0"/>
                <a:cs typeface="+mn-cs"/>
              </a:defRPr>
            </a:lvl4pPr>
            <a:lvl5pPr marL="2057400" indent="-228600" algn="l" rtl="0" eaLnBrk="0" fontAlgn="base" hangingPunct="0">
              <a:spcBef>
                <a:spcPct val="20000"/>
              </a:spcBef>
              <a:spcAft>
                <a:spcPct val="0"/>
              </a:spcAft>
              <a:buFont typeface="Wingdings" charset="0"/>
              <a:buChar char="Ø"/>
              <a:defRPr sz="2000" kern="1200">
                <a:solidFill>
                  <a:srgbClr val="5F5F5F"/>
                </a:solidFill>
                <a:latin typeface="Palatino Linotype" pitchFamily="18"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a:p>
            <a:endParaRPr lang="en-US" sz="2800" dirty="0" smtClean="0"/>
          </a:p>
          <a:p>
            <a:endParaRPr lang="en-US" sz="2800" dirty="0" smtClean="0"/>
          </a:p>
          <a:p>
            <a:r>
              <a:rPr lang="en-US" sz="2800" dirty="0" smtClean="0"/>
              <a:t>Good news: Very fast convergence</a:t>
            </a:r>
          </a:p>
          <a:p>
            <a:r>
              <a:rPr lang="en-US" sz="2800" dirty="0" smtClean="0"/>
              <a:t>Bad news: Results not that great</a:t>
            </a:r>
          </a:p>
          <a:p>
            <a:endParaRPr lang="en-US" sz="2800" dirty="0" smtClean="0"/>
          </a:p>
          <a:p>
            <a:pPr lvl="1">
              <a:lnSpc>
                <a:spcPct val="120000"/>
              </a:lnSpc>
            </a:pPr>
            <a:endParaRPr lang="en-US" sz="2400" dirty="0" smtClean="0"/>
          </a:p>
        </p:txBody>
      </p:sp>
      <p:grpSp>
        <p:nvGrpSpPr>
          <p:cNvPr id="33" name="Group 32"/>
          <p:cNvGrpSpPr/>
          <p:nvPr/>
        </p:nvGrpSpPr>
        <p:grpSpPr>
          <a:xfrm>
            <a:off x="1676400" y="1905000"/>
            <a:ext cx="5791200" cy="3657600"/>
            <a:chOff x="1676400" y="2286000"/>
            <a:chExt cx="5791200" cy="3657600"/>
          </a:xfrm>
        </p:grpSpPr>
        <p:graphicFrame>
          <p:nvGraphicFramePr>
            <p:cNvPr id="34" name="Chart 33"/>
            <p:cNvGraphicFramePr>
              <a:graphicFrameLocks/>
            </p:cNvGraphicFramePr>
            <p:nvPr>
              <p:extLst>
                <p:ext uri="{D42A27DB-BD31-4B8C-83A1-F6EECF244321}">
                  <p14:modId xmlns:p14="http://schemas.microsoft.com/office/powerpoint/2010/main" val="1154140294"/>
                </p:ext>
              </p:extLst>
            </p:nvPr>
          </p:nvGraphicFramePr>
          <p:xfrm>
            <a:off x="1676400" y="2286000"/>
            <a:ext cx="5791200" cy="3657600"/>
          </p:xfrm>
          <a:graphic>
            <a:graphicData uri="http://schemas.openxmlformats.org/drawingml/2006/chart">
              <c:chart xmlns:c="http://schemas.openxmlformats.org/drawingml/2006/chart" xmlns:r="http://schemas.openxmlformats.org/officeDocument/2006/relationships" r:id="rId12"/>
            </a:graphicData>
          </a:graphic>
        </p:graphicFrame>
        <p:cxnSp>
          <p:nvCxnSpPr>
            <p:cNvPr id="35" name="Straight Connector 34"/>
            <p:cNvCxnSpPr/>
            <p:nvPr/>
          </p:nvCxnSpPr>
          <p:spPr>
            <a:xfrm flipV="1">
              <a:off x="2667000" y="3352800"/>
              <a:ext cx="3657600" cy="1735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324600" y="3276600"/>
              <a:ext cx="609600" cy="76200"/>
            </a:xfrm>
            <a:prstGeom prst="line">
              <a:avLst/>
            </a:prstGeom>
          </p:spPr>
          <p:style>
            <a:lnRef idx="2">
              <a:schemeClr val="accent1"/>
            </a:lnRef>
            <a:fillRef idx="0">
              <a:schemeClr val="accent1"/>
            </a:fillRef>
            <a:effectRef idx="1">
              <a:schemeClr val="accent1"/>
            </a:effectRef>
            <a:fontRef idx="minor">
              <a:schemeClr val="tx1"/>
            </a:fontRef>
          </p:style>
        </p:cxnSp>
        <p:sp>
          <p:nvSpPr>
            <p:cNvPr id="37" name="Oval 36"/>
            <p:cNvSpPr/>
            <p:nvPr/>
          </p:nvSpPr>
          <p:spPr>
            <a:xfrm flipH="1" flipV="1">
              <a:off x="6326160" y="3323256"/>
              <a:ext cx="42897" cy="422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flipH="1" flipV="1">
              <a:off x="6939384" y="3250680"/>
              <a:ext cx="42897" cy="422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flipH="1" flipV="1">
              <a:off x="2646264" y="5063198"/>
              <a:ext cx="35453" cy="422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Markets </a:t>
            </a:r>
            <a:r>
              <a:rPr lang="en-US" sz="1200" dirty="0" smtClean="0">
                <a:solidFill>
                  <a:srgbClr val="7F7F7F"/>
                </a:solidFill>
                <a:latin typeface="Whitney-Semibold" charset="0"/>
              </a:rPr>
              <a:t>• </a:t>
            </a:r>
            <a:r>
              <a:rPr lang="en-US" sz="1200" dirty="0" smtClean="0">
                <a:solidFill>
                  <a:srgbClr val="FFFFFF"/>
                </a:solidFill>
                <a:latin typeface="Whitney-Semibold" charset="0"/>
              </a:rPr>
              <a:t>Simple Market</a:t>
            </a:r>
            <a:r>
              <a:rPr lang="en-US" sz="1200" dirty="0">
                <a:solidFill>
                  <a:srgbClr val="777777"/>
                </a:solidFill>
                <a:latin typeface="Whitney-Semibold" charset="0"/>
              </a:rPr>
              <a:t> </a:t>
            </a:r>
            <a:r>
              <a:rPr lang="en-US" sz="1200" dirty="0">
                <a:solidFill>
                  <a:srgbClr val="7F7F7F"/>
                </a:solidFill>
                <a:latin typeface="Whitney-Semibold" charset="0"/>
              </a:rPr>
              <a:t>• </a:t>
            </a:r>
            <a:r>
              <a:rPr lang="en-US" sz="1200" dirty="0" smtClean="0">
                <a:solidFill>
                  <a:srgbClr val="7F7F7F"/>
                </a:solidFill>
                <a:latin typeface="Whitney-Semibold" charset="0"/>
              </a:rPr>
              <a:t>A Heuristic Approach</a:t>
            </a:r>
            <a:r>
              <a:rPr lang="en-US" sz="1200" dirty="0" smtClean="0">
                <a:solidFill>
                  <a:schemeClr val="bg1"/>
                </a:solidFill>
                <a:latin typeface="Whitney-Semibold" charset="0"/>
              </a:rPr>
              <a:t> </a:t>
            </a:r>
            <a:endParaRPr lang="en-US" sz="1200" dirty="0">
              <a:solidFill>
                <a:schemeClr val="bg1"/>
              </a:solidFill>
              <a:latin typeface="Whitney-Semibold" charset="0"/>
            </a:endParaRPr>
          </a:p>
        </p:txBody>
      </p:sp>
    </p:spTree>
    <p:extLst>
      <p:ext uri="{BB962C8B-B14F-4D97-AF65-F5344CB8AC3E}">
        <p14:creationId xmlns:p14="http://schemas.microsoft.com/office/powerpoint/2010/main" val="10220397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4.61645E-6 -2.34614E-6 L -4.61645E-6 -0.21865 " pathEditMode="relative" rAng="0" ptsTypes="AA">
                                      <p:cBhvr>
                                        <p:cTn id="12" dur="1000" fill="hold"/>
                                        <p:tgtEl>
                                          <p:spTgt spid="3">
                                            <p:txEl>
                                              <p:pRg st="3" end="3"/>
                                            </p:txEl>
                                          </p:spTgt>
                                        </p:tgtEl>
                                        <p:attrNameLst>
                                          <p:attrName>ppt_x</p:attrName>
                                          <p:attrName>ppt_y</p:attrName>
                                        </p:attrNameLst>
                                      </p:cBhvr>
                                      <p:rCtr x="0" y="-10944"/>
                                    </p:animMotion>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0" presetClass="path" presetSubtype="0" accel="50000" decel="50000" fill="hold" nodeType="withEffect">
                                  <p:stCondLst>
                                    <p:cond delay="0"/>
                                  </p:stCondLst>
                                  <p:childTnLst>
                                    <p:animMotion origin="layout" path="M -3.83547E-6 1.94354E-7 L -3.83547E-6 -0.26978 " pathEditMode="relative" rAng="0" ptsTypes="AA">
                                      <p:cBhvr>
                                        <p:cTn id="20" dur="1000" fill="hold"/>
                                        <p:tgtEl>
                                          <p:spTgt spid="8"/>
                                        </p:tgtEl>
                                        <p:attrNameLst>
                                          <p:attrName>ppt_x</p:attrName>
                                          <p:attrName>ppt_y</p:attrName>
                                        </p:attrNameLst>
                                      </p:cBhvr>
                                      <p:rCtr x="0" y="-13489"/>
                                    </p:animMotion>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2">
                                            <p:txEl>
                                              <p:pRg st="4" end="4"/>
                                            </p:txEl>
                                          </p:spTgt>
                                        </p:tgtEl>
                                        <p:attrNameLst>
                                          <p:attrName>style.visibility</p:attrName>
                                        </p:attrNameLst>
                                      </p:cBhvr>
                                      <p:to>
                                        <p:strVal val="hidden"/>
                                      </p:to>
                                    </p:set>
                                  </p:childTnLst>
                                </p:cTn>
                              </p:par>
                            </p:childTnLst>
                          </p:cTn>
                        </p:par>
                        <p:par>
                          <p:cTn id="34" fill="hold">
                            <p:stCondLst>
                              <p:cond delay="0"/>
                            </p:stCondLst>
                            <p:childTnLst>
                              <p:par>
                                <p:cTn id="35" presetID="9"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dissolve">
                                      <p:cBhvr>
                                        <p:cTn id="3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heuristic player model</a:t>
            </a:r>
            <a:endParaRPr lang="en-US" dirty="0"/>
          </a:p>
        </p:txBody>
      </p:sp>
      <p:sp>
        <p:nvSpPr>
          <p:cNvPr id="3" name="Content Placeholder 2"/>
          <p:cNvSpPr>
            <a:spLocks noGrp="1"/>
          </p:cNvSpPr>
          <p:nvPr>
            <p:ph idx="1"/>
          </p:nvPr>
        </p:nvSpPr>
        <p:spPr/>
        <p:txBody>
          <a:bodyPr/>
          <a:lstStyle/>
          <a:p>
            <a:r>
              <a:rPr lang="en-US" sz="2800" dirty="0" smtClean="0"/>
              <a:t>Separate memory and compute phases</a:t>
            </a:r>
          </a:p>
          <a:p>
            <a:pPr lvl="1"/>
            <a:r>
              <a:rPr lang="en-US" sz="2400" dirty="0" smtClean="0"/>
              <a:t>Memory phase: cache capacity, memory bandwidth, etc.</a:t>
            </a:r>
          </a:p>
          <a:p>
            <a:pPr lvl="1"/>
            <a:r>
              <a:rPr lang="en-US" sz="2400" dirty="0" smtClean="0"/>
              <a:t>Compute phase: power budget, ROB, FUs, </a:t>
            </a:r>
            <a:r>
              <a:rPr lang="en-US" sz="2400" dirty="0" err="1" smtClean="0"/>
              <a:t>etc</a:t>
            </a:r>
            <a:endParaRPr lang="en-US" sz="2400" dirty="0" smtClean="0"/>
          </a:p>
          <a:p>
            <a:pPr lvl="1"/>
            <a:endParaRPr lang="en-US" sz="2400" dirty="0"/>
          </a:p>
          <a:p>
            <a:r>
              <a:rPr lang="en-US" sz="2800" dirty="0" smtClean="0"/>
              <a:t>We focus on allocating cache capacity and power budget in this paper</a:t>
            </a:r>
          </a:p>
          <a:p>
            <a:pPr lvl="1"/>
            <a:r>
              <a:rPr lang="en-US" sz="2400" dirty="0" smtClean="0"/>
              <a:t>Market framework can be applied to any other resources if an accurate utility model is built</a:t>
            </a:r>
            <a:endParaRPr lang="en-US" sz="24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11</a:t>
            </a:fld>
            <a:r>
              <a:rPr lang="en-US" dirty="0" smtClean="0"/>
              <a:t> of 22</a:t>
            </a:r>
            <a:endParaRPr lang="en-US" dirty="0"/>
          </a:p>
        </p:txBody>
      </p:sp>
      <p:sp>
        <p:nvSpPr>
          <p:cNvPr id="6"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Simple Market</a:t>
            </a:r>
            <a:r>
              <a:rPr lang="en-US" sz="1200" dirty="0">
                <a:solidFill>
                  <a:srgbClr val="777777"/>
                </a:solidFill>
                <a:latin typeface="Whitney-Semibold" charset="0"/>
              </a:rPr>
              <a:t> </a:t>
            </a:r>
            <a:r>
              <a:rPr lang="en-US" sz="1200" dirty="0">
                <a:solidFill>
                  <a:srgbClr val="7F7F7F"/>
                </a:solidFill>
                <a:latin typeface="Whitney-Semibold" charset="0"/>
              </a:rPr>
              <a:t>• </a:t>
            </a:r>
            <a:r>
              <a:rPr lang="en-US" sz="1200" dirty="0" smtClean="0">
                <a:solidFill>
                  <a:schemeClr val="bg1"/>
                </a:solidFill>
                <a:latin typeface="Whitney-Semibold" charset="0"/>
              </a:rPr>
              <a:t>A Heuristic Approach</a:t>
            </a:r>
            <a:r>
              <a:rPr lang="en-US" sz="1200" dirty="0">
                <a:solidFill>
                  <a:srgbClr val="777777"/>
                </a:solidFill>
                <a:latin typeface="Whitney-Semibold" charset="0"/>
              </a:rPr>
              <a:t> </a:t>
            </a:r>
            <a:r>
              <a:rPr lang="en-US" sz="1200" dirty="0">
                <a:solidFill>
                  <a:srgbClr val="7F7F7F"/>
                </a:solidFill>
                <a:latin typeface="Whitney-Semibold" charset="0"/>
              </a:rPr>
              <a:t>• </a:t>
            </a:r>
            <a:r>
              <a:rPr lang="en-US" sz="1200" dirty="0" smtClean="0">
                <a:solidFill>
                  <a:srgbClr val="7F7F7F"/>
                </a:solidFill>
                <a:latin typeface="Whitney-Semibold" charset="0"/>
              </a:rPr>
              <a:t>Wealth Redistribution</a:t>
            </a:r>
            <a:endParaRPr lang="en-US" sz="1200" dirty="0">
              <a:solidFill>
                <a:schemeClr val="bg1"/>
              </a:solidFill>
              <a:latin typeface="Whitney-Semibold" charset="0"/>
            </a:endParaRPr>
          </a:p>
        </p:txBody>
      </p:sp>
    </p:spTree>
    <p:extLst>
      <p:ext uri="{BB962C8B-B14F-4D97-AF65-F5344CB8AC3E}">
        <p14:creationId xmlns:p14="http://schemas.microsoft.com/office/powerpoint/2010/main" val="374057029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heuristic player model</a:t>
            </a:r>
            <a:endParaRPr lang="en-US" dirty="0"/>
          </a:p>
        </p:txBody>
      </p:sp>
      <p:sp>
        <p:nvSpPr>
          <p:cNvPr id="3" name="Content Placeholder 2"/>
          <p:cNvSpPr>
            <a:spLocks noGrp="1"/>
          </p:cNvSpPr>
          <p:nvPr>
            <p:ph idx="1"/>
          </p:nvPr>
        </p:nvSpPr>
        <p:spPr>
          <a:xfrm>
            <a:off x="152400" y="838200"/>
            <a:ext cx="8839200" cy="990600"/>
          </a:xfrm>
        </p:spPr>
        <p:txBody>
          <a:bodyPr/>
          <a:lstStyle/>
          <a:p>
            <a:r>
              <a:rPr lang="en-US" sz="2800" dirty="0" smtClean="0"/>
              <a:t>Memory phase</a:t>
            </a:r>
          </a:p>
          <a:p>
            <a:pPr lvl="1"/>
            <a:r>
              <a:rPr lang="en-US" sz="2400" dirty="0" smtClean="0"/>
              <a:t>Combine Miftakhutdinov</a:t>
            </a:r>
            <a:r>
              <a:rPr lang="en-US" sz="2400" baseline="30000" dirty="0" smtClean="0"/>
              <a:t>1</a:t>
            </a:r>
            <a:r>
              <a:rPr lang="en-US" sz="2400" dirty="0" smtClean="0"/>
              <a:t> and UMON</a:t>
            </a:r>
            <a:r>
              <a:rPr lang="en-US" sz="2400" baseline="30000" dirty="0" smtClean="0"/>
              <a:t>2</a:t>
            </a:r>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12</a:t>
            </a:fld>
            <a:r>
              <a:rPr lang="en-US" dirty="0" smtClean="0"/>
              <a:t> of 22</a:t>
            </a:r>
            <a:endParaRPr lang="en-US" dirty="0"/>
          </a:p>
        </p:txBody>
      </p:sp>
      <p:sp>
        <p:nvSpPr>
          <p:cNvPr id="6" name="TextBox 5"/>
          <p:cNvSpPr txBox="1"/>
          <p:nvPr/>
        </p:nvSpPr>
        <p:spPr>
          <a:xfrm>
            <a:off x="152400" y="5572210"/>
            <a:ext cx="3276600" cy="523220"/>
          </a:xfrm>
          <a:prstGeom prst="rect">
            <a:avLst/>
          </a:prstGeom>
          <a:noFill/>
        </p:spPr>
        <p:txBody>
          <a:bodyPr wrap="square" rtlCol="0">
            <a:spAutoFit/>
          </a:bodyPr>
          <a:lstStyle/>
          <a:p>
            <a:r>
              <a:rPr lang="en-US" sz="1400" dirty="0" smtClean="0">
                <a:latin typeface="Palatino Linotype"/>
                <a:cs typeface="Palatino Linotype"/>
              </a:rPr>
              <a:t>[1] </a:t>
            </a:r>
            <a:r>
              <a:rPr lang="en-US" sz="1400" dirty="0" err="1" smtClean="0">
                <a:latin typeface="Palatino Linotype"/>
                <a:cs typeface="Palatino Linotype"/>
              </a:rPr>
              <a:t>Miftakhutdinov</a:t>
            </a:r>
            <a:r>
              <a:rPr lang="en-US" sz="1400" dirty="0" smtClean="0">
                <a:latin typeface="Palatino Linotype"/>
                <a:cs typeface="Palatino Linotype"/>
              </a:rPr>
              <a:t> et al,   MICRO 2012</a:t>
            </a:r>
          </a:p>
          <a:p>
            <a:r>
              <a:rPr lang="en-US" sz="1400" dirty="0" smtClean="0">
                <a:latin typeface="Palatino Linotype"/>
                <a:cs typeface="Palatino Linotype"/>
              </a:rPr>
              <a:t>[2] </a:t>
            </a:r>
            <a:r>
              <a:rPr lang="en-US" sz="1400" dirty="0" err="1" smtClean="0">
                <a:latin typeface="Palatino Linotype"/>
                <a:cs typeface="Palatino Linotype"/>
              </a:rPr>
              <a:t>Qureshi</a:t>
            </a:r>
            <a:r>
              <a:rPr lang="en-US" sz="1400" dirty="0" smtClean="0">
                <a:latin typeface="Palatino Linotype"/>
                <a:cs typeface="Palatino Linotype"/>
              </a:rPr>
              <a:t> and </a:t>
            </a:r>
            <a:r>
              <a:rPr lang="en-US" sz="1400" dirty="0" err="1" smtClean="0">
                <a:latin typeface="Palatino Linotype"/>
                <a:cs typeface="Palatino Linotype"/>
              </a:rPr>
              <a:t>Patt</a:t>
            </a:r>
            <a:r>
              <a:rPr lang="en-US" sz="1400" dirty="0" smtClean="0">
                <a:latin typeface="Palatino Linotype"/>
                <a:cs typeface="Palatino Linotype"/>
              </a:rPr>
              <a:t>,          MICRO 2006</a:t>
            </a:r>
            <a:endParaRPr lang="en-US" sz="1400" dirty="0">
              <a:latin typeface="Palatino Linotype"/>
              <a:cs typeface="Palatino Linotype"/>
            </a:endParaRPr>
          </a:p>
        </p:txBody>
      </p:sp>
      <p:grpSp>
        <p:nvGrpSpPr>
          <p:cNvPr id="73" name="Group 72"/>
          <p:cNvGrpSpPr/>
          <p:nvPr/>
        </p:nvGrpSpPr>
        <p:grpSpPr>
          <a:xfrm>
            <a:off x="5334000" y="4953000"/>
            <a:ext cx="1905000" cy="609600"/>
            <a:chOff x="1295400" y="2590800"/>
            <a:chExt cx="1752600" cy="609600"/>
          </a:xfrm>
        </p:grpSpPr>
        <p:sp>
          <p:nvSpPr>
            <p:cNvPr id="74" name="Oval 73"/>
            <p:cNvSpPr/>
            <p:nvPr/>
          </p:nvSpPr>
          <p:spPr>
            <a:xfrm>
              <a:off x="1295400" y="2590800"/>
              <a:ext cx="1752600" cy="609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1560838" y="2625124"/>
              <a:ext cx="1217571" cy="523220"/>
            </a:xfrm>
            <a:prstGeom prst="rect">
              <a:avLst/>
            </a:prstGeom>
            <a:noFill/>
          </p:spPr>
          <p:txBody>
            <a:bodyPr wrap="none" rtlCol="0">
              <a:spAutoFit/>
            </a:bodyPr>
            <a:lstStyle/>
            <a:p>
              <a:pPr algn="ctr"/>
              <a:r>
                <a:rPr lang="en-US" sz="1400" dirty="0" smtClean="0">
                  <a:latin typeface="Palatino Linotype"/>
                  <a:cs typeface="Palatino Linotype"/>
                </a:rPr>
                <a:t>marginal utility</a:t>
              </a:r>
            </a:p>
            <a:p>
              <a:pPr algn="ctr"/>
              <a:r>
                <a:rPr lang="en-US" sz="1400" dirty="0" smtClean="0">
                  <a:latin typeface="Palatino Linotype"/>
                  <a:cs typeface="Palatino Linotype"/>
                </a:rPr>
                <a:t>A1</a:t>
              </a:r>
              <a:r>
                <a:rPr lang="en-US" sz="1400" dirty="0" smtClean="0">
                  <a:latin typeface="Palatino Linotype"/>
                  <a:cs typeface="Palatino Linotype"/>
                  <a:sym typeface="Wingdings"/>
                </a:rPr>
                <a:t></a:t>
              </a:r>
              <a:r>
                <a:rPr lang="en-US" sz="1400" dirty="0" smtClean="0">
                  <a:latin typeface="Palatino Linotype"/>
                  <a:cs typeface="Palatino Linotype"/>
                </a:rPr>
                <a:t>A2</a:t>
              </a:r>
            </a:p>
          </p:txBody>
        </p:sp>
      </p:grpSp>
      <p:grpSp>
        <p:nvGrpSpPr>
          <p:cNvPr id="92" name="Group 91"/>
          <p:cNvGrpSpPr/>
          <p:nvPr/>
        </p:nvGrpSpPr>
        <p:grpSpPr>
          <a:xfrm>
            <a:off x="4419600" y="1752600"/>
            <a:ext cx="3810000" cy="1219200"/>
            <a:chOff x="4419600" y="1752600"/>
            <a:chExt cx="3810000" cy="1219200"/>
          </a:xfrm>
        </p:grpSpPr>
        <p:grpSp>
          <p:nvGrpSpPr>
            <p:cNvPr id="41" name="Group 40"/>
            <p:cNvGrpSpPr/>
            <p:nvPr/>
          </p:nvGrpSpPr>
          <p:grpSpPr>
            <a:xfrm>
              <a:off x="4419600" y="2362200"/>
              <a:ext cx="1447800" cy="609600"/>
              <a:chOff x="1295400" y="2590800"/>
              <a:chExt cx="1752600" cy="609600"/>
            </a:xfrm>
          </p:grpSpPr>
          <p:sp>
            <p:nvSpPr>
              <p:cNvPr id="42" name="Oval 41"/>
              <p:cNvSpPr/>
              <p:nvPr/>
            </p:nvSpPr>
            <p:spPr>
              <a:xfrm>
                <a:off x="1295400" y="2590800"/>
                <a:ext cx="1752600" cy="609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1498760" y="2625124"/>
                <a:ext cx="1341728" cy="523220"/>
              </a:xfrm>
              <a:prstGeom prst="rect">
                <a:avLst/>
              </a:prstGeom>
              <a:noFill/>
            </p:spPr>
            <p:txBody>
              <a:bodyPr wrap="none" rtlCol="0">
                <a:spAutoFit/>
              </a:bodyPr>
              <a:lstStyle/>
              <a:p>
                <a:pPr algn="ctr"/>
                <a:r>
                  <a:rPr lang="en-US" sz="1400" dirty="0" smtClean="0">
                    <a:latin typeface="Palatino Linotype"/>
                    <a:cs typeface="Palatino Linotype"/>
                  </a:rPr>
                  <a:t># hits A1</a:t>
                </a:r>
              </a:p>
              <a:p>
                <a:pPr algn="ctr"/>
                <a:r>
                  <a:rPr lang="en-US" sz="1400" dirty="0" smtClean="0">
                    <a:latin typeface="Palatino Linotype"/>
                    <a:cs typeface="Palatino Linotype"/>
                  </a:rPr>
                  <a:t># misses A1</a:t>
                </a:r>
                <a:endParaRPr lang="en-US" sz="1400" dirty="0">
                  <a:latin typeface="Palatino Linotype"/>
                  <a:cs typeface="Palatino Linotype"/>
                </a:endParaRPr>
              </a:p>
            </p:txBody>
          </p:sp>
        </p:grpSp>
        <p:grpSp>
          <p:nvGrpSpPr>
            <p:cNvPr id="44" name="Group 43"/>
            <p:cNvGrpSpPr/>
            <p:nvPr/>
          </p:nvGrpSpPr>
          <p:grpSpPr>
            <a:xfrm>
              <a:off x="6781800" y="2362200"/>
              <a:ext cx="1447800" cy="609600"/>
              <a:chOff x="1295400" y="2590800"/>
              <a:chExt cx="1752600" cy="609600"/>
            </a:xfrm>
          </p:grpSpPr>
          <p:sp>
            <p:nvSpPr>
              <p:cNvPr id="45" name="Oval 44"/>
              <p:cNvSpPr/>
              <p:nvPr/>
            </p:nvSpPr>
            <p:spPr>
              <a:xfrm>
                <a:off x="1295400" y="2590800"/>
                <a:ext cx="1752600" cy="609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1498760" y="2625124"/>
                <a:ext cx="1341728" cy="523220"/>
              </a:xfrm>
              <a:prstGeom prst="rect">
                <a:avLst/>
              </a:prstGeom>
              <a:noFill/>
            </p:spPr>
            <p:txBody>
              <a:bodyPr wrap="none" rtlCol="0">
                <a:spAutoFit/>
              </a:bodyPr>
              <a:lstStyle/>
              <a:p>
                <a:pPr algn="ctr"/>
                <a:r>
                  <a:rPr lang="en-US" sz="1400" dirty="0" smtClean="0">
                    <a:latin typeface="Palatino Linotype"/>
                    <a:cs typeface="Palatino Linotype"/>
                  </a:rPr>
                  <a:t># hits A2</a:t>
                </a:r>
              </a:p>
              <a:p>
                <a:pPr algn="ctr"/>
                <a:r>
                  <a:rPr lang="en-US" sz="1400" dirty="0" smtClean="0">
                    <a:latin typeface="Palatino Linotype"/>
                    <a:cs typeface="Palatino Linotype"/>
                  </a:rPr>
                  <a:t># misses A2</a:t>
                </a:r>
                <a:endParaRPr lang="en-US" sz="1400" dirty="0">
                  <a:latin typeface="Palatino Linotype"/>
                  <a:cs typeface="Palatino Linotype"/>
                </a:endParaRPr>
              </a:p>
            </p:txBody>
          </p:sp>
        </p:grpSp>
        <p:cxnSp>
          <p:nvCxnSpPr>
            <p:cNvPr id="83" name="Straight Arrow Connector 82"/>
            <p:cNvCxnSpPr>
              <a:endCxn id="42" idx="0"/>
            </p:cNvCxnSpPr>
            <p:nvPr/>
          </p:nvCxnSpPr>
          <p:spPr>
            <a:xfrm flipH="1">
              <a:off x="5143500" y="1752600"/>
              <a:ext cx="4191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endCxn id="45" idx="0"/>
            </p:cNvCxnSpPr>
            <p:nvPr/>
          </p:nvCxnSpPr>
          <p:spPr>
            <a:xfrm>
              <a:off x="5562600" y="1752600"/>
              <a:ext cx="19431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7" name="Group 96"/>
          <p:cNvGrpSpPr/>
          <p:nvPr/>
        </p:nvGrpSpPr>
        <p:grpSpPr>
          <a:xfrm>
            <a:off x="45801" y="1844933"/>
            <a:ext cx="1587694" cy="2422267"/>
            <a:chOff x="45801" y="1844933"/>
            <a:chExt cx="1587694" cy="2422267"/>
          </a:xfrm>
        </p:grpSpPr>
        <p:sp>
          <p:nvSpPr>
            <p:cNvPr id="16" name="TextBox 15"/>
            <p:cNvSpPr txBox="1"/>
            <p:nvPr/>
          </p:nvSpPr>
          <p:spPr>
            <a:xfrm>
              <a:off x="45801" y="1844933"/>
              <a:ext cx="1587694" cy="369332"/>
            </a:xfrm>
            <a:prstGeom prst="rect">
              <a:avLst/>
            </a:prstGeom>
            <a:noFill/>
          </p:spPr>
          <p:txBody>
            <a:bodyPr wrap="none" rtlCol="0">
              <a:spAutoFit/>
            </a:bodyPr>
            <a:lstStyle/>
            <a:p>
              <a:r>
                <a:rPr lang="en-US" dirty="0" err="1" smtClean="0">
                  <a:latin typeface="Palatino Linotype"/>
                  <a:cs typeface="Palatino Linotype"/>
                </a:rPr>
                <a:t>Perf</a:t>
              </a:r>
              <a:r>
                <a:rPr lang="en-US" dirty="0" smtClean="0">
                  <a:latin typeface="Palatino Linotype"/>
                  <a:cs typeface="Palatino Linotype"/>
                </a:rPr>
                <a:t>. counters</a:t>
              </a:r>
              <a:endParaRPr lang="en-US" dirty="0">
                <a:latin typeface="Palatino Linotype"/>
                <a:cs typeface="Palatino Linotype"/>
              </a:endParaRPr>
            </a:p>
          </p:txBody>
        </p:sp>
        <p:grpSp>
          <p:nvGrpSpPr>
            <p:cNvPr id="17" name="Group 16"/>
            <p:cNvGrpSpPr/>
            <p:nvPr/>
          </p:nvGrpSpPr>
          <p:grpSpPr>
            <a:xfrm>
              <a:off x="304800" y="2590800"/>
              <a:ext cx="1066800" cy="609600"/>
              <a:chOff x="1295400" y="2590800"/>
              <a:chExt cx="1752600" cy="609600"/>
            </a:xfrm>
          </p:grpSpPr>
          <p:sp>
            <p:nvSpPr>
              <p:cNvPr id="18" name="Oval 17"/>
              <p:cNvSpPr/>
              <p:nvPr/>
            </p:nvSpPr>
            <p:spPr>
              <a:xfrm>
                <a:off x="1295400" y="2590800"/>
                <a:ext cx="1752600" cy="609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479155" y="2625124"/>
                <a:ext cx="1380936" cy="523220"/>
              </a:xfrm>
              <a:prstGeom prst="rect">
                <a:avLst/>
              </a:prstGeom>
              <a:noFill/>
            </p:spPr>
            <p:txBody>
              <a:bodyPr wrap="none" rtlCol="0">
                <a:spAutoFit/>
              </a:bodyPr>
              <a:lstStyle/>
              <a:p>
                <a:pPr algn="ctr"/>
                <a:r>
                  <a:rPr lang="en-US" sz="1400" dirty="0" smtClean="0">
                    <a:latin typeface="Palatino Linotype"/>
                    <a:cs typeface="Palatino Linotype"/>
                  </a:rPr>
                  <a:t># hits</a:t>
                </a:r>
              </a:p>
              <a:p>
                <a:pPr algn="ctr"/>
                <a:r>
                  <a:rPr lang="en-US" sz="1400" dirty="0" smtClean="0">
                    <a:latin typeface="Palatino Linotype"/>
                    <a:cs typeface="Palatino Linotype"/>
                  </a:rPr>
                  <a:t># misses</a:t>
                </a:r>
                <a:endParaRPr lang="en-US" sz="1400" dirty="0">
                  <a:latin typeface="Palatino Linotype"/>
                  <a:cs typeface="Palatino Linotype"/>
                </a:endParaRPr>
              </a:p>
            </p:txBody>
          </p:sp>
        </p:grpSp>
        <p:grpSp>
          <p:nvGrpSpPr>
            <p:cNvPr id="24" name="Group 23"/>
            <p:cNvGrpSpPr/>
            <p:nvPr/>
          </p:nvGrpSpPr>
          <p:grpSpPr>
            <a:xfrm>
              <a:off x="609600" y="3505200"/>
              <a:ext cx="457200" cy="762000"/>
              <a:chOff x="1295400" y="2590800"/>
              <a:chExt cx="1752600" cy="619100"/>
            </a:xfrm>
          </p:grpSpPr>
          <p:sp>
            <p:nvSpPr>
              <p:cNvPr id="25" name="Oval 24"/>
              <p:cNvSpPr/>
              <p:nvPr/>
            </p:nvSpPr>
            <p:spPr>
              <a:xfrm>
                <a:off x="1295400" y="2590800"/>
                <a:ext cx="1752600" cy="609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863765" y="2625124"/>
                <a:ext cx="611720" cy="584776"/>
              </a:xfrm>
              <a:prstGeom prst="rect">
                <a:avLst/>
              </a:prstGeom>
              <a:noFill/>
            </p:spPr>
            <p:txBody>
              <a:bodyPr wrap="none" rtlCol="0">
                <a:spAutoFit/>
              </a:bodyPr>
              <a:lstStyle/>
              <a:p>
                <a:pPr algn="ctr"/>
                <a:r>
                  <a:rPr lang="en-US" sz="1600" dirty="0" err="1" smtClean="0">
                    <a:latin typeface="Palatino Linotype"/>
                    <a:cs typeface="Palatino Linotype"/>
                  </a:rPr>
                  <a:t>t</a:t>
                </a:r>
                <a:r>
                  <a:rPr lang="en-US" sz="1600" baseline="-25000" dirty="0" err="1" smtClean="0">
                    <a:latin typeface="Palatino Linotype"/>
                    <a:cs typeface="Palatino Linotype"/>
                  </a:rPr>
                  <a:t>h</a:t>
                </a:r>
                <a:endParaRPr lang="en-US" sz="1600" baseline="-25000" dirty="0" smtClean="0">
                  <a:latin typeface="Palatino Linotype"/>
                  <a:cs typeface="Palatino Linotype"/>
                </a:endParaRPr>
              </a:p>
              <a:p>
                <a:pPr algn="ctr"/>
                <a:r>
                  <a:rPr lang="en-US" sz="1600" dirty="0" smtClean="0">
                    <a:latin typeface="Palatino Linotype"/>
                    <a:cs typeface="Palatino Linotype"/>
                  </a:rPr>
                  <a:t>t</a:t>
                </a:r>
                <a:r>
                  <a:rPr lang="en-US" sz="1600" baseline="-25000" dirty="0" smtClean="0">
                    <a:latin typeface="Palatino Linotype"/>
                    <a:cs typeface="Palatino Linotype"/>
                  </a:rPr>
                  <a:t>m</a:t>
                </a:r>
                <a:endParaRPr lang="en-US" sz="1600" baseline="-25000" dirty="0">
                  <a:latin typeface="Palatino Linotype"/>
                  <a:cs typeface="Palatino Linotype"/>
                </a:endParaRPr>
              </a:p>
            </p:txBody>
          </p:sp>
        </p:grpSp>
        <p:cxnSp>
          <p:nvCxnSpPr>
            <p:cNvPr id="37" name="Straight Arrow Connector 36"/>
            <p:cNvCxnSpPr>
              <a:stCxn id="16" idx="2"/>
              <a:endCxn id="18" idx="0"/>
            </p:cNvCxnSpPr>
            <p:nvPr/>
          </p:nvCxnSpPr>
          <p:spPr>
            <a:xfrm flipH="1">
              <a:off x="838200" y="2214265"/>
              <a:ext cx="1448" cy="376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6" name="Group 95"/>
          <p:cNvGrpSpPr/>
          <p:nvPr/>
        </p:nvGrpSpPr>
        <p:grpSpPr>
          <a:xfrm>
            <a:off x="1905000" y="1752600"/>
            <a:ext cx="1371600" cy="1219200"/>
            <a:chOff x="1905000" y="1752600"/>
            <a:chExt cx="1371600" cy="1219200"/>
          </a:xfrm>
        </p:grpSpPr>
        <p:grpSp>
          <p:nvGrpSpPr>
            <p:cNvPr id="10" name="Group 9"/>
            <p:cNvGrpSpPr/>
            <p:nvPr/>
          </p:nvGrpSpPr>
          <p:grpSpPr>
            <a:xfrm>
              <a:off x="1905000" y="2438400"/>
              <a:ext cx="1371600" cy="533400"/>
              <a:chOff x="1295400" y="2590800"/>
              <a:chExt cx="1752600" cy="609600"/>
            </a:xfrm>
          </p:grpSpPr>
          <p:sp>
            <p:nvSpPr>
              <p:cNvPr id="7" name="Oval 6"/>
              <p:cNvSpPr/>
              <p:nvPr/>
            </p:nvSpPr>
            <p:spPr>
              <a:xfrm>
                <a:off x="1295400" y="2590800"/>
                <a:ext cx="1752600" cy="609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583346" y="2590800"/>
                <a:ext cx="1172554" cy="523221"/>
              </a:xfrm>
              <a:prstGeom prst="rect">
                <a:avLst/>
              </a:prstGeom>
              <a:noFill/>
            </p:spPr>
            <p:txBody>
              <a:bodyPr wrap="none" rtlCol="0">
                <a:spAutoFit/>
              </a:bodyPr>
              <a:lstStyle/>
              <a:p>
                <a:pPr algn="ctr"/>
                <a:r>
                  <a:rPr lang="en-US" sz="1400" dirty="0" smtClean="0">
                    <a:latin typeface="Palatino Linotype"/>
                    <a:cs typeface="Palatino Linotype"/>
                  </a:rPr>
                  <a:t>Length of</a:t>
                </a:r>
              </a:p>
              <a:p>
                <a:pPr algn="ctr"/>
                <a:r>
                  <a:rPr lang="en-US" sz="1400" dirty="0" err="1" smtClean="0">
                    <a:latin typeface="Palatino Linotype"/>
                    <a:cs typeface="Palatino Linotype"/>
                  </a:rPr>
                  <a:t>mem</a:t>
                </a:r>
                <a:r>
                  <a:rPr lang="en-US" sz="1400" dirty="0" smtClean="0">
                    <a:latin typeface="Palatino Linotype"/>
                    <a:cs typeface="Palatino Linotype"/>
                  </a:rPr>
                  <a:t>. phase</a:t>
                </a:r>
                <a:endParaRPr lang="en-US" sz="1400" dirty="0">
                  <a:latin typeface="Palatino Linotype"/>
                  <a:cs typeface="Palatino Linotype"/>
                </a:endParaRPr>
              </a:p>
            </p:txBody>
          </p:sp>
        </p:grpSp>
        <p:cxnSp>
          <p:nvCxnSpPr>
            <p:cNvPr id="40" name="Straight Arrow Connector 39"/>
            <p:cNvCxnSpPr>
              <a:endCxn id="7" idx="0"/>
            </p:cNvCxnSpPr>
            <p:nvPr/>
          </p:nvCxnSpPr>
          <p:spPr>
            <a:xfrm>
              <a:off x="2590800" y="17526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1066800" y="2971800"/>
            <a:ext cx="2528888" cy="1843088"/>
            <a:chOff x="1066800" y="2971800"/>
            <a:chExt cx="2528888" cy="1843088"/>
          </a:xfrm>
        </p:grpSpPr>
        <p:grpSp>
          <p:nvGrpSpPr>
            <p:cNvPr id="20" name="Group 19"/>
            <p:cNvGrpSpPr/>
            <p:nvPr/>
          </p:nvGrpSpPr>
          <p:grpSpPr>
            <a:xfrm>
              <a:off x="2057400" y="3657600"/>
              <a:ext cx="1066800" cy="457200"/>
              <a:chOff x="1295400" y="2590800"/>
              <a:chExt cx="1752600" cy="609600"/>
            </a:xfrm>
          </p:grpSpPr>
          <p:sp>
            <p:nvSpPr>
              <p:cNvPr id="21" name="Oval 20"/>
              <p:cNvSpPr/>
              <p:nvPr/>
            </p:nvSpPr>
            <p:spPr>
              <a:xfrm>
                <a:off x="1295400" y="2590800"/>
                <a:ext cx="1752600" cy="609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691380" y="2682331"/>
                <a:ext cx="956490" cy="307777"/>
              </a:xfrm>
              <a:prstGeom prst="rect">
                <a:avLst/>
              </a:prstGeom>
              <a:noFill/>
            </p:spPr>
            <p:txBody>
              <a:bodyPr wrap="none" rtlCol="0">
                <a:spAutoFit/>
              </a:bodyPr>
              <a:lstStyle/>
              <a:p>
                <a:pPr algn="ctr"/>
                <a:r>
                  <a:rPr lang="en-US" sz="1400" dirty="0" smtClean="0">
                    <a:latin typeface="Palatino Linotype"/>
                    <a:cs typeface="Palatino Linotype"/>
                  </a:rPr>
                  <a:t>MLP</a:t>
                </a:r>
                <a:endParaRPr lang="en-US" sz="1400" dirty="0">
                  <a:latin typeface="Palatino Linotype"/>
                  <a:cs typeface="Palatino Linotype"/>
                </a:endParaRPr>
              </a:p>
            </p:txBody>
          </p:sp>
        </p:grpSp>
        <p:cxnSp>
          <p:nvCxnSpPr>
            <p:cNvPr id="28" name="Straight Arrow Connector 27"/>
            <p:cNvCxnSpPr>
              <a:stCxn id="7" idx="4"/>
              <a:endCxn id="21" idx="0"/>
            </p:cNvCxnSpPr>
            <p:nvPr/>
          </p:nvCxnSpPr>
          <p:spPr>
            <a:xfrm>
              <a:off x="2590800" y="29718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5" idx="6"/>
              <a:endCxn id="21" idx="2"/>
            </p:cNvCxnSpPr>
            <p:nvPr/>
          </p:nvCxnSpPr>
          <p:spPr>
            <a:xfrm>
              <a:off x="1066800" y="3880354"/>
              <a:ext cx="990600" cy="58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8" idx="5"/>
              <a:endCxn id="21" idx="1"/>
            </p:cNvCxnSpPr>
            <p:nvPr/>
          </p:nvCxnSpPr>
          <p:spPr>
            <a:xfrm>
              <a:off x="1215371" y="3111126"/>
              <a:ext cx="998258" cy="6134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89" name="Object 88"/>
            <p:cNvGraphicFramePr>
              <a:graphicFrameLocks noChangeAspect="1"/>
            </p:cNvGraphicFramePr>
            <p:nvPr>
              <p:extLst>
                <p:ext uri="{D42A27DB-BD31-4B8C-83A1-F6EECF244321}">
                  <p14:modId xmlns:p14="http://schemas.microsoft.com/office/powerpoint/2010/main" val="509649243"/>
                </p:ext>
              </p:extLst>
            </p:nvPr>
          </p:nvGraphicFramePr>
          <p:xfrm>
            <a:off x="1371600" y="4275138"/>
            <a:ext cx="2224088" cy="539750"/>
          </p:xfrm>
          <a:graphic>
            <a:graphicData uri="http://schemas.openxmlformats.org/presentationml/2006/ole">
              <mc:AlternateContent xmlns:mc="http://schemas.openxmlformats.org/markup-compatibility/2006">
                <mc:Choice xmlns:v="urn:schemas-microsoft-com:vml" Requires="v">
                  <p:oleObj spid="_x0000_s108621" name="Equation" r:id="rId4" imgW="1778000" imgH="431800" progId="Equation.3">
                    <p:embed/>
                  </p:oleObj>
                </mc:Choice>
                <mc:Fallback>
                  <p:oleObj name="Equation" r:id="rId4" imgW="1778000" imgH="431800" progId="Equation.3">
                    <p:embed/>
                    <p:pic>
                      <p:nvPicPr>
                        <p:cNvPr id="0" name=""/>
                        <p:cNvPicPr/>
                        <p:nvPr/>
                      </p:nvPicPr>
                      <p:blipFill>
                        <a:blip r:embed="rId5"/>
                        <a:stretch>
                          <a:fillRect/>
                        </a:stretch>
                      </p:blipFill>
                      <p:spPr>
                        <a:xfrm>
                          <a:off x="1371600" y="4275138"/>
                          <a:ext cx="2224088" cy="539750"/>
                        </a:xfrm>
                        <a:prstGeom prst="rect">
                          <a:avLst/>
                        </a:prstGeom>
                      </p:spPr>
                    </p:pic>
                  </p:oleObj>
                </mc:Fallback>
              </mc:AlternateContent>
            </a:graphicData>
          </a:graphic>
        </p:graphicFrame>
      </p:grpSp>
      <p:grpSp>
        <p:nvGrpSpPr>
          <p:cNvPr id="11" name="Group 10"/>
          <p:cNvGrpSpPr/>
          <p:nvPr/>
        </p:nvGrpSpPr>
        <p:grpSpPr>
          <a:xfrm>
            <a:off x="4166286" y="2971800"/>
            <a:ext cx="4063314" cy="2070474"/>
            <a:chOff x="4166286" y="2971800"/>
            <a:chExt cx="4063314" cy="2070474"/>
          </a:xfrm>
        </p:grpSpPr>
        <p:grpSp>
          <p:nvGrpSpPr>
            <p:cNvPr id="47" name="Group 46"/>
            <p:cNvGrpSpPr/>
            <p:nvPr/>
          </p:nvGrpSpPr>
          <p:grpSpPr>
            <a:xfrm>
              <a:off x="4419600" y="4267200"/>
              <a:ext cx="1447800" cy="381000"/>
              <a:chOff x="1295400" y="2590800"/>
              <a:chExt cx="1752600" cy="609600"/>
            </a:xfrm>
          </p:grpSpPr>
          <p:sp>
            <p:nvSpPr>
              <p:cNvPr id="48" name="Oval 47"/>
              <p:cNvSpPr/>
              <p:nvPr/>
            </p:nvSpPr>
            <p:spPr>
              <a:xfrm>
                <a:off x="1295400" y="2590800"/>
                <a:ext cx="1752600" cy="609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1589704" y="2625124"/>
                <a:ext cx="1159838" cy="307777"/>
              </a:xfrm>
              <a:prstGeom prst="rect">
                <a:avLst/>
              </a:prstGeom>
              <a:noFill/>
            </p:spPr>
            <p:txBody>
              <a:bodyPr wrap="none" rtlCol="0">
                <a:spAutoFit/>
              </a:bodyPr>
              <a:lstStyle/>
              <a:p>
                <a:pPr algn="ctr"/>
                <a:r>
                  <a:rPr lang="en-US" sz="1400" dirty="0" smtClean="0">
                    <a:latin typeface="Palatino Linotype"/>
                    <a:cs typeface="Palatino Linotype"/>
                  </a:rPr>
                  <a:t>length A1</a:t>
                </a:r>
              </a:p>
            </p:txBody>
          </p:sp>
        </p:grpSp>
        <p:grpSp>
          <p:nvGrpSpPr>
            <p:cNvPr id="53" name="Group 52"/>
            <p:cNvGrpSpPr/>
            <p:nvPr/>
          </p:nvGrpSpPr>
          <p:grpSpPr>
            <a:xfrm>
              <a:off x="6781800" y="4267200"/>
              <a:ext cx="1447800" cy="381000"/>
              <a:chOff x="1295400" y="2590800"/>
              <a:chExt cx="1752600" cy="609600"/>
            </a:xfrm>
          </p:grpSpPr>
          <p:sp>
            <p:nvSpPr>
              <p:cNvPr id="54" name="Oval 53"/>
              <p:cNvSpPr/>
              <p:nvPr/>
            </p:nvSpPr>
            <p:spPr>
              <a:xfrm>
                <a:off x="1295400" y="2590800"/>
                <a:ext cx="1752600" cy="609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589704" y="2625125"/>
                <a:ext cx="1159838" cy="492443"/>
              </a:xfrm>
              <a:prstGeom prst="rect">
                <a:avLst/>
              </a:prstGeom>
              <a:noFill/>
            </p:spPr>
            <p:txBody>
              <a:bodyPr wrap="none" rtlCol="0">
                <a:spAutoFit/>
              </a:bodyPr>
              <a:lstStyle/>
              <a:p>
                <a:pPr algn="ctr"/>
                <a:r>
                  <a:rPr lang="en-US" sz="1400" dirty="0" smtClean="0">
                    <a:latin typeface="Palatino Linotype"/>
                    <a:cs typeface="Palatino Linotype"/>
                  </a:rPr>
                  <a:t>length A2</a:t>
                </a:r>
              </a:p>
            </p:txBody>
          </p:sp>
        </p:grpSp>
        <p:cxnSp>
          <p:nvCxnSpPr>
            <p:cNvPr id="77" name="Straight Arrow Connector 76"/>
            <p:cNvCxnSpPr>
              <a:stCxn id="48" idx="4"/>
              <a:endCxn id="74" idx="1"/>
            </p:cNvCxnSpPr>
            <p:nvPr/>
          </p:nvCxnSpPr>
          <p:spPr>
            <a:xfrm>
              <a:off x="5143500" y="4648200"/>
              <a:ext cx="469481" cy="394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54" idx="4"/>
              <a:endCxn id="74" idx="7"/>
            </p:cNvCxnSpPr>
            <p:nvPr/>
          </p:nvCxnSpPr>
          <p:spPr>
            <a:xfrm flipH="1">
              <a:off x="6960019" y="4648200"/>
              <a:ext cx="545681" cy="394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2" idx="4"/>
              <a:endCxn id="48" idx="0"/>
            </p:cNvCxnSpPr>
            <p:nvPr/>
          </p:nvCxnSpPr>
          <p:spPr>
            <a:xfrm>
              <a:off x="5143500" y="2971800"/>
              <a:ext cx="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45" idx="4"/>
              <a:endCxn id="54" idx="0"/>
            </p:cNvCxnSpPr>
            <p:nvPr/>
          </p:nvCxnSpPr>
          <p:spPr>
            <a:xfrm>
              <a:off x="7505700" y="2971800"/>
              <a:ext cx="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4166286" y="2971800"/>
              <a:ext cx="457200" cy="762000"/>
              <a:chOff x="1295400" y="2590800"/>
              <a:chExt cx="1752600" cy="619100"/>
            </a:xfrm>
          </p:grpSpPr>
          <p:sp>
            <p:nvSpPr>
              <p:cNvPr id="65" name="Oval 64"/>
              <p:cNvSpPr/>
              <p:nvPr/>
            </p:nvSpPr>
            <p:spPr>
              <a:xfrm>
                <a:off x="1295400" y="2590800"/>
                <a:ext cx="1752600" cy="609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1863765" y="2625124"/>
                <a:ext cx="611720" cy="584776"/>
              </a:xfrm>
              <a:prstGeom prst="rect">
                <a:avLst/>
              </a:prstGeom>
              <a:noFill/>
            </p:spPr>
            <p:txBody>
              <a:bodyPr wrap="none" rtlCol="0">
                <a:spAutoFit/>
              </a:bodyPr>
              <a:lstStyle/>
              <a:p>
                <a:pPr algn="ctr"/>
                <a:r>
                  <a:rPr lang="en-US" sz="1600" dirty="0" err="1" smtClean="0">
                    <a:latin typeface="Palatino Linotype"/>
                    <a:cs typeface="Palatino Linotype"/>
                  </a:rPr>
                  <a:t>t</a:t>
                </a:r>
                <a:r>
                  <a:rPr lang="en-US" sz="1600" baseline="-25000" dirty="0" err="1" smtClean="0">
                    <a:latin typeface="Palatino Linotype"/>
                    <a:cs typeface="Palatino Linotype"/>
                  </a:rPr>
                  <a:t>h</a:t>
                </a:r>
                <a:endParaRPr lang="en-US" sz="1600" baseline="-25000" dirty="0" smtClean="0">
                  <a:latin typeface="Palatino Linotype"/>
                  <a:cs typeface="Palatino Linotype"/>
                </a:endParaRPr>
              </a:p>
              <a:p>
                <a:pPr algn="ctr"/>
                <a:r>
                  <a:rPr lang="en-US" sz="1600" dirty="0" smtClean="0">
                    <a:latin typeface="Palatino Linotype"/>
                    <a:cs typeface="Palatino Linotype"/>
                  </a:rPr>
                  <a:t>t</a:t>
                </a:r>
                <a:r>
                  <a:rPr lang="en-US" sz="1600" baseline="-25000" dirty="0" smtClean="0">
                    <a:latin typeface="Palatino Linotype"/>
                    <a:cs typeface="Palatino Linotype"/>
                  </a:rPr>
                  <a:t>m</a:t>
                </a:r>
                <a:endParaRPr lang="en-US" sz="1600" baseline="-25000" dirty="0">
                  <a:latin typeface="Palatino Linotype"/>
                  <a:cs typeface="Palatino Linotype"/>
                </a:endParaRPr>
              </a:p>
            </p:txBody>
          </p:sp>
        </p:grpSp>
        <p:grpSp>
          <p:nvGrpSpPr>
            <p:cNvPr id="67" name="Group 66"/>
            <p:cNvGrpSpPr/>
            <p:nvPr/>
          </p:nvGrpSpPr>
          <p:grpSpPr>
            <a:xfrm>
              <a:off x="6511324" y="2971800"/>
              <a:ext cx="457200" cy="762000"/>
              <a:chOff x="1295400" y="2590800"/>
              <a:chExt cx="1752600" cy="619100"/>
            </a:xfrm>
          </p:grpSpPr>
          <p:sp>
            <p:nvSpPr>
              <p:cNvPr id="68" name="Oval 67"/>
              <p:cNvSpPr/>
              <p:nvPr/>
            </p:nvSpPr>
            <p:spPr>
              <a:xfrm>
                <a:off x="1295400" y="2590800"/>
                <a:ext cx="1752600" cy="609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1863765" y="2625124"/>
                <a:ext cx="611720" cy="584776"/>
              </a:xfrm>
              <a:prstGeom prst="rect">
                <a:avLst/>
              </a:prstGeom>
              <a:noFill/>
            </p:spPr>
            <p:txBody>
              <a:bodyPr wrap="none" rtlCol="0">
                <a:spAutoFit/>
              </a:bodyPr>
              <a:lstStyle/>
              <a:p>
                <a:pPr algn="ctr"/>
                <a:r>
                  <a:rPr lang="en-US" sz="1600" dirty="0" err="1" smtClean="0">
                    <a:latin typeface="Palatino Linotype"/>
                    <a:cs typeface="Palatino Linotype"/>
                  </a:rPr>
                  <a:t>t</a:t>
                </a:r>
                <a:r>
                  <a:rPr lang="en-US" sz="1600" baseline="-25000" dirty="0" err="1" smtClean="0">
                    <a:latin typeface="Palatino Linotype"/>
                    <a:cs typeface="Palatino Linotype"/>
                  </a:rPr>
                  <a:t>h</a:t>
                </a:r>
                <a:endParaRPr lang="en-US" sz="1600" baseline="-25000" dirty="0" smtClean="0">
                  <a:latin typeface="Palatino Linotype"/>
                  <a:cs typeface="Palatino Linotype"/>
                </a:endParaRPr>
              </a:p>
              <a:p>
                <a:pPr algn="ctr"/>
                <a:r>
                  <a:rPr lang="en-US" sz="1600" dirty="0" smtClean="0">
                    <a:latin typeface="Palatino Linotype"/>
                    <a:cs typeface="Palatino Linotype"/>
                  </a:rPr>
                  <a:t>t</a:t>
                </a:r>
                <a:r>
                  <a:rPr lang="en-US" sz="1600" baseline="-25000" dirty="0" smtClean="0">
                    <a:latin typeface="Palatino Linotype"/>
                    <a:cs typeface="Palatino Linotype"/>
                  </a:rPr>
                  <a:t>m</a:t>
                </a:r>
                <a:endParaRPr lang="en-US" sz="1600" baseline="-25000" dirty="0">
                  <a:latin typeface="Palatino Linotype"/>
                  <a:cs typeface="Palatino Linotype"/>
                </a:endParaRPr>
              </a:p>
            </p:txBody>
          </p:sp>
        </p:grpSp>
        <p:cxnSp>
          <p:nvCxnSpPr>
            <p:cNvPr id="71" name="Straight Arrow Connector 70"/>
            <p:cNvCxnSpPr/>
            <p:nvPr/>
          </p:nvCxnSpPr>
          <p:spPr>
            <a:xfrm>
              <a:off x="4622457" y="3346954"/>
              <a:ext cx="533400" cy="58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6967495" y="3352800"/>
              <a:ext cx="533400" cy="58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3124200" y="3835743"/>
            <a:ext cx="4402438" cy="307777"/>
            <a:chOff x="3124200" y="3835743"/>
            <a:chExt cx="4402438" cy="307777"/>
          </a:xfrm>
        </p:grpSpPr>
        <p:cxnSp>
          <p:nvCxnSpPr>
            <p:cNvPr id="61" name="Straight Arrow Connector 60"/>
            <p:cNvCxnSpPr>
              <a:stCxn id="21" idx="6"/>
            </p:cNvCxnSpPr>
            <p:nvPr/>
          </p:nvCxnSpPr>
          <p:spPr>
            <a:xfrm>
              <a:off x="3124200" y="3886200"/>
              <a:ext cx="2057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5164438" y="3886200"/>
              <a:ext cx="2362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3124200" y="3835743"/>
              <a:ext cx="1972665" cy="307777"/>
            </a:xfrm>
            <a:prstGeom prst="rect">
              <a:avLst/>
            </a:prstGeom>
            <a:noFill/>
          </p:spPr>
          <p:txBody>
            <a:bodyPr wrap="none" rtlCol="0">
              <a:spAutoFit/>
            </a:bodyPr>
            <a:lstStyle/>
            <a:p>
              <a:r>
                <a:rPr lang="en-US" sz="1400" dirty="0" smtClean="0">
                  <a:solidFill>
                    <a:srgbClr val="FF0000"/>
                  </a:solidFill>
                  <a:latin typeface="Palatino Linotype"/>
                  <a:cs typeface="Palatino Linotype"/>
                </a:rPr>
                <a:t>Assume MLP constant</a:t>
              </a:r>
              <a:endParaRPr lang="en-US" sz="1400" dirty="0">
                <a:solidFill>
                  <a:srgbClr val="FF0000"/>
                </a:solidFill>
                <a:latin typeface="Palatino Linotype"/>
                <a:cs typeface="Palatino Linotype"/>
              </a:endParaRPr>
            </a:p>
          </p:txBody>
        </p:sp>
      </p:grpSp>
      <p:sp>
        <p:nvSpPr>
          <p:cNvPr id="70" name="TextBox 69"/>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Simple Market</a:t>
            </a:r>
            <a:r>
              <a:rPr lang="en-US" sz="1200" dirty="0">
                <a:solidFill>
                  <a:srgbClr val="777777"/>
                </a:solidFill>
                <a:latin typeface="Whitney-Semibold" charset="0"/>
              </a:rPr>
              <a:t> </a:t>
            </a:r>
            <a:r>
              <a:rPr lang="en-US" sz="1200" dirty="0">
                <a:solidFill>
                  <a:srgbClr val="7F7F7F"/>
                </a:solidFill>
                <a:latin typeface="Whitney-Semibold" charset="0"/>
              </a:rPr>
              <a:t>• </a:t>
            </a:r>
            <a:r>
              <a:rPr lang="en-US" sz="1200" dirty="0" smtClean="0">
                <a:solidFill>
                  <a:schemeClr val="bg1"/>
                </a:solidFill>
                <a:latin typeface="Whitney-Semibold" charset="0"/>
              </a:rPr>
              <a:t>A Heuristic Approach</a:t>
            </a:r>
            <a:r>
              <a:rPr lang="en-US" sz="1200" dirty="0">
                <a:solidFill>
                  <a:srgbClr val="777777"/>
                </a:solidFill>
                <a:latin typeface="Whitney-Semibold" charset="0"/>
              </a:rPr>
              <a:t> </a:t>
            </a:r>
            <a:r>
              <a:rPr lang="en-US" sz="1200" dirty="0">
                <a:solidFill>
                  <a:srgbClr val="7F7F7F"/>
                </a:solidFill>
                <a:latin typeface="Whitney-Semibold" charset="0"/>
              </a:rPr>
              <a:t>• </a:t>
            </a:r>
            <a:r>
              <a:rPr lang="en-US" sz="1200" dirty="0" smtClean="0">
                <a:solidFill>
                  <a:srgbClr val="7F7F7F"/>
                </a:solidFill>
                <a:latin typeface="Whitney-Semibold" charset="0"/>
              </a:rPr>
              <a:t>Wealth Redistribution</a:t>
            </a:r>
            <a:endParaRPr lang="en-US" sz="1200" dirty="0">
              <a:solidFill>
                <a:schemeClr val="bg1"/>
              </a:solidFill>
              <a:latin typeface="Whitney-Semibold" charset="0"/>
            </a:endParaRPr>
          </a:p>
        </p:txBody>
      </p:sp>
    </p:spTree>
    <p:extLst>
      <p:ext uri="{BB962C8B-B14F-4D97-AF65-F5344CB8AC3E}">
        <p14:creationId xmlns:p14="http://schemas.microsoft.com/office/powerpoint/2010/main" val="126502932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heuristic player model</a:t>
            </a:r>
            <a:endParaRPr lang="en-US" dirty="0"/>
          </a:p>
        </p:txBody>
      </p:sp>
      <p:sp>
        <p:nvSpPr>
          <p:cNvPr id="3" name="Content Placeholder 2"/>
          <p:cNvSpPr>
            <a:spLocks noGrp="1"/>
          </p:cNvSpPr>
          <p:nvPr>
            <p:ph idx="1"/>
          </p:nvPr>
        </p:nvSpPr>
        <p:spPr>
          <a:xfrm>
            <a:off x="152400" y="838200"/>
            <a:ext cx="8839200" cy="4267200"/>
          </a:xfrm>
        </p:spPr>
        <p:txBody>
          <a:bodyPr/>
          <a:lstStyle/>
          <a:p>
            <a:r>
              <a:rPr lang="en-US" sz="2800" dirty="0" smtClean="0"/>
              <a:t>Memory phase</a:t>
            </a:r>
          </a:p>
          <a:p>
            <a:pPr lvl="1"/>
            <a:r>
              <a:rPr lang="en-US" sz="2400" dirty="0" smtClean="0"/>
              <a:t>Combine Miftakhutdinov</a:t>
            </a:r>
            <a:r>
              <a:rPr lang="en-US" sz="2400" baseline="30000" dirty="0" smtClean="0"/>
              <a:t>1</a:t>
            </a:r>
            <a:r>
              <a:rPr lang="en-US" sz="2400" dirty="0" smtClean="0"/>
              <a:t> and UMON</a:t>
            </a:r>
            <a:r>
              <a:rPr lang="en-US" sz="2400" baseline="30000" dirty="0" smtClean="0"/>
              <a:t>2</a:t>
            </a:r>
          </a:p>
          <a:p>
            <a:pPr marL="411163" lvl="1" indent="0">
              <a:buNone/>
            </a:pPr>
            <a:endParaRPr lang="en-US" sz="2400" dirty="0"/>
          </a:p>
          <a:p>
            <a:r>
              <a:rPr lang="en-US" sz="2800" dirty="0"/>
              <a:t>Compute phase</a:t>
            </a:r>
          </a:p>
          <a:p>
            <a:pPr lvl="1"/>
            <a:r>
              <a:rPr lang="en-US" sz="2400" dirty="0" smtClean="0"/>
              <a:t>Linear relationship between compute phase and frequency </a:t>
            </a:r>
          </a:p>
          <a:p>
            <a:pPr lvl="1"/>
            <a:r>
              <a:rPr lang="en-US" sz="2400" dirty="0" smtClean="0"/>
              <a:t>Cubic relationship between power and frequ</a:t>
            </a:r>
            <a:r>
              <a:rPr lang="en-US" altLang="zh-CN" sz="2400" dirty="0" smtClean="0"/>
              <a:t>en</a:t>
            </a:r>
            <a:r>
              <a:rPr lang="en-US" sz="2400" dirty="0" smtClean="0"/>
              <a:t>cy</a:t>
            </a:r>
            <a:endParaRPr lang="en-US" sz="2400" dirty="0"/>
          </a:p>
          <a:p>
            <a:pPr lvl="1"/>
            <a:endParaRPr lang="en-US" sz="2400" dirty="0" smtClean="0"/>
          </a:p>
          <a:p>
            <a:pPr lvl="1"/>
            <a:endParaRPr lang="en-US" sz="24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13</a:t>
            </a:fld>
            <a:r>
              <a:rPr lang="en-US" dirty="0" smtClean="0"/>
              <a:t> of 22</a:t>
            </a:r>
            <a:endParaRPr lang="en-US" dirty="0"/>
          </a:p>
        </p:txBody>
      </p:sp>
      <p:sp>
        <p:nvSpPr>
          <p:cNvPr id="7" name="TextBox 6"/>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Simple Market</a:t>
            </a:r>
            <a:r>
              <a:rPr lang="en-US" sz="1200" dirty="0">
                <a:solidFill>
                  <a:srgbClr val="777777"/>
                </a:solidFill>
                <a:latin typeface="Whitney-Semibold" charset="0"/>
              </a:rPr>
              <a:t> </a:t>
            </a:r>
            <a:r>
              <a:rPr lang="en-US" sz="1200" dirty="0">
                <a:solidFill>
                  <a:srgbClr val="7F7F7F"/>
                </a:solidFill>
                <a:latin typeface="Whitney-Semibold" charset="0"/>
              </a:rPr>
              <a:t>• </a:t>
            </a:r>
            <a:r>
              <a:rPr lang="en-US" sz="1200" dirty="0" smtClean="0">
                <a:solidFill>
                  <a:schemeClr val="bg1"/>
                </a:solidFill>
                <a:latin typeface="Whitney-Semibold" charset="0"/>
              </a:rPr>
              <a:t>A Heuristic Approach</a:t>
            </a:r>
            <a:r>
              <a:rPr lang="en-US" sz="1200" dirty="0">
                <a:solidFill>
                  <a:srgbClr val="777777"/>
                </a:solidFill>
                <a:latin typeface="Whitney-Semibold" charset="0"/>
              </a:rPr>
              <a:t> </a:t>
            </a:r>
            <a:r>
              <a:rPr lang="en-US" sz="1200" dirty="0">
                <a:solidFill>
                  <a:srgbClr val="7F7F7F"/>
                </a:solidFill>
                <a:latin typeface="Whitney-Semibold" charset="0"/>
              </a:rPr>
              <a:t>• </a:t>
            </a:r>
            <a:r>
              <a:rPr lang="en-US" sz="1200" dirty="0" smtClean="0">
                <a:solidFill>
                  <a:srgbClr val="7F7F7F"/>
                </a:solidFill>
                <a:latin typeface="Whitney-Semibold" charset="0"/>
              </a:rPr>
              <a:t>Wealth Redistribution</a:t>
            </a:r>
            <a:endParaRPr lang="en-US" sz="1200" dirty="0">
              <a:solidFill>
                <a:schemeClr val="bg1"/>
              </a:solidFill>
              <a:latin typeface="Whitney-Semibold" charset="0"/>
            </a:endParaRPr>
          </a:p>
        </p:txBody>
      </p:sp>
      <p:sp>
        <p:nvSpPr>
          <p:cNvPr id="8" name="TextBox 7"/>
          <p:cNvSpPr txBox="1"/>
          <p:nvPr/>
        </p:nvSpPr>
        <p:spPr>
          <a:xfrm>
            <a:off x="152400" y="5572210"/>
            <a:ext cx="3276600" cy="523220"/>
          </a:xfrm>
          <a:prstGeom prst="rect">
            <a:avLst/>
          </a:prstGeom>
          <a:noFill/>
        </p:spPr>
        <p:txBody>
          <a:bodyPr wrap="square" rtlCol="0">
            <a:spAutoFit/>
          </a:bodyPr>
          <a:lstStyle/>
          <a:p>
            <a:r>
              <a:rPr lang="en-US" sz="1400" dirty="0" smtClean="0">
                <a:latin typeface="Palatino Linotype"/>
                <a:cs typeface="Palatino Linotype"/>
              </a:rPr>
              <a:t>[1] </a:t>
            </a:r>
            <a:r>
              <a:rPr lang="en-US" sz="1400" dirty="0" err="1" smtClean="0">
                <a:latin typeface="Palatino Linotype"/>
                <a:cs typeface="Palatino Linotype"/>
              </a:rPr>
              <a:t>Miftakhutdinov</a:t>
            </a:r>
            <a:r>
              <a:rPr lang="en-US" sz="1400" dirty="0" smtClean="0">
                <a:latin typeface="Palatino Linotype"/>
                <a:cs typeface="Palatino Linotype"/>
              </a:rPr>
              <a:t> et al,   MICRO 2012</a:t>
            </a:r>
          </a:p>
          <a:p>
            <a:r>
              <a:rPr lang="en-US" sz="1400" dirty="0" smtClean="0">
                <a:latin typeface="Palatino Linotype"/>
                <a:cs typeface="Palatino Linotype"/>
              </a:rPr>
              <a:t>[2] </a:t>
            </a:r>
            <a:r>
              <a:rPr lang="en-US" sz="1400" dirty="0" err="1" smtClean="0">
                <a:latin typeface="Palatino Linotype"/>
                <a:cs typeface="Palatino Linotype"/>
              </a:rPr>
              <a:t>Qureshi</a:t>
            </a:r>
            <a:r>
              <a:rPr lang="en-US" sz="1400" dirty="0" smtClean="0">
                <a:latin typeface="Palatino Linotype"/>
                <a:cs typeface="Palatino Linotype"/>
              </a:rPr>
              <a:t> and </a:t>
            </a:r>
            <a:r>
              <a:rPr lang="en-US" sz="1400" dirty="0" err="1" smtClean="0">
                <a:latin typeface="Palatino Linotype"/>
                <a:cs typeface="Palatino Linotype"/>
              </a:rPr>
              <a:t>Patt</a:t>
            </a:r>
            <a:r>
              <a:rPr lang="en-US" sz="1400" dirty="0" smtClean="0">
                <a:latin typeface="Palatino Linotype"/>
                <a:cs typeface="Palatino Linotype"/>
              </a:rPr>
              <a:t>,          MICRO 2006</a:t>
            </a:r>
            <a:endParaRPr lang="en-US" sz="1400" dirty="0">
              <a:latin typeface="Palatino Linotype"/>
              <a:cs typeface="Palatino Linotype"/>
            </a:endParaRPr>
          </a:p>
        </p:txBody>
      </p:sp>
    </p:spTree>
    <p:extLst>
      <p:ext uri="{BB962C8B-B14F-4D97-AF65-F5344CB8AC3E}">
        <p14:creationId xmlns:p14="http://schemas.microsoft.com/office/powerpoint/2010/main" val="373553247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heuristic bidding strategy</a:t>
            </a:r>
            <a:endParaRPr lang="en-US" dirty="0"/>
          </a:p>
        </p:txBody>
      </p:sp>
      <p:sp>
        <p:nvSpPr>
          <p:cNvPr id="3" name="Content Placeholder 2"/>
          <p:cNvSpPr>
            <a:spLocks noGrp="1"/>
          </p:cNvSpPr>
          <p:nvPr>
            <p:ph idx="1"/>
          </p:nvPr>
        </p:nvSpPr>
        <p:spPr/>
        <p:txBody>
          <a:bodyPr/>
          <a:lstStyle/>
          <a:p>
            <a:r>
              <a:rPr lang="en-US" sz="2800" dirty="0" smtClean="0"/>
              <a:t>Local hill-climbing</a:t>
            </a:r>
          </a:p>
          <a:p>
            <a:pPr lvl="1"/>
            <a:r>
              <a:rPr lang="en-US" sz="2400" dirty="0" smtClean="0"/>
              <a:t>All cores search through their utility function concurrently</a:t>
            </a:r>
          </a:p>
          <a:p>
            <a:pPr lvl="1"/>
            <a:endParaRPr lang="en-US" sz="2400" dirty="0" smtClean="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14</a:t>
            </a:fld>
            <a:r>
              <a:rPr lang="en-US" dirty="0" smtClean="0"/>
              <a:t> of 22</a:t>
            </a:r>
            <a:endParaRPr lang="en-US" dirty="0"/>
          </a:p>
        </p:txBody>
      </p:sp>
      <p:sp>
        <p:nvSpPr>
          <p:cNvPr id="8" name="TextBox 7"/>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Simple Market</a:t>
            </a:r>
            <a:r>
              <a:rPr lang="en-US" sz="1200" dirty="0">
                <a:solidFill>
                  <a:srgbClr val="777777"/>
                </a:solidFill>
                <a:latin typeface="Whitney-Semibold" charset="0"/>
              </a:rPr>
              <a:t> </a:t>
            </a:r>
            <a:r>
              <a:rPr lang="en-US" sz="1200" dirty="0">
                <a:solidFill>
                  <a:srgbClr val="7F7F7F"/>
                </a:solidFill>
                <a:latin typeface="Whitney-Semibold" charset="0"/>
              </a:rPr>
              <a:t>• </a:t>
            </a:r>
            <a:r>
              <a:rPr lang="en-US" sz="1200" dirty="0" smtClean="0">
                <a:solidFill>
                  <a:schemeClr val="bg1"/>
                </a:solidFill>
                <a:latin typeface="Whitney-Semibold" charset="0"/>
              </a:rPr>
              <a:t>A Heuristic Approach</a:t>
            </a:r>
            <a:r>
              <a:rPr lang="en-US" sz="1200" dirty="0">
                <a:solidFill>
                  <a:srgbClr val="777777"/>
                </a:solidFill>
                <a:latin typeface="Whitney-Semibold" charset="0"/>
              </a:rPr>
              <a:t> </a:t>
            </a:r>
            <a:r>
              <a:rPr lang="en-US" sz="1200" dirty="0">
                <a:solidFill>
                  <a:srgbClr val="7F7F7F"/>
                </a:solidFill>
                <a:latin typeface="Whitney-Semibold" charset="0"/>
              </a:rPr>
              <a:t>• </a:t>
            </a:r>
            <a:r>
              <a:rPr lang="en-US" sz="1200" dirty="0" smtClean="0">
                <a:solidFill>
                  <a:srgbClr val="7F7F7F"/>
                </a:solidFill>
                <a:latin typeface="Whitney-Semibold" charset="0"/>
              </a:rPr>
              <a:t>Wealth Redistribution</a:t>
            </a:r>
            <a:endParaRPr lang="en-US" sz="1200" dirty="0">
              <a:solidFill>
                <a:schemeClr val="bg1"/>
              </a:solidFill>
              <a:latin typeface="Whitney-Semibold" charset="0"/>
            </a:endParaRPr>
          </a:p>
        </p:txBody>
      </p:sp>
      <p:pic>
        <p:nvPicPr>
          <p:cNvPr id="6" name="Picture 5" descr="a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905000"/>
            <a:ext cx="3200400" cy="1813360"/>
          </a:xfrm>
          <a:prstGeom prst="rect">
            <a:avLst/>
          </a:prstGeom>
        </p:spPr>
      </p:pic>
      <p:pic>
        <p:nvPicPr>
          <p:cNvPr id="7" name="Picture 6" descr="GemsFDT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905000"/>
            <a:ext cx="3200400" cy="1786545"/>
          </a:xfrm>
          <a:prstGeom prst="rect">
            <a:avLst/>
          </a:prstGeom>
        </p:spPr>
      </p:pic>
      <p:pic>
        <p:nvPicPr>
          <p:cNvPr id="9" name="Picture 8" descr="swim.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905000"/>
            <a:ext cx="3212132" cy="1793094"/>
          </a:xfrm>
          <a:prstGeom prst="rect">
            <a:avLst/>
          </a:prstGeom>
        </p:spPr>
      </p:pic>
      <p:pic>
        <p:nvPicPr>
          <p:cNvPr id="10" name="Picture 9" descr="twolf.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3810000"/>
            <a:ext cx="3254039" cy="1843752"/>
          </a:xfrm>
          <a:prstGeom prst="rect">
            <a:avLst/>
          </a:prstGeom>
        </p:spPr>
      </p:pic>
      <p:pic>
        <p:nvPicPr>
          <p:cNvPr id="11" name="Picture 10" descr="vpr.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400" y="3810000"/>
            <a:ext cx="3222257" cy="1798746"/>
          </a:xfrm>
          <a:prstGeom prst="rect">
            <a:avLst/>
          </a:prstGeom>
        </p:spPr>
      </p:pic>
      <p:pic>
        <p:nvPicPr>
          <p:cNvPr id="12" name="Picture 11" descr="apsi.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5000" y="3810000"/>
            <a:ext cx="3250197" cy="1814343"/>
          </a:xfrm>
          <a:prstGeom prst="rect">
            <a:avLst/>
          </a:prstGeom>
        </p:spPr>
      </p:pic>
    </p:spTree>
    <p:extLst>
      <p:ext uri="{BB962C8B-B14F-4D97-AF65-F5344CB8AC3E}">
        <p14:creationId xmlns:p14="http://schemas.microsoft.com/office/powerpoint/2010/main" val="162435057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redistribution</a:t>
            </a:r>
            <a:endParaRPr lang="en-US" dirty="0"/>
          </a:p>
        </p:txBody>
      </p:sp>
      <p:sp>
        <p:nvSpPr>
          <p:cNvPr id="3" name="Content Placeholder 2"/>
          <p:cNvSpPr>
            <a:spLocks noGrp="1"/>
          </p:cNvSpPr>
          <p:nvPr>
            <p:ph idx="1"/>
          </p:nvPr>
        </p:nvSpPr>
        <p:spPr/>
        <p:txBody>
          <a:bodyPr/>
          <a:lstStyle/>
          <a:p>
            <a:r>
              <a:rPr lang="en-US" sz="2800" dirty="0" smtClean="0"/>
              <a:t>Budget assignment depends on the definition of optimality</a:t>
            </a:r>
            <a:endParaRPr lang="en-US" sz="2400" b="1" dirty="0" smtClean="0"/>
          </a:p>
          <a:p>
            <a:pPr lvl="1"/>
            <a:r>
              <a:rPr lang="en-US" sz="2400" b="1" dirty="0" smtClean="0"/>
              <a:t>Fairness</a:t>
            </a:r>
            <a:r>
              <a:rPr lang="en-US" sz="2400" b="1" dirty="0"/>
              <a:t>-oriented</a:t>
            </a:r>
            <a:r>
              <a:rPr lang="en-US" sz="2400" dirty="0"/>
              <a:t>: Give same budget to </a:t>
            </a:r>
            <a:r>
              <a:rPr lang="en-US" sz="2400" dirty="0" smtClean="0"/>
              <a:t>everyone</a:t>
            </a:r>
            <a:endParaRPr lang="en-US" sz="2400" b="1" dirty="0" smtClean="0"/>
          </a:p>
          <a:p>
            <a:pPr lvl="1"/>
            <a:endParaRPr lang="en-US" b="1" dirty="0"/>
          </a:p>
          <a:p>
            <a:pPr lvl="1"/>
            <a:r>
              <a:rPr lang="en-US" sz="2400" b="1" dirty="0" smtClean="0"/>
              <a:t>Performance</a:t>
            </a:r>
            <a:r>
              <a:rPr lang="en-US" sz="2400" b="1" dirty="0"/>
              <a:t>-oriented</a:t>
            </a:r>
            <a:r>
              <a:rPr lang="en-US" sz="2400" dirty="0"/>
              <a:t>: </a:t>
            </a:r>
            <a:r>
              <a:rPr lang="en-US" sz="2400" dirty="0" smtClean="0"/>
              <a:t>Assigning budgets in proportional to the performance gap between minimum and maximum allocation</a:t>
            </a:r>
            <a:endParaRPr lang="en-US" sz="2400" dirty="0"/>
          </a:p>
          <a:p>
            <a:pPr marL="914400" lvl="2" indent="0">
              <a:buNone/>
            </a:pPr>
            <a:endParaRPr lang="en-US" dirty="0" smtClean="0"/>
          </a:p>
          <a:p>
            <a:pPr marL="411163" lvl="1" indent="0">
              <a:buNone/>
            </a:pPr>
            <a:endParaRPr lang="en-US"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15</a:t>
            </a:fld>
            <a:r>
              <a:rPr lang="en-US" dirty="0" smtClean="0"/>
              <a:t> of 22</a:t>
            </a:r>
            <a:endParaRPr lang="en-US" dirty="0"/>
          </a:p>
        </p:txBody>
      </p:sp>
      <p:sp>
        <p:nvSpPr>
          <p:cNvPr id="6"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 A Heuristic Approach</a:t>
            </a:r>
            <a:r>
              <a:rPr lang="en-US" sz="1200" dirty="0">
                <a:solidFill>
                  <a:srgbClr val="777777"/>
                </a:solidFill>
                <a:latin typeface="Whitney-Semibold" charset="0"/>
              </a:rPr>
              <a:t> </a:t>
            </a:r>
            <a:r>
              <a:rPr lang="en-US" sz="1200" dirty="0">
                <a:solidFill>
                  <a:srgbClr val="7F7F7F"/>
                </a:solidFill>
                <a:latin typeface="Whitney-Semibold" charset="0"/>
              </a:rPr>
              <a:t>• </a:t>
            </a:r>
            <a:r>
              <a:rPr lang="en-US" sz="1200" dirty="0" smtClean="0">
                <a:solidFill>
                  <a:srgbClr val="F2F2E8"/>
                </a:solidFill>
                <a:latin typeface="Whitney-Semibold" charset="0"/>
              </a:rPr>
              <a:t>Wealth Redistribution</a:t>
            </a:r>
            <a:r>
              <a:rPr lang="en-US" sz="1200" dirty="0">
                <a:solidFill>
                  <a:srgbClr val="777777"/>
                </a:solidFill>
                <a:latin typeface="Whitney-Semibold" charset="0"/>
              </a:rPr>
              <a:t> • </a:t>
            </a:r>
            <a:r>
              <a:rPr lang="en-US" sz="1200" dirty="0" smtClean="0">
                <a:solidFill>
                  <a:srgbClr val="777777"/>
                </a:solidFill>
                <a:latin typeface="Whitney-Semibold" charset="0"/>
              </a:rPr>
              <a:t>Design Issues</a:t>
            </a:r>
            <a:endParaRPr lang="en-US" sz="1200" dirty="0">
              <a:solidFill>
                <a:schemeClr val="bg1"/>
              </a:solidFill>
              <a:latin typeface="Whitney-Semibold" charset="0"/>
            </a:endParaRPr>
          </a:p>
        </p:txBody>
      </p:sp>
    </p:spTree>
    <p:extLst>
      <p:ext uri="{BB962C8B-B14F-4D97-AF65-F5344CB8AC3E}">
        <p14:creationId xmlns:p14="http://schemas.microsoft.com/office/powerpoint/2010/main" val="215702697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issues</a:t>
            </a:r>
            <a:endParaRPr lang="en-US" dirty="0"/>
          </a:p>
        </p:txBody>
      </p:sp>
      <p:sp>
        <p:nvSpPr>
          <p:cNvPr id="3" name="Content Placeholder 2"/>
          <p:cNvSpPr>
            <a:spLocks noGrp="1"/>
          </p:cNvSpPr>
          <p:nvPr>
            <p:ph idx="1"/>
          </p:nvPr>
        </p:nvSpPr>
        <p:spPr/>
        <p:txBody>
          <a:bodyPr/>
          <a:lstStyle/>
          <a:p>
            <a:r>
              <a:rPr lang="en-US" sz="2800" dirty="0" smtClean="0"/>
              <a:t>Convergence</a:t>
            </a:r>
          </a:p>
          <a:p>
            <a:pPr lvl="1"/>
            <a:r>
              <a:rPr lang="en-US" sz="2400" dirty="0"/>
              <a:t>Detected through price fluctuation (&lt;1%</a:t>
            </a:r>
            <a:r>
              <a:rPr lang="en-US" sz="2400" dirty="0" smtClean="0"/>
              <a:t>)</a:t>
            </a:r>
          </a:p>
          <a:p>
            <a:pPr lvl="1"/>
            <a:r>
              <a:rPr lang="en-US" sz="2400" dirty="0" smtClean="0"/>
              <a:t>Fall-back mechanism after 30 iterations</a:t>
            </a:r>
          </a:p>
          <a:p>
            <a:pPr lvl="2">
              <a:buFont typeface="Arial"/>
              <a:buChar char="•"/>
            </a:pPr>
            <a:r>
              <a:rPr lang="en-US" sz="2000" dirty="0" smtClean="0"/>
              <a:t>Players quickly decide whether they prefer the current allocation or equal share</a:t>
            </a:r>
          </a:p>
          <a:p>
            <a:pPr lvl="2">
              <a:buFont typeface="Arial"/>
              <a:buChar char="•"/>
            </a:pPr>
            <a:endParaRPr lang="en-US" sz="2400" dirty="0"/>
          </a:p>
          <a:p>
            <a:r>
              <a:rPr lang="en-US" sz="2800" dirty="0"/>
              <a:t>Bankruptcy</a:t>
            </a:r>
            <a:endParaRPr lang="en-US" dirty="0"/>
          </a:p>
          <a:p>
            <a:pPr lvl="1"/>
            <a:endParaRPr lang="en-US" sz="2400" dirty="0" smtClean="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16</a:t>
            </a:fld>
            <a:r>
              <a:rPr lang="en-US" dirty="0" smtClean="0"/>
              <a:t> of 22</a:t>
            </a:r>
            <a:endParaRPr lang="en-US" dirty="0"/>
          </a:p>
        </p:txBody>
      </p:sp>
      <p:sp>
        <p:nvSpPr>
          <p:cNvPr id="6"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 Wealth Redistribution</a:t>
            </a:r>
            <a:r>
              <a:rPr lang="en-US" sz="1200" dirty="0">
                <a:solidFill>
                  <a:srgbClr val="777777"/>
                </a:solidFill>
                <a:latin typeface="Whitney-Semibold" charset="0"/>
              </a:rPr>
              <a:t> • </a:t>
            </a:r>
            <a:r>
              <a:rPr lang="en-US" sz="1200" dirty="0" smtClean="0">
                <a:solidFill>
                  <a:schemeClr val="bg1"/>
                </a:solidFill>
                <a:latin typeface="Whitney-Semibold" charset="0"/>
              </a:rPr>
              <a:t>Practical Issues</a:t>
            </a:r>
            <a:r>
              <a:rPr lang="en-US" sz="1200" dirty="0" smtClean="0">
                <a:solidFill>
                  <a:srgbClr val="777777"/>
                </a:solidFill>
                <a:latin typeface="Whitney-Semibold" charset="0"/>
              </a:rPr>
              <a:t> </a:t>
            </a:r>
            <a:r>
              <a:rPr lang="en-US" sz="1200" dirty="0">
                <a:solidFill>
                  <a:srgbClr val="777777"/>
                </a:solidFill>
                <a:latin typeface="Whitney-Semibold" charset="0"/>
              </a:rPr>
              <a:t>• </a:t>
            </a:r>
            <a:r>
              <a:rPr lang="en-US" sz="1200" dirty="0" smtClean="0">
                <a:solidFill>
                  <a:srgbClr val="777777"/>
                </a:solidFill>
                <a:latin typeface="Whitney-Semibold" charset="0"/>
              </a:rPr>
              <a:t>Evaluation</a:t>
            </a:r>
            <a:endParaRPr lang="en-US" sz="1200" dirty="0">
              <a:solidFill>
                <a:schemeClr val="bg1"/>
              </a:solidFill>
              <a:latin typeface="Whitney-Semibold" charset="0"/>
            </a:endParaRPr>
          </a:p>
        </p:txBody>
      </p:sp>
    </p:spTree>
    <p:extLst>
      <p:ext uri="{BB962C8B-B14F-4D97-AF65-F5344CB8AC3E}">
        <p14:creationId xmlns:p14="http://schemas.microsoft.com/office/powerpoint/2010/main" val="23678221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wait—what about theoretical guarantees?</a:t>
            </a:r>
            <a:endParaRPr lang="en-US" sz="2800" dirty="0"/>
          </a:p>
        </p:txBody>
      </p:sp>
      <p:sp>
        <p:nvSpPr>
          <p:cNvPr id="3" name="Content Placeholder 2"/>
          <p:cNvSpPr>
            <a:spLocks noGrp="1"/>
          </p:cNvSpPr>
          <p:nvPr>
            <p:ph idx="1"/>
          </p:nvPr>
        </p:nvSpPr>
        <p:spPr/>
        <p:txBody>
          <a:bodyPr/>
          <a:lstStyle/>
          <a:p>
            <a:r>
              <a:rPr lang="en-US" sz="2800" dirty="0"/>
              <a:t>Pretty much out of the </a:t>
            </a:r>
            <a:r>
              <a:rPr lang="en-US" sz="2800" dirty="0" smtClean="0"/>
              <a:t>window</a:t>
            </a:r>
          </a:p>
          <a:p>
            <a:pPr lvl="1"/>
            <a:r>
              <a:rPr lang="en-US" sz="2400" dirty="0"/>
              <a:t>Utility function approximation at </a:t>
            </a:r>
            <a:r>
              <a:rPr lang="en-US" sz="2400" dirty="0" smtClean="0"/>
              <a:t>best</a:t>
            </a:r>
          </a:p>
          <a:p>
            <a:pPr lvl="2">
              <a:buFont typeface="Arial"/>
              <a:buChar char="•"/>
            </a:pPr>
            <a:r>
              <a:rPr lang="en-US" sz="2000" dirty="0" smtClean="0"/>
              <a:t>Based on architecture heuristics</a:t>
            </a:r>
          </a:p>
          <a:p>
            <a:pPr lvl="1"/>
            <a:r>
              <a:rPr lang="en-US" sz="2400" dirty="0"/>
              <a:t>Bidding search </a:t>
            </a:r>
            <a:r>
              <a:rPr lang="en-US" sz="2400"/>
              <a:t>not </a:t>
            </a:r>
            <a:r>
              <a:rPr lang="en-US" sz="2400" smtClean="0"/>
              <a:t>exhaustive</a:t>
            </a:r>
            <a:endParaRPr lang="en-US" sz="2400" dirty="0" smtClean="0"/>
          </a:p>
          <a:p>
            <a:pPr lvl="1"/>
            <a:r>
              <a:rPr lang="en-US" sz="2400" dirty="0" smtClean="0"/>
              <a:t>Predictive</a:t>
            </a:r>
            <a:r>
              <a:rPr lang="en-US" sz="2400" dirty="0"/>
              <a:t>: past history = future </a:t>
            </a:r>
            <a:r>
              <a:rPr lang="en-US" sz="2400" dirty="0" smtClean="0"/>
              <a:t>performance</a:t>
            </a:r>
          </a:p>
          <a:p>
            <a:pPr lvl="1"/>
            <a:endParaRPr lang="en-US" sz="2400" dirty="0" smtClean="0"/>
          </a:p>
          <a:p>
            <a:r>
              <a:rPr lang="en-US" sz="2800" dirty="0" smtClean="0"/>
              <a:t>Nevertheless, reason for optimism </a:t>
            </a:r>
          </a:p>
          <a:p>
            <a:pPr lvl="1"/>
            <a:r>
              <a:rPr lang="en-US" sz="2400" dirty="0"/>
              <a:t>Plenty of real-life examples that just work</a:t>
            </a:r>
          </a:p>
          <a:p>
            <a:pPr lvl="1"/>
            <a:r>
              <a:rPr lang="en-US" sz="2400" dirty="0" smtClean="0"/>
              <a:t>Utility models captures application behavior well</a:t>
            </a:r>
          </a:p>
          <a:p>
            <a:pPr lvl="1"/>
            <a:r>
              <a:rPr lang="en-US" sz="2400" dirty="0" smtClean="0"/>
              <a:t>First welfare theorem has weak conditions</a:t>
            </a:r>
            <a:endParaRPr lang="en-US" sz="2400" dirty="0"/>
          </a:p>
          <a:p>
            <a:pPr lvl="1"/>
            <a:r>
              <a:rPr lang="en-US" sz="2400" dirty="0" smtClean="0"/>
              <a:t>We </a:t>
            </a:r>
            <a:r>
              <a:rPr lang="en-US" sz="2400" dirty="0"/>
              <a:t>have reasonable fallback mechanism</a:t>
            </a:r>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17</a:t>
            </a:fld>
            <a:r>
              <a:rPr lang="en-US" dirty="0" smtClean="0"/>
              <a:t> of 22</a:t>
            </a:r>
            <a:endParaRPr lang="en-US" dirty="0"/>
          </a:p>
        </p:txBody>
      </p:sp>
      <p:sp>
        <p:nvSpPr>
          <p:cNvPr id="6"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 Wealth Redistribution</a:t>
            </a:r>
            <a:r>
              <a:rPr lang="en-US" sz="1200" dirty="0">
                <a:solidFill>
                  <a:srgbClr val="777777"/>
                </a:solidFill>
                <a:latin typeface="Whitney-Semibold" charset="0"/>
              </a:rPr>
              <a:t> • </a:t>
            </a:r>
            <a:r>
              <a:rPr lang="en-US" sz="1200" dirty="0" smtClean="0">
                <a:solidFill>
                  <a:schemeClr val="bg1"/>
                </a:solidFill>
                <a:latin typeface="Whitney-Semibold" charset="0"/>
              </a:rPr>
              <a:t>Practical Issues</a:t>
            </a:r>
            <a:r>
              <a:rPr lang="en-US" sz="1200" dirty="0" smtClean="0">
                <a:solidFill>
                  <a:srgbClr val="777777"/>
                </a:solidFill>
                <a:latin typeface="Whitney-Semibold" charset="0"/>
              </a:rPr>
              <a:t> </a:t>
            </a:r>
            <a:r>
              <a:rPr lang="en-US" sz="1200" dirty="0">
                <a:solidFill>
                  <a:srgbClr val="777777"/>
                </a:solidFill>
                <a:latin typeface="Whitney-Semibold" charset="0"/>
              </a:rPr>
              <a:t>• </a:t>
            </a:r>
            <a:r>
              <a:rPr lang="en-US" sz="1200" dirty="0" smtClean="0">
                <a:solidFill>
                  <a:srgbClr val="777777"/>
                </a:solidFill>
                <a:latin typeface="Whitney-Semibold" charset="0"/>
              </a:rPr>
              <a:t>Evaluation</a:t>
            </a:r>
            <a:endParaRPr lang="en-US" sz="1200" dirty="0">
              <a:solidFill>
                <a:schemeClr val="bg1"/>
              </a:solidFill>
              <a:latin typeface="Whitney-Semibold" charset="0"/>
            </a:endParaRPr>
          </a:p>
        </p:txBody>
      </p:sp>
    </p:spTree>
    <p:extLst>
      <p:ext uri="{BB962C8B-B14F-4D97-AF65-F5344CB8AC3E}">
        <p14:creationId xmlns:p14="http://schemas.microsoft.com/office/powerpoint/2010/main" val="227376951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p:txBody>
          <a:bodyPr/>
          <a:lstStyle/>
          <a:p>
            <a:r>
              <a:rPr lang="en-US" sz="2800" dirty="0"/>
              <a:t>Simulation setup</a:t>
            </a:r>
          </a:p>
          <a:p>
            <a:pPr lvl="1"/>
            <a:r>
              <a:rPr lang="en-US" sz="2400" dirty="0" smtClean="0"/>
              <a:t>4 </a:t>
            </a:r>
            <a:r>
              <a:rPr lang="en-US" sz="2400" dirty="0"/>
              <a:t>GHz 4-way </a:t>
            </a:r>
            <a:r>
              <a:rPr lang="en-US" sz="2400" dirty="0" err="1" smtClean="0"/>
              <a:t>OoO</a:t>
            </a:r>
            <a:r>
              <a:rPr lang="en-US" sz="2400" dirty="0" smtClean="0"/>
              <a:t> core</a:t>
            </a:r>
            <a:r>
              <a:rPr lang="en-US" sz="2400" dirty="0"/>
              <a:t>, 32 </a:t>
            </a:r>
            <a:r>
              <a:rPr lang="en-US" sz="2400" dirty="0" err="1"/>
              <a:t>kB</a:t>
            </a:r>
            <a:r>
              <a:rPr lang="en-US" sz="2400" dirty="0"/>
              <a:t> </a:t>
            </a:r>
            <a:r>
              <a:rPr lang="en-US" sz="2400" dirty="0" err="1"/>
              <a:t>i</a:t>
            </a:r>
            <a:r>
              <a:rPr lang="en-US" sz="2400" dirty="0"/>
              <a:t>/d </a:t>
            </a:r>
            <a:r>
              <a:rPr lang="en-US" sz="2400" dirty="0" smtClean="0"/>
              <a:t>L1</a:t>
            </a:r>
          </a:p>
          <a:p>
            <a:pPr lvl="1"/>
            <a:r>
              <a:rPr lang="en-US" sz="2400" dirty="0" smtClean="0"/>
              <a:t>8- and 64-core CMP</a:t>
            </a:r>
          </a:p>
          <a:p>
            <a:pPr lvl="1"/>
            <a:r>
              <a:rPr lang="en-US" sz="2400" dirty="0" smtClean="0"/>
              <a:t>512kB L2, 10W per core as equal-share</a:t>
            </a:r>
            <a:endParaRPr lang="en-US" sz="2400" dirty="0"/>
          </a:p>
          <a:p>
            <a:pPr lvl="1"/>
            <a:r>
              <a:rPr lang="en-US" sz="2400" dirty="0"/>
              <a:t>DDR3</a:t>
            </a:r>
            <a:r>
              <a:rPr lang="en-US" sz="2400" dirty="0" smtClean="0"/>
              <a:t>-1600 </a:t>
            </a:r>
            <a:r>
              <a:rPr lang="en-US" sz="2400" dirty="0"/>
              <a:t>channels, 4 ranks ea., 8 banks/rank</a:t>
            </a:r>
          </a:p>
          <a:p>
            <a:r>
              <a:rPr lang="en-US" sz="2800" dirty="0"/>
              <a:t>Performance </a:t>
            </a:r>
            <a:r>
              <a:rPr lang="en-US" sz="2800" dirty="0" smtClean="0"/>
              <a:t>analysis</a:t>
            </a:r>
            <a:endParaRPr lang="en-US" sz="2800" dirty="0"/>
          </a:p>
          <a:p>
            <a:pPr lvl="1"/>
            <a:r>
              <a:rPr lang="en-US" sz="2400" dirty="0" smtClean="0"/>
              <a:t>Mix of SPEC2000 and SPEC2006 multi-programed workloads</a:t>
            </a:r>
            <a:endParaRPr lang="en-US" sz="2400" spc="-30" dirty="0" smtClean="0"/>
          </a:p>
          <a:p>
            <a:r>
              <a:rPr lang="en-US" sz="2800" dirty="0" smtClean="0"/>
              <a:t>Comparison </a:t>
            </a:r>
            <a:r>
              <a:rPr lang="en-US" sz="2800" dirty="0"/>
              <a:t>to state-of-the-art </a:t>
            </a:r>
            <a:r>
              <a:rPr lang="en-US" sz="2800" dirty="0" smtClean="0"/>
              <a:t>resource allocation</a:t>
            </a:r>
            <a:endParaRPr lang="en-US" sz="2800" dirty="0"/>
          </a:p>
          <a:p>
            <a:endParaRPr lang="en-US"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18</a:t>
            </a:fld>
            <a:r>
              <a:rPr lang="en-US" dirty="0" smtClean="0"/>
              <a:t> of 22</a:t>
            </a:r>
            <a:endParaRPr lang="en-US" dirty="0"/>
          </a:p>
        </p:txBody>
      </p:sp>
      <p:sp>
        <p:nvSpPr>
          <p:cNvPr id="6"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Practical Issues </a:t>
            </a:r>
            <a:r>
              <a:rPr lang="en-US" sz="1200" dirty="0">
                <a:solidFill>
                  <a:srgbClr val="777777"/>
                </a:solidFill>
                <a:latin typeface="Whitney-Semibold" charset="0"/>
              </a:rPr>
              <a:t>• </a:t>
            </a:r>
            <a:r>
              <a:rPr lang="en-US" sz="1200" dirty="0" smtClean="0">
                <a:solidFill>
                  <a:schemeClr val="bg1"/>
                </a:solidFill>
                <a:latin typeface="Whitney-Semibold" charset="0"/>
              </a:rPr>
              <a:t>Evaluations</a:t>
            </a:r>
            <a:r>
              <a:rPr lang="en-US" sz="1200" dirty="0" smtClean="0">
                <a:solidFill>
                  <a:srgbClr val="777777"/>
                </a:solidFill>
                <a:latin typeface="Whitney-Semibold" charset="0"/>
              </a:rPr>
              <a:t> </a:t>
            </a:r>
            <a:r>
              <a:rPr lang="en-US" sz="1200" dirty="0">
                <a:solidFill>
                  <a:srgbClr val="777777"/>
                </a:solidFill>
                <a:latin typeface="Whitney-Semibold" charset="0"/>
              </a:rPr>
              <a:t>• </a:t>
            </a:r>
            <a:r>
              <a:rPr lang="en-US" sz="1200" dirty="0" smtClean="0">
                <a:solidFill>
                  <a:srgbClr val="777777"/>
                </a:solidFill>
                <a:latin typeface="Whitney-Semibold" charset="0"/>
              </a:rPr>
              <a:t>Conclusions</a:t>
            </a:r>
            <a:endParaRPr lang="en-US" sz="1200" dirty="0">
              <a:solidFill>
                <a:schemeClr val="bg1"/>
              </a:solidFill>
              <a:latin typeface="Whitney-Semibold" charset="0"/>
            </a:endParaRPr>
          </a:p>
        </p:txBody>
      </p:sp>
    </p:spTree>
    <p:extLst>
      <p:ext uri="{BB962C8B-B14F-4D97-AF65-F5344CB8AC3E}">
        <p14:creationId xmlns:p14="http://schemas.microsoft.com/office/powerpoint/2010/main" val="24775036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resentationTitle2010Pri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Footer Placeholder 3"/>
          <p:cNvSpPr txBox="1">
            <a:spLocks/>
          </p:cNvSpPr>
          <p:nvPr/>
        </p:nvSpPr>
        <p:spPr bwMode="auto">
          <a:xfrm>
            <a:off x="2971800" y="6096000"/>
            <a:ext cx="617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endParaRPr lang="en-US" sz="1400">
              <a:solidFill>
                <a:srgbClr val="ECC4C6"/>
              </a:solidFill>
              <a:latin typeface="Gotham Black" charset="0"/>
              <a:cs typeface="Gotham Black" charset="0"/>
            </a:endParaRP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rgbClr val="E09EA1"/>
                </a:solidFill>
                <a:latin typeface="Gotham Black" charset="0"/>
              </a:rPr>
              <a:t>Page </a:t>
            </a:r>
            <a:fld id="{69472BA5-E119-DE44-8DE4-D43EE91DBA32}" type="slidenum">
              <a:rPr lang="en-US">
                <a:solidFill>
                  <a:srgbClr val="E09EA1"/>
                </a:solidFill>
                <a:latin typeface="Gotham Black" charset="0"/>
              </a:rPr>
              <a:pPr eaLnBrk="1" hangingPunct="1"/>
              <a:t>1</a:t>
            </a:fld>
            <a:r>
              <a:rPr lang="en-US" dirty="0">
                <a:solidFill>
                  <a:srgbClr val="E09EA1"/>
                </a:solidFill>
                <a:latin typeface="Gotham Black" charset="0"/>
              </a:rPr>
              <a:t> of </a:t>
            </a:r>
            <a:r>
              <a:rPr lang="en-US" dirty="0" smtClean="0">
                <a:solidFill>
                  <a:srgbClr val="E09EA1"/>
                </a:solidFill>
                <a:latin typeface="Gotham Black" charset="0"/>
              </a:rPr>
              <a:t>22</a:t>
            </a:r>
            <a:endParaRPr lang="en-US" dirty="0">
              <a:solidFill>
                <a:srgbClr val="E09EA1"/>
              </a:solidFill>
              <a:latin typeface="Gotham Black" charset="0"/>
            </a:endParaRPr>
          </a:p>
        </p:txBody>
      </p:sp>
    </p:spTree>
  </p:cSld>
  <p:clrMapOvr>
    <a:masterClrMapping/>
  </p:clrMapOvr>
  <p:transition xmlns:p14="http://schemas.microsoft.com/office/powerpoint/2010/main" advClick="0" advTm="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 2.22222E-6 L 0 0.88379 " pathEditMode="fixed" rAng="0" ptsTypes="AA">
                                      <p:cBhvr>
                                        <p:cTn id="6" dur="2000" fill="hold"/>
                                        <p:tgtEl>
                                          <p:spTgt spid="11"/>
                                        </p:tgtEl>
                                        <p:attrNameLst>
                                          <p:attrName>ppt_x</p:attrName>
                                          <p:attrName>ppt_y</p:attrName>
                                        </p:attrNameLst>
                                      </p:cBhvr>
                                      <p:rCtr x="0" y="4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p-6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85799"/>
            <a:ext cx="7924800" cy="5267661"/>
          </a:xfrm>
          <a:prstGeom prst="rect">
            <a:avLst/>
          </a:prstGeom>
        </p:spPr>
      </p:pic>
      <p:sp>
        <p:nvSpPr>
          <p:cNvPr id="2" name="Title 1"/>
          <p:cNvSpPr>
            <a:spLocks noGrp="1"/>
          </p:cNvSpPr>
          <p:nvPr>
            <p:ph type="title"/>
          </p:nvPr>
        </p:nvSpPr>
        <p:spPr/>
        <p:txBody>
          <a:bodyPr/>
          <a:lstStyle/>
          <a:p>
            <a:r>
              <a:rPr lang="en-US" sz="2800" dirty="0" smtClean="0"/>
              <a:t>System throughput (weighted speedup)</a:t>
            </a:r>
            <a:endParaRPr lang="en-US" sz="28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19</a:t>
            </a:fld>
            <a:r>
              <a:rPr lang="en-US" dirty="0" smtClean="0"/>
              <a:t> of 22</a:t>
            </a:r>
            <a:endParaRPr lang="en-US" dirty="0"/>
          </a:p>
        </p:txBody>
      </p:sp>
      <p:grpSp>
        <p:nvGrpSpPr>
          <p:cNvPr id="14" name="Group 13"/>
          <p:cNvGrpSpPr/>
          <p:nvPr/>
        </p:nvGrpSpPr>
        <p:grpSpPr>
          <a:xfrm>
            <a:off x="7315200" y="2362200"/>
            <a:ext cx="739405" cy="381000"/>
            <a:chOff x="7315200" y="2286000"/>
            <a:chExt cx="739405" cy="381000"/>
          </a:xfrm>
        </p:grpSpPr>
        <p:sp>
          <p:nvSpPr>
            <p:cNvPr id="12" name="Oval Callout 11"/>
            <p:cNvSpPr/>
            <p:nvPr/>
          </p:nvSpPr>
          <p:spPr>
            <a:xfrm>
              <a:off x="7315200" y="2286000"/>
              <a:ext cx="685800" cy="381000"/>
            </a:xfrm>
            <a:prstGeom prst="wedgeEllipseCallout">
              <a:avLst>
                <a:gd name="adj1" fmla="val 21697"/>
                <a:gd name="adj2" fmla="val 86951"/>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315200" y="2301302"/>
              <a:ext cx="739405" cy="307777"/>
            </a:xfrm>
            <a:prstGeom prst="rect">
              <a:avLst/>
            </a:prstGeom>
            <a:noFill/>
          </p:spPr>
          <p:txBody>
            <a:bodyPr wrap="none" rtlCol="0">
              <a:spAutoFit/>
            </a:bodyPr>
            <a:lstStyle/>
            <a:p>
              <a:r>
                <a:rPr lang="en-US" sz="1400" dirty="0" smtClean="0">
                  <a:latin typeface="Palatino Linotype"/>
                  <a:cs typeface="Palatino Linotype"/>
                </a:rPr>
                <a:t>13.62%</a:t>
              </a:r>
              <a:endParaRPr lang="en-US" sz="1400" dirty="0">
                <a:latin typeface="Palatino Linotype"/>
                <a:cs typeface="Palatino Linotype"/>
              </a:endParaRPr>
            </a:p>
          </p:txBody>
        </p:sp>
      </p:grpSp>
      <p:grpSp>
        <p:nvGrpSpPr>
          <p:cNvPr id="16" name="Group 15"/>
          <p:cNvGrpSpPr/>
          <p:nvPr/>
        </p:nvGrpSpPr>
        <p:grpSpPr>
          <a:xfrm>
            <a:off x="7414350" y="2171855"/>
            <a:ext cx="739405" cy="381000"/>
            <a:chOff x="7315200" y="2286000"/>
            <a:chExt cx="739405" cy="381000"/>
          </a:xfrm>
        </p:grpSpPr>
        <p:sp>
          <p:nvSpPr>
            <p:cNvPr id="17" name="Oval Callout 16"/>
            <p:cNvSpPr/>
            <p:nvPr/>
          </p:nvSpPr>
          <p:spPr>
            <a:xfrm>
              <a:off x="7315200" y="2286000"/>
              <a:ext cx="685800" cy="381000"/>
            </a:xfrm>
            <a:prstGeom prst="wedgeEllipseCallout">
              <a:avLst>
                <a:gd name="adj1" fmla="val 21697"/>
                <a:gd name="adj2" fmla="val 86951"/>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315200" y="2301302"/>
              <a:ext cx="739405" cy="307777"/>
            </a:xfrm>
            <a:prstGeom prst="rect">
              <a:avLst/>
            </a:prstGeom>
            <a:noFill/>
          </p:spPr>
          <p:txBody>
            <a:bodyPr wrap="none" rtlCol="0">
              <a:spAutoFit/>
            </a:bodyPr>
            <a:lstStyle/>
            <a:p>
              <a:r>
                <a:rPr lang="en-US" sz="1400" dirty="0" smtClean="0">
                  <a:latin typeface="Palatino Linotype"/>
                  <a:cs typeface="Palatino Linotype"/>
                </a:rPr>
                <a:t>1</a:t>
              </a:r>
              <a:r>
                <a:rPr lang="en-US" altLang="zh-CN" sz="1400" dirty="0" smtClean="0">
                  <a:latin typeface="Palatino Linotype"/>
                  <a:cs typeface="Palatino Linotype"/>
                </a:rPr>
                <a:t>8.30</a:t>
              </a:r>
              <a:r>
                <a:rPr lang="en-US" sz="1400" dirty="0" smtClean="0">
                  <a:latin typeface="Palatino Linotype"/>
                  <a:cs typeface="Palatino Linotype"/>
                </a:rPr>
                <a:t>%</a:t>
              </a:r>
              <a:endParaRPr lang="en-US" sz="1400" dirty="0">
                <a:latin typeface="Palatino Linotype"/>
                <a:cs typeface="Palatino Linotype"/>
              </a:endParaRPr>
            </a:p>
          </p:txBody>
        </p:sp>
      </p:grpSp>
      <p:grpSp>
        <p:nvGrpSpPr>
          <p:cNvPr id="15" name="Group 14"/>
          <p:cNvGrpSpPr/>
          <p:nvPr/>
        </p:nvGrpSpPr>
        <p:grpSpPr>
          <a:xfrm>
            <a:off x="3733800" y="685800"/>
            <a:ext cx="2286546" cy="678552"/>
            <a:chOff x="7315200" y="2286000"/>
            <a:chExt cx="685800" cy="381000"/>
          </a:xfrm>
        </p:grpSpPr>
        <p:sp>
          <p:nvSpPr>
            <p:cNvPr id="19" name="Oval Callout 18"/>
            <p:cNvSpPr/>
            <p:nvPr/>
          </p:nvSpPr>
          <p:spPr>
            <a:xfrm>
              <a:off x="7315200" y="2286000"/>
              <a:ext cx="685800" cy="381000"/>
            </a:xfrm>
            <a:prstGeom prst="wedgeEllipseCallout">
              <a:avLst>
                <a:gd name="adj1" fmla="val 62217"/>
                <a:gd name="adj2" fmla="val 40054"/>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315806" y="2317070"/>
              <a:ext cx="642796" cy="264122"/>
            </a:xfrm>
            <a:prstGeom prst="rect">
              <a:avLst/>
            </a:prstGeom>
            <a:noFill/>
          </p:spPr>
          <p:txBody>
            <a:bodyPr wrap="none" rtlCol="0">
              <a:spAutoFit/>
            </a:bodyPr>
            <a:lstStyle/>
            <a:p>
              <a:pPr algn="ctr"/>
              <a:r>
                <a:rPr lang="en-US" sz="1400" dirty="0" smtClean="0">
                  <a:latin typeface="Palatino Linotype"/>
                  <a:cs typeface="Palatino Linotype"/>
                </a:rPr>
                <a:t>Global hill climbing, </a:t>
              </a:r>
            </a:p>
            <a:p>
              <a:pPr algn="ctr"/>
              <a:r>
                <a:rPr lang="en-US" sz="1400" dirty="0" smtClean="0">
                  <a:latin typeface="Palatino Linotype"/>
                  <a:cs typeface="Palatino Linotype"/>
                </a:rPr>
                <a:t>Chen and John, ICS 2011</a:t>
              </a:r>
              <a:endParaRPr lang="en-US" sz="1400" dirty="0">
                <a:latin typeface="Palatino Linotype"/>
                <a:cs typeface="Palatino Linotype"/>
              </a:endParaRPr>
            </a:p>
          </p:txBody>
        </p:sp>
      </p:grpSp>
      <p:grpSp>
        <p:nvGrpSpPr>
          <p:cNvPr id="21" name="Group 20"/>
          <p:cNvGrpSpPr/>
          <p:nvPr/>
        </p:nvGrpSpPr>
        <p:grpSpPr>
          <a:xfrm>
            <a:off x="2962099" y="838200"/>
            <a:ext cx="3210101" cy="678552"/>
            <a:chOff x="7263945" y="2286000"/>
            <a:chExt cx="778785" cy="381000"/>
          </a:xfrm>
        </p:grpSpPr>
        <p:sp>
          <p:nvSpPr>
            <p:cNvPr id="22" name="Oval Callout 21"/>
            <p:cNvSpPr/>
            <p:nvPr/>
          </p:nvSpPr>
          <p:spPr>
            <a:xfrm>
              <a:off x="7315200" y="2286000"/>
              <a:ext cx="685800" cy="381000"/>
            </a:xfrm>
            <a:prstGeom prst="wedgeEllipseCallout">
              <a:avLst>
                <a:gd name="adj1" fmla="val 62217"/>
                <a:gd name="adj2" fmla="val 40054"/>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263945" y="2309384"/>
              <a:ext cx="778785" cy="293783"/>
            </a:xfrm>
            <a:prstGeom prst="rect">
              <a:avLst/>
            </a:prstGeom>
            <a:noFill/>
          </p:spPr>
          <p:txBody>
            <a:bodyPr wrap="none" rtlCol="0">
              <a:spAutoFit/>
            </a:bodyPr>
            <a:lstStyle/>
            <a:p>
              <a:pPr algn="ctr"/>
              <a:r>
                <a:rPr lang="en-US" sz="1400" dirty="0" smtClean="0">
                  <a:latin typeface="Palatino Linotype"/>
                  <a:cs typeface="Palatino Linotype"/>
                </a:rPr>
                <a:t>Resource elasticity fairness, </a:t>
              </a:r>
            </a:p>
            <a:p>
              <a:pPr algn="ctr"/>
              <a:r>
                <a:rPr lang="en-US" sz="1400" dirty="0" err="1" smtClean="0">
                  <a:latin typeface="Palatino Linotype"/>
                  <a:cs typeface="Palatino Linotype"/>
                </a:rPr>
                <a:t>Zahedi</a:t>
              </a:r>
              <a:r>
                <a:rPr lang="en-US" sz="1400" dirty="0" smtClean="0">
                  <a:latin typeface="Palatino Linotype"/>
                  <a:cs typeface="Palatino Linotype"/>
                </a:rPr>
                <a:t> and Lee, ASPLOS 2014</a:t>
              </a:r>
              <a:endParaRPr lang="en-US" sz="1400" dirty="0">
                <a:latin typeface="Palatino Linotype"/>
                <a:cs typeface="Palatino Linotype"/>
              </a:endParaRPr>
            </a:p>
          </p:txBody>
        </p:sp>
      </p:grpSp>
      <p:sp>
        <p:nvSpPr>
          <p:cNvPr id="24" name="TextBox 23"/>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Practical Issues </a:t>
            </a:r>
            <a:r>
              <a:rPr lang="en-US" sz="1200" dirty="0">
                <a:solidFill>
                  <a:srgbClr val="777777"/>
                </a:solidFill>
                <a:latin typeface="Whitney-Semibold" charset="0"/>
              </a:rPr>
              <a:t>• </a:t>
            </a:r>
            <a:r>
              <a:rPr lang="en-US" sz="1200" dirty="0" smtClean="0">
                <a:solidFill>
                  <a:schemeClr val="bg1"/>
                </a:solidFill>
                <a:latin typeface="Whitney-Semibold" charset="0"/>
              </a:rPr>
              <a:t>Evaluations</a:t>
            </a:r>
            <a:r>
              <a:rPr lang="en-US" sz="1200" dirty="0" smtClean="0">
                <a:solidFill>
                  <a:srgbClr val="777777"/>
                </a:solidFill>
                <a:latin typeface="Whitney-Semibold" charset="0"/>
              </a:rPr>
              <a:t> </a:t>
            </a:r>
            <a:r>
              <a:rPr lang="en-US" sz="1200" dirty="0">
                <a:solidFill>
                  <a:srgbClr val="777777"/>
                </a:solidFill>
                <a:latin typeface="Whitney-Semibold" charset="0"/>
              </a:rPr>
              <a:t>• </a:t>
            </a:r>
            <a:r>
              <a:rPr lang="en-US" sz="1200" dirty="0" smtClean="0">
                <a:solidFill>
                  <a:srgbClr val="777777"/>
                </a:solidFill>
                <a:latin typeface="Whitney-Semibold" charset="0"/>
              </a:rPr>
              <a:t>Conclusions</a:t>
            </a:r>
            <a:endParaRPr lang="en-US" sz="1200" dirty="0">
              <a:solidFill>
                <a:schemeClr val="bg1"/>
              </a:solidFill>
              <a:latin typeface="Whitney-Semibold" charset="0"/>
            </a:endParaRPr>
          </a:p>
        </p:txBody>
      </p:sp>
    </p:spTree>
    <p:extLst>
      <p:ext uri="{BB962C8B-B14F-4D97-AF65-F5344CB8AC3E}">
        <p14:creationId xmlns:p14="http://schemas.microsoft.com/office/powerpoint/2010/main" val="266629036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4"/>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xminslowdown-6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39" y="692519"/>
            <a:ext cx="7909965" cy="5257800"/>
          </a:xfrm>
          <a:prstGeom prst="rect">
            <a:avLst/>
          </a:prstGeom>
        </p:spPr>
      </p:pic>
      <p:sp>
        <p:nvSpPr>
          <p:cNvPr id="2" name="Title 1"/>
          <p:cNvSpPr>
            <a:spLocks noGrp="1"/>
          </p:cNvSpPr>
          <p:nvPr>
            <p:ph type="title"/>
          </p:nvPr>
        </p:nvSpPr>
        <p:spPr/>
        <p:txBody>
          <a:bodyPr/>
          <a:lstStyle/>
          <a:p>
            <a:r>
              <a:rPr lang="en-US" sz="2800" dirty="0" smtClean="0"/>
              <a:t>System fairness (</a:t>
            </a:r>
            <a:r>
              <a:rPr lang="en-US" sz="2800" dirty="0" err="1" smtClean="0"/>
              <a:t>maxmin</a:t>
            </a:r>
            <a:r>
              <a:rPr lang="en-US" sz="2800" dirty="0" smtClean="0"/>
              <a:t> slowdown)</a:t>
            </a:r>
            <a:endParaRPr lang="en-US" sz="28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20</a:t>
            </a:fld>
            <a:r>
              <a:rPr lang="en-US" dirty="0" smtClean="0"/>
              <a:t> of 22</a:t>
            </a:r>
            <a:endParaRPr lang="en-US" dirty="0"/>
          </a:p>
        </p:txBody>
      </p:sp>
      <p:sp>
        <p:nvSpPr>
          <p:cNvPr id="11" name="TextBox 10"/>
          <p:cNvSpPr txBox="1"/>
          <p:nvPr/>
        </p:nvSpPr>
        <p:spPr>
          <a:xfrm>
            <a:off x="8263924" y="3776705"/>
            <a:ext cx="505267" cy="307777"/>
          </a:xfrm>
          <a:prstGeom prst="rect">
            <a:avLst/>
          </a:prstGeom>
          <a:noFill/>
        </p:spPr>
        <p:txBody>
          <a:bodyPr wrap="none" rtlCol="0">
            <a:spAutoFit/>
          </a:bodyPr>
          <a:lstStyle/>
          <a:p>
            <a:r>
              <a:rPr lang="en-US" sz="1400" dirty="0" smtClean="0">
                <a:latin typeface="Palatino Linotype"/>
                <a:cs typeface="Palatino Linotype"/>
              </a:rPr>
              <a:t>2.24</a:t>
            </a:r>
            <a:endParaRPr lang="en-US" dirty="0">
              <a:latin typeface="Palatino Linotype"/>
              <a:cs typeface="Palatino Linotype"/>
            </a:endParaRPr>
          </a:p>
        </p:txBody>
      </p:sp>
      <p:sp>
        <p:nvSpPr>
          <p:cNvPr id="14" name="TextBox 13"/>
          <p:cNvSpPr txBox="1"/>
          <p:nvPr/>
        </p:nvSpPr>
        <p:spPr>
          <a:xfrm>
            <a:off x="7797114" y="3319505"/>
            <a:ext cx="498855" cy="307777"/>
          </a:xfrm>
          <a:prstGeom prst="rect">
            <a:avLst/>
          </a:prstGeom>
          <a:noFill/>
        </p:spPr>
        <p:txBody>
          <a:bodyPr wrap="none" rtlCol="0">
            <a:spAutoFit/>
          </a:bodyPr>
          <a:lstStyle/>
          <a:p>
            <a:r>
              <a:rPr lang="en-US" sz="1400" dirty="0" smtClean="0">
                <a:latin typeface="Palatino Linotype"/>
                <a:cs typeface="Palatino Linotype"/>
              </a:rPr>
              <a:t>2.88</a:t>
            </a:r>
            <a:endParaRPr lang="en-US" sz="1400" dirty="0">
              <a:latin typeface="Palatino Linotype"/>
              <a:cs typeface="Palatino Linotype"/>
            </a:endParaRPr>
          </a:p>
        </p:txBody>
      </p:sp>
      <p:sp>
        <p:nvSpPr>
          <p:cNvPr id="15" name="TextBox 14"/>
          <p:cNvSpPr txBox="1"/>
          <p:nvPr/>
        </p:nvSpPr>
        <p:spPr>
          <a:xfrm>
            <a:off x="7206734" y="2964248"/>
            <a:ext cx="498855" cy="307777"/>
          </a:xfrm>
          <a:prstGeom prst="rect">
            <a:avLst/>
          </a:prstGeom>
          <a:noFill/>
        </p:spPr>
        <p:txBody>
          <a:bodyPr wrap="none" rtlCol="0">
            <a:spAutoFit/>
          </a:bodyPr>
          <a:lstStyle/>
          <a:p>
            <a:r>
              <a:rPr lang="en-US" sz="1400" dirty="0" smtClean="0">
                <a:latin typeface="Palatino Linotype"/>
                <a:cs typeface="Palatino Linotype"/>
              </a:rPr>
              <a:t>3.23</a:t>
            </a:r>
            <a:endParaRPr lang="en-US" dirty="0">
              <a:latin typeface="Palatino Linotype"/>
              <a:cs typeface="Palatino Linotype"/>
            </a:endParaRPr>
          </a:p>
        </p:txBody>
      </p:sp>
      <p:cxnSp>
        <p:nvCxnSpPr>
          <p:cNvPr id="17" name="Straight Connector 16"/>
          <p:cNvCxnSpPr/>
          <p:nvPr/>
        </p:nvCxnSpPr>
        <p:spPr>
          <a:xfrm flipV="1">
            <a:off x="7848600" y="3962400"/>
            <a:ext cx="457200" cy="228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Practical Issues </a:t>
            </a:r>
            <a:r>
              <a:rPr lang="en-US" sz="1200" dirty="0">
                <a:solidFill>
                  <a:srgbClr val="777777"/>
                </a:solidFill>
                <a:latin typeface="Whitney-Semibold" charset="0"/>
              </a:rPr>
              <a:t>• </a:t>
            </a:r>
            <a:r>
              <a:rPr lang="en-US" sz="1200" dirty="0" smtClean="0">
                <a:solidFill>
                  <a:schemeClr val="bg1"/>
                </a:solidFill>
                <a:latin typeface="Whitney-Semibold" charset="0"/>
              </a:rPr>
              <a:t>Evaluations</a:t>
            </a:r>
            <a:r>
              <a:rPr lang="en-US" sz="1200" dirty="0" smtClean="0">
                <a:solidFill>
                  <a:srgbClr val="777777"/>
                </a:solidFill>
                <a:latin typeface="Whitney-Semibold" charset="0"/>
              </a:rPr>
              <a:t> </a:t>
            </a:r>
            <a:r>
              <a:rPr lang="en-US" sz="1200" dirty="0">
                <a:solidFill>
                  <a:srgbClr val="777777"/>
                </a:solidFill>
                <a:latin typeface="Whitney-Semibold" charset="0"/>
              </a:rPr>
              <a:t>• </a:t>
            </a:r>
            <a:r>
              <a:rPr lang="en-US" sz="1200" dirty="0" smtClean="0">
                <a:solidFill>
                  <a:srgbClr val="777777"/>
                </a:solidFill>
                <a:latin typeface="Whitney-Semibold" charset="0"/>
              </a:rPr>
              <a:t>Conclusions</a:t>
            </a:r>
            <a:endParaRPr lang="en-US" sz="1200" dirty="0">
              <a:solidFill>
                <a:schemeClr val="bg1"/>
              </a:solidFill>
              <a:latin typeface="Whitney-Semibold" charset="0"/>
            </a:endParaRPr>
          </a:p>
        </p:txBody>
      </p:sp>
    </p:spTree>
    <p:extLst>
      <p:ext uri="{BB962C8B-B14F-4D97-AF65-F5344CB8AC3E}">
        <p14:creationId xmlns:p14="http://schemas.microsoft.com/office/powerpoint/2010/main" val="15152192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p:sp>
        <p:nvSpPr>
          <p:cNvPr id="3" name="Content Placeholder 2"/>
          <p:cNvSpPr>
            <a:spLocks noGrp="1"/>
          </p:cNvSpPr>
          <p:nvPr>
            <p:ph idx="1"/>
          </p:nvPr>
        </p:nvSpPr>
        <p:spPr>
          <a:xfrm>
            <a:off x="152400" y="838200"/>
            <a:ext cx="8839200" cy="5029200"/>
          </a:xfrm>
        </p:spPr>
        <p:txBody>
          <a:bodyPr/>
          <a:lstStyle/>
          <a:p>
            <a:r>
              <a:rPr lang="en-US" dirty="0" smtClean="0"/>
              <a:t>Execution time for GHC to converge</a:t>
            </a:r>
          </a:p>
          <a:p>
            <a:endParaRPr lang="en-US" dirty="0"/>
          </a:p>
          <a:p>
            <a:pPr marL="0" indent="0">
              <a:lnSpc>
                <a:spcPct val="150000"/>
              </a:lnSpc>
              <a:buNone/>
            </a:pPr>
            <a:endParaRPr lang="en-US" dirty="0"/>
          </a:p>
          <a:p>
            <a:r>
              <a:rPr lang="en-US" dirty="0" smtClean="0"/>
              <a:t>Execution time for </a:t>
            </a:r>
            <a:r>
              <a:rPr lang="en-US" dirty="0" err="1" smtClean="0"/>
              <a:t>XChange</a:t>
            </a:r>
            <a:r>
              <a:rPr lang="en-US" dirty="0" smtClean="0"/>
              <a:t>-WR market-based technique to converge</a:t>
            </a:r>
            <a:endParaRPr lang="en-US"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21</a:t>
            </a:fld>
            <a:r>
              <a:rPr lang="en-US" dirty="0" smtClean="0"/>
              <a:t> of 22</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90173333"/>
              </p:ext>
            </p:extLst>
          </p:nvPr>
        </p:nvGraphicFramePr>
        <p:xfrm>
          <a:off x="1066800" y="1524000"/>
          <a:ext cx="6248400" cy="1112520"/>
        </p:xfrm>
        <a:graphic>
          <a:graphicData uri="http://schemas.openxmlformats.org/drawingml/2006/table">
            <a:tbl>
              <a:tblPr firstRow="1" bandRow="1">
                <a:tableStyleId>{21E4AEA4-8DFA-4A89-87EB-49C32662AFE0}</a:tableStyleId>
              </a:tblPr>
              <a:tblGrid>
                <a:gridCol w="1143000"/>
                <a:gridCol w="990600"/>
                <a:gridCol w="1066800"/>
                <a:gridCol w="990600"/>
                <a:gridCol w="1066800"/>
                <a:gridCol w="990600"/>
              </a:tblGrid>
              <a:tr h="370840">
                <a:tc>
                  <a:txBody>
                    <a:bodyPr/>
                    <a:lstStyle/>
                    <a:p>
                      <a:pPr algn="ctr"/>
                      <a:r>
                        <a:rPr lang="en-US" dirty="0" smtClean="0"/>
                        <a:t># cores</a:t>
                      </a:r>
                      <a:endParaRPr lang="en-US" dirty="0"/>
                    </a:p>
                  </a:txBody>
                  <a:tcPr/>
                </a:tc>
                <a:tc>
                  <a:txBody>
                    <a:bodyPr/>
                    <a:lstStyle/>
                    <a:p>
                      <a:pPr algn="ctr"/>
                      <a:r>
                        <a:rPr lang="en-US" dirty="0" smtClean="0"/>
                        <a:t>4</a:t>
                      </a:r>
                      <a:endParaRPr lang="en-US" dirty="0"/>
                    </a:p>
                  </a:txBody>
                  <a:tcPr/>
                </a:tc>
                <a:tc>
                  <a:txBody>
                    <a:bodyPr/>
                    <a:lstStyle/>
                    <a:p>
                      <a:pPr algn="ctr"/>
                      <a:r>
                        <a:rPr lang="en-US" dirty="0" smtClean="0"/>
                        <a:t>32</a:t>
                      </a:r>
                      <a:endParaRPr lang="en-US" dirty="0"/>
                    </a:p>
                  </a:txBody>
                  <a:tcPr/>
                </a:tc>
                <a:tc>
                  <a:txBody>
                    <a:bodyPr/>
                    <a:lstStyle/>
                    <a:p>
                      <a:pPr algn="ctr"/>
                      <a:r>
                        <a:rPr lang="en-US" dirty="0" smtClean="0"/>
                        <a:t>64</a:t>
                      </a:r>
                      <a:endParaRPr lang="en-US" dirty="0"/>
                    </a:p>
                  </a:txBody>
                  <a:tcPr/>
                </a:tc>
                <a:tc>
                  <a:txBody>
                    <a:bodyPr/>
                    <a:lstStyle/>
                    <a:p>
                      <a:pPr algn="ctr"/>
                      <a:r>
                        <a:rPr lang="en-US" dirty="0" smtClean="0"/>
                        <a:t>128</a:t>
                      </a:r>
                      <a:endParaRPr lang="en-US" dirty="0"/>
                    </a:p>
                  </a:txBody>
                  <a:tcPr/>
                </a:tc>
                <a:tc>
                  <a:txBody>
                    <a:bodyPr/>
                    <a:lstStyle/>
                    <a:p>
                      <a:pPr algn="ctr"/>
                      <a:r>
                        <a:rPr lang="en-US" dirty="0" smtClean="0"/>
                        <a:t>256</a:t>
                      </a:r>
                      <a:endParaRPr lang="en-US" dirty="0"/>
                    </a:p>
                  </a:txBody>
                  <a:tcPr/>
                </a:tc>
              </a:tr>
              <a:tr h="370840">
                <a:tc>
                  <a:txBody>
                    <a:bodyPr/>
                    <a:lstStyle/>
                    <a:p>
                      <a:pPr algn="ctr"/>
                      <a:r>
                        <a:rPr lang="en-US" dirty="0" smtClean="0"/>
                        <a:t>Cycles</a:t>
                      </a:r>
                      <a:endParaRPr lang="en-US" dirty="0"/>
                    </a:p>
                  </a:txBody>
                  <a:tcPr/>
                </a:tc>
                <a:tc>
                  <a:txBody>
                    <a:bodyPr/>
                    <a:lstStyle/>
                    <a:p>
                      <a:pPr algn="ctr"/>
                      <a:r>
                        <a:rPr lang="en-US" dirty="0" smtClean="0"/>
                        <a:t>43</a:t>
                      </a:r>
                      <a:endParaRPr lang="en-US" dirty="0"/>
                    </a:p>
                  </a:txBody>
                  <a:tcPr/>
                </a:tc>
                <a:tc>
                  <a:txBody>
                    <a:bodyPr/>
                    <a:lstStyle/>
                    <a:p>
                      <a:pPr algn="ctr"/>
                      <a:r>
                        <a:rPr lang="en-US" dirty="0" smtClean="0"/>
                        <a:t>484</a:t>
                      </a:r>
                      <a:endParaRPr lang="en-US" dirty="0"/>
                    </a:p>
                  </a:txBody>
                  <a:tcPr/>
                </a:tc>
                <a:tc>
                  <a:txBody>
                    <a:bodyPr/>
                    <a:lstStyle/>
                    <a:p>
                      <a:pPr algn="ctr"/>
                      <a:r>
                        <a:rPr lang="en-US" dirty="0" smtClean="0"/>
                        <a:t>1697</a:t>
                      </a:r>
                      <a:endParaRPr lang="en-US" dirty="0"/>
                    </a:p>
                  </a:txBody>
                  <a:tcPr/>
                </a:tc>
                <a:tc>
                  <a:txBody>
                    <a:bodyPr/>
                    <a:lstStyle/>
                    <a:p>
                      <a:pPr algn="ctr"/>
                      <a:r>
                        <a:rPr lang="en-US" dirty="0" smtClean="0"/>
                        <a:t>6418</a:t>
                      </a:r>
                      <a:endParaRPr lang="en-US" dirty="0"/>
                    </a:p>
                  </a:txBody>
                  <a:tcPr/>
                </a:tc>
                <a:tc>
                  <a:txBody>
                    <a:bodyPr/>
                    <a:lstStyle/>
                    <a:p>
                      <a:pPr algn="ctr"/>
                      <a:r>
                        <a:rPr lang="en-US" dirty="0" smtClean="0"/>
                        <a:t>24903</a:t>
                      </a:r>
                      <a:endParaRPr lang="en-US" dirty="0"/>
                    </a:p>
                  </a:txBody>
                  <a:tcPr/>
                </a:tc>
              </a:tr>
              <a:tr h="370840">
                <a:tc>
                  <a:txBody>
                    <a:bodyPr/>
                    <a:lstStyle/>
                    <a:p>
                      <a:pPr algn="ctr"/>
                      <a:r>
                        <a:rPr lang="en-US" dirty="0" smtClean="0"/>
                        <a:t>%</a:t>
                      </a:r>
                      <a:r>
                        <a:rPr lang="en-US" baseline="0" dirty="0" smtClean="0"/>
                        <a:t> interval</a:t>
                      </a:r>
                      <a:endParaRPr lang="en-US" dirty="0"/>
                    </a:p>
                  </a:txBody>
                  <a:tcPr/>
                </a:tc>
                <a:tc>
                  <a:txBody>
                    <a:bodyPr/>
                    <a:lstStyle/>
                    <a:p>
                      <a:pPr algn="ctr"/>
                      <a:r>
                        <a:rPr lang="en-US" dirty="0" smtClean="0"/>
                        <a:t>0.87%</a:t>
                      </a:r>
                      <a:endParaRPr lang="en-US" dirty="0"/>
                    </a:p>
                  </a:txBody>
                  <a:tcPr/>
                </a:tc>
                <a:tc>
                  <a:txBody>
                    <a:bodyPr/>
                    <a:lstStyle/>
                    <a:p>
                      <a:pPr algn="ctr"/>
                      <a:r>
                        <a:rPr lang="en-US" dirty="0" smtClean="0"/>
                        <a:t>9.69%</a:t>
                      </a:r>
                      <a:endParaRPr lang="en-US" dirty="0"/>
                    </a:p>
                  </a:txBody>
                  <a:tcPr/>
                </a:tc>
                <a:tc>
                  <a:txBody>
                    <a:bodyPr/>
                    <a:lstStyle/>
                    <a:p>
                      <a:pPr algn="ctr"/>
                      <a:r>
                        <a:rPr lang="en-US" dirty="0" smtClean="0"/>
                        <a:t>33.95%</a:t>
                      </a:r>
                      <a:endParaRPr lang="en-US" dirty="0"/>
                    </a:p>
                  </a:txBody>
                  <a:tcPr/>
                </a:tc>
                <a:tc>
                  <a:txBody>
                    <a:bodyPr/>
                    <a:lstStyle/>
                    <a:p>
                      <a:pPr algn="ctr"/>
                      <a:r>
                        <a:rPr lang="en-US" dirty="0" smtClean="0"/>
                        <a:t>128%</a:t>
                      </a:r>
                      <a:endParaRPr lang="en-US" dirty="0"/>
                    </a:p>
                  </a:txBody>
                  <a:tcPr/>
                </a:tc>
                <a:tc>
                  <a:txBody>
                    <a:bodyPr/>
                    <a:lstStyle/>
                    <a:p>
                      <a:pPr algn="ctr"/>
                      <a:r>
                        <a:rPr lang="en-US" dirty="0" smtClean="0"/>
                        <a:t>498%</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91593059"/>
              </p:ext>
            </p:extLst>
          </p:nvPr>
        </p:nvGraphicFramePr>
        <p:xfrm>
          <a:off x="1066800" y="3962400"/>
          <a:ext cx="6248400" cy="1112520"/>
        </p:xfrm>
        <a:graphic>
          <a:graphicData uri="http://schemas.openxmlformats.org/drawingml/2006/table">
            <a:tbl>
              <a:tblPr firstRow="1" bandRow="1">
                <a:tableStyleId>{21E4AEA4-8DFA-4A89-87EB-49C32662AFE0}</a:tableStyleId>
              </a:tblPr>
              <a:tblGrid>
                <a:gridCol w="1143000"/>
                <a:gridCol w="990600"/>
                <a:gridCol w="1066800"/>
                <a:gridCol w="990600"/>
                <a:gridCol w="1066800"/>
                <a:gridCol w="990600"/>
              </a:tblGrid>
              <a:tr h="370840">
                <a:tc>
                  <a:txBody>
                    <a:bodyPr/>
                    <a:lstStyle/>
                    <a:p>
                      <a:pPr algn="ctr"/>
                      <a:r>
                        <a:rPr lang="en-US" dirty="0" smtClean="0"/>
                        <a:t># cores</a:t>
                      </a:r>
                      <a:endParaRPr lang="en-US" dirty="0"/>
                    </a:p>
                  </a:txBody>
                  <a:tcPr/>
                </a:tc>
                <a:tc>
                  <a:txBody>
                    <a:bodyPr/>
                    <a:lstStyle/>
                    <a:p>
                      <a:pPr algn="ctr"/>
                      <a:r>
                        <a:rPr lang="en-US" dirty="0" smtClean="0"/>
                        <a:t>4</a:t>
                      </a:r>
                      <a:endParaRPr lang="en-US" dirty="0"/>
                    </a:p>
                  </a:txBody>
                  <a:tcPr/>
                </a:tc>
                <a:tc>
                  <a:txBody>
                    <a:bodyPr/>
                    <a:lstStyle/>
                    <a:p>
                      <a:pPr algn="ctr"/>
                      <a:r>
                        <a:rPr lang="en-US" dirty="0" smtClean="0"/>
                        <a:t>32</a:t>
                      </a:r>
                      <a:endParaRPr lang="en-US" dirty="0"/>
                    </a:p>
                  </a:txBody>
                  <a:tcPr/>
                </a:tc>
                <a:tc>
                  <a:txBody>
                    <a:bodyPr/>
                    <a:lstStyle/>
                    <a:p>
                      <a:pPr algn="ctr"/>
                      <a:r>
                        <a:rPr lang="en-US" dirty="0" smtClean="0"/>
                        <a:t>64</a:t>
                      </a:r>
                      <a:endParaRPr lang="en-US" dirty="0"/>
                    </a:p>
                  </a:txBody>
                  <a:tcPr/>
                </a:tc>
                <a:tc>
                  <a:txBody>
                    <a:bodyPr/>
                    <a:lstStyle/>
                    <a:p>
                      <a:pPr algn="ctr"/>
                      <a:r>
                        <a:rPr lang="en-US" dirty="0" smtClean="0"/>
                        <a:t>128</a:t>
                      </a:r>
                      <a:endParaRPr lang="en-US" dirty="0"/>
                    </a:p>
                  </a:txBody>
                  <a:tcPr/>
                </a:tc>
                <a:tc>
                  <a:txBody>
                    <a:bodyPr/>
                    <a:lstStyle/>
                    <a:p>
                      <a:pPr algn="ctr"/>
                      <a:r>
                        <a:rPr lang="en-US" dirty="0" smtClean="0"/>
                        <a:t>256</a:t>
                      </a:r>
                      <a:endParaRPr lang="en-US" dirty="0"/>
                    </a:p>
                  </a:txBody>
                  <a:tcPr/>
                </a:tc>
              </a:tr>
              <a:tr h="370840">
                <a:tc>
                  <a:txBody>
                    <a:bodyPr/>
                    <a:lstStyle/>
                    <a:p>
                      <a:pPr algn="ctr"/>
                      <a:r>
                        <a:rPr lang="en-US" dirty="0" smtClean="0"/>
                        <a:t>Cycles</a:t>
                      </a:r>
                      <a:endParaRPr lang="en-US" dirty="0"/>
                    </a:p>
                  </a:txBody>
                  <a:tcPr/>
                </a:tc>
                <a:tc>
                  <a:txBody>
                    <a:bodyPr/>
                    <a:lstStyle/>
                    <a:p>
                      <a:pPr algn="ctr"/>
                      <a:r>
                        <a:rPr lang="en-US" dirty="0" smtClean="0"/>
                        <a:t>9.47</a:t>
                      </a:r>
                      <a:endParaRPr lang="en-US" dirty="0"/>
                    </a:p>
                  </a:txBody>
                  <a:tcPr/>
                </a:tc>
                <a:tc>
                  <a:txBody>
                    <a:bodyPr/>
                    <a:lstStyle/>
                    <a:p>
                      <a:pPr algn="ctr"/>
                      <a:r>
                        <a:rPr lang="en-US" dirty="0" smtClean="0"/>
                        <a:t>12.49</a:t>
                      </a:r>
                      <a:endParaRPr lang="en-US" dirty="0"/>
                    </a:p>
                  </a:txBody>
                  <a:tcPr/>
                </a:tc>
                <a:tc>
                  <a:txBody>
                    <a:bodyPr/>
                    <a:lstStyle/>
                    <a:p>
                      <a:pPr algn="ctr"/>
                      <a:r>
                        <a:rPr lang="en-US" dirty="0" smtClean="0"/>
                        <a:t>15.89</a:t>
                      </a:r>
                      <a:endParaRPr lang="en-US" dirty="0"/>
                    </a:p>
                  </a:txBody>
                  <a:tcPr/>
                </a:tc>
                <a:tc>
                  <a:txBody>
                    <a:bodyPr/>
                    <a:lstStyle/>
                    <a:p>
                      <a:pPr algn="ctr"/>
                      <a:r>
                        <a:rPr lang="en-US" dirty="0" smtClean="0"/>
                        <a:t>22.64</a:t>
                      </a:r>
                      <a:endParaRPr lang="en-US" dirty="0"/>
                    </a:p>
                  </a:txBody>
                  <a:tcPr/>
                </a:tc>
                <a:tc>
                  <a:txBody>
                    <a:bodyPr/>
                    <a:lstStyle/>
                    <a:p>
                      <a:pPr algn="ctr"/>
                      <a:r>
                        <a:rPr lang="en-US" dirty="0" smtClean="0"/>
                        <a:t>52.70</a:t>
                      </a:r>
                      <a:endParaRPr lang="en-US" dirty="0"/>
                    </a:p>
                  </a:txBody>
                  <a:tcPr/>
                </a:tc>
              </a:tr>
              <a:tr h="370840">
                <a:tc>
                  <a:txBody>
                    <a:bodyPr/>
                    <a:lstStyle/>
                    <a:p>
                      <a:pPr algn="ctr"/>
                      <a:r>
                        <a:rPr lang="en-US" dirty="0" smtClean="0"/>
                        <a:t>%</a:t>
                      </a:r>
                      <a:r>
                        <a:rPr lang="en-US" baseline="0" dirty="0" smtClean="0"/>
                        <a:t> interval</a:t>
                      </a:r>
                      <a:endParaRPr lang="en-US" dirty="0"/>
                    </a:p>
                  </a:txBody>
                  <a:tcPr/>
                </a:tc>
                <a:tc>
                  <a:txBody>
                    <a:bodyPr/>
                    <a:lstStyle/>
                    <a:p>
                      <a:pPr algn="ctr"/>
                      <a:r>
                        <a:rPr lang="en-US" dirty="0" smtClean="0"/>
                        <a:t>0.19%</a:t>
                      </a:r>
                      <a:endParaRPr lang="en-US" dirty="0"/>
                    </a:p>
                  </a:txBody>
                  <a:tcPr/>
                </a:tc>
                <a:tc>
                  <a:txBody>
                    <a:bodyPr/>
                    <a:lstStyle/>
                    <a:p>
                      <a:pPr algn="ctr"/>
                      <a:r>
                        <a:rPr lang="en-US" dirty="0" smtClean="0"/>
                        <a:t>0.25%</a:t>
                      </a:r>
                      <a:endParaRPr lang="en-US" dirty="0"/>
                    </a:p>
                  </a:txBody>
                  <a:tcPr/>
                </a:tc>
                <a:tc>
                  <a:txBody>
                    <a:bodyPr/>
                    <a:lstStyle/>
                    <a:p>
                      <a:pPr algn="ctr"/>
                      <a:r>
                        <a:rPr lang="en-US" dirty="0" smtClean="0"/>
                        <a:t>0.32%</a:t>
                      </a:r>
                      <a:endParaRPr lang="en-US" dirty="0"/>
                    </a:p>
                  </a:txBody>
                  <a:tcPr/>
                </a:tc>
                <a:tc>
                  <a:txBody>
                    <a:bodyPr/>
                    <a:lstStyle/>
                    <a:p>
                      <a:pPr algn="ctr"/>
                      <a:r>
                        <a:rPr lang="en-US" dirty="0" smtClean="0"/>
                        <a:t>0.45%</a:t>
                      </a:r>
                      <a:endParaRPr lang="en-US" dirty="0"/>
                    </a:p>
                  </a:txBody>
                  <a:tcPr/>
                </a:tc>
                <a:tc>
                  <a:txBody>
                    <a:bodyPr/>
                    <a:lstStyle/>
                    <a:p>
                      <a:pPr algn="ctr"/>
                      <a:r>
                        <a:rPr lang="en-US" dirty="0" smtClean="0"/>
                        <a:t>1.05%</a:t>
                      </a:r>
                      <a:endParaRPr lang="en-US" dirty="0"/>
                    </a:p>
                  </a:txBody>
                  <a:tcPr/>
                </a:tc>
              </a:tr>
            </a:tbl>
          </a:graphicData>
        </a:graphic>
      </p:graphicFrame>
      <p:sp>
        <p:nvSpPr>
          <p:cNvPr id="11" name="TextBox 10"/>
          <p:cNvSpPr txBox="1"/>
          <p:nvPr/>
        </p:nvSpPr>
        <p:spPr>
          <a:xfrm>
            <a:off x="4343400" y="5638800"/>
            <a:ext cx="4341228" cy="369332"/>
          </a:xfrm>
          <a:prstGeom prst="rect">
            <a:avLst/>
          </a:prstGeom>
          <a:noFill/>
        </p:spPr>
        <p:txBody>
          <a:bodyPr wrap="none" rtlCol="0">
            <a:spAutoFit/>
          </a:bodyPr>
          <a:lstStyle/>
          <a:p>
            <a:r>
              <a:rPr lang="en-US" dirty="0" smtClean="0">
                <a:latin typeface="Palatino Linotype"/>
                <a:cs typeface="Palatino Linotype"/>
              </a:rPr>
              <a:t>(*) Assume 5M cycle reallocation interval</a:t>
            </a:r>
            <a:endParaRPr lang="en-US" dirty="0">
              <a:latin typeface="Palatino Linotype"/>
              <a:cs typeface="Palatino Linotype"/>
            </a:endParaRPr>
          </a:p>
        </p:txBody>
      </p:sp>
      <p:sp>
        <p:nvSpPr>
          <p:cNvPr id="12" name="TextBox 11"/>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Practical Issues </a:t>
            </a:r>
            <a:r>
              <a:rPr lang="en-US" sz="1200" dirty="0">
                <a:solidFill>
                  <a:srgbClr val="777777"/>
                </a:solidFill>
                <a:latin typeface="Whitney-Semibold" charset="0"/>
              </a:rPr>
              <a:t>• </a:t>
            </a:r>
            <a:r>
              <a:rPr lang="en-US" sz="1200" dirty="0" smtClean="0">
                <a:solidFill>
                  <a:schemeClr val="bg1"/>
                </a:solidFill>
                <a:latin typeface="Whitney-Semibold" charset="0"/>
              </a:rPr>
              <a:t>Evaluations</a:t>
            </a:r>
            <a:r>
              <a:rPr lang="en-US" sz="1200" dirty="0" smtClean="0">
                <a:solidFill>
                  <a:srgbClr val="777777"/>
                </a:solidFill>
                <a:latin typeface="Whitney-Semibold" charset="0"/>
              </a:rPr>
              <a:t> </a:t>
            </a:r>
            <a:r>
              <a:rPr lang="en-US" sz="1200" dirty="0">
                <a:solidFill>
                  <a:srgbClr val="777777"/>
                </a:solidFill>
                <a:latin typeface="Whitney-Semibold" charset="0"/>
              </a:rPr>
              <a:t>• </a:t>
            </a:r>
            <a:r>
              <a:rPr lang="en-US" sz="1200" dirty="0" smtClean="0">
                <a:solidFill>
                  <a:srgbClr val="777777"/>
                </a:solidFill>
                <a:latin typeface="Whitney-Semibold" charset="0"/>
              </a:rPr>
              <a:t>Conclusions</a:t>
            </a:r>
            <a:endParaRPr lang="en-US" sz="1200" dirty="0">
              <a:solidFill>
                <a:schemeClr val="bg1"/>
              </a:solidFill>
              <a:latin typeface="Whitney-Semibold" charset="0"/>
            </a:endParaRPr>
          </a:p>
        </p:txBody>
      </p:sp>
    </p:spTree>
    <p:extLst>
      <p:ext uri="{BB962C8B-B14F-4D97-AF65-F5344CB8AC3E}">
        <p14:creationId xmlns:p14="http://schemas.microsoft.com/office/powerpoint/2010/main" val="375545213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Market-based approach very </a:t>
            </a:r>
            <a:r>
              <a:rPr lang="en-US" dirty="0" smtClean="0"/>
              <a:t>promising</a:t>
            </a:r>
          </a:p>
          <a:p>
            <a:pPr lvl="1"/>
            <a:r>
              <a:rPr lang="en-US" dirty="0"/>
              <a:t>Fast and scalable</a:t>
            </a:r>
          </a:p>
          <a:p>
            <a:pPr lvl="1"/>
            <a:r>
              <a:rPr lang="en-US" dirty="0" smtClean="0"/>
              <a:t>Solid results</a:t>
            </a:r>
          </a:p>
          <a:p>
            <a:pPr lvl="1"/>
            <a:r>
              <a:rPr lang="en-US" dirty="0" smtClean="0"/>
              <a:t>Adjustable system throughput and fairness</a:t>
            </a:r>
          </a:p>
          <a:p>
            <a:r>
              <a:rPr lang="en-US" dirty="0"/>
              <a:t>Heuristic approach </a:t>
            </a:r>
            <a:r>
              <a:rPr lang="en-US" dirty="0" smtClean="0"/>
              <a:t>valid</a:t>
            </a:r>
          </a:p>
          <a:p>
            <a:pPr lvl="1"/>
            <a:r>
              <a:rPr lang="en-US" dirty="0"/>
              <a:t>Plenty of real-life examples that just work</a:t>
            </a:r>
          </a:p>
          <a:p>
            <a:pPr lvl="1"/>
            <a:r>
              <a:rPr lang="en-US" dirty="0"/>
              <a:t>Utility models captures application behavior well</a:t>
            </a:r>
          </a:p>
          <a:p>
            <a:pPr lvl="1"/>
            <a:r>
              <a:rPr lang="en-US" dirty="0"/>
              <a:t>First welfare theorem has weak conditions</a:t>
            </a:r>
          </a:p>
          <a:p>
            <a:pPr lvl="1"/>
            <a:r>
              <a:rPr lang="en-US" dirty="0"/>
              <a:t>We have reasonable fallback mechanism</a:t>
            </a:r>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22</a:t>
            </a:fld>
            <a:r>
              <a:rPr lang="en-US" dirty="0" smtClean="0"/>
              <a:t> of 22</a:t>
            </a:r>
            <a:endParaRPr lang="en-US" dirty="0"/>
          </a:p>
        </p:txBody>
      </p:sp>
      <p:sp>
        <p:nvSpPr>
          <p:cNvPr id="6"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Practical Issues </a:t>
            </a:r>
            <a:r>
              <a:rPr lang="en-US" sz="1200" dirty="0">
                <a:solidFill>
                  <a:srgbClr val="777777"/>
                </a:solidFill>
                <a:latin typeface="Whitney-Semibold" charset="0"/>
              </a:rPr>
              <a:t>• </a:t>
            </a:r>
            <a:r>
              <a:rPr lang="en-US" sz="1200" dirty="0" smtClean="0">
                <a:solidFill>
                  <a:srgbClr val="777777"/>
                </a:solidFill>
                <a:latin typeface="Whitney-Semibold" charset="0"/>
              </a:rPr>
              <a:t>Evaluations </a:t>
            </a:r>
            <a:r>
              <a:rPr lang="en-US" sz="1200" dirty="0">
                <a:solidFill>
                  <a:srgbClr val="777777"/>
                </a:solidFill>
                <a:latin typeface="Whitney-Semibold" charset="0"/>
              </a:rPr>
              <a:t>• </a:t>
            </a:r>
            <a:r>
              <a:rPr lang="en-US" sz="1200" dirty="0" smtClean="0">
                <a:solidFill>
                  <a:schemeClr val="bg1"/>
                </a:solidFill>
                <a:latin typeface="Whitney-Semibold" charset="0"/>
              </a:rPr>
              <a:t>Conclusions</a:t>
            </a:r>
            <a:endParaRPr lang="en-US" sz="1200" dirty="0">
              <a:solidFill>
                <a:schemeClr val="bg1"/>
              </a:solidFill>
              <a:latin typeface="Whitney-Semibold" charset="0"/>
            </a:endParaRPr>
          </a:p>
        </p:txBody>
      </p:sp>
    </p:spTree>
    <p:extLst>
      <p:ext uri="{BB962C8B-B14F-4D97-AF65-F5344CB8AC3E}">
        <p14:creationId xmlns:p14="http://schemas.microsoft.com/office/powerpoint/2010/main" val="19184947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PresentationTitle2010Pri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0" y="2130425"/>
            <a:ext cx="9144000" cy="2060575"/>
          </a:xfrm>
        </p:spPr>
        <p:txBody>
          <a:bodyPr/>
          <a:lstStyle/>
          <a:p>
            <a:pPr eaLnBrk="1" hangingPunct="1">
              <a:defRPr/>
            </a:pPr>
            <a:r>
              <a:rPr lang="en-US" dirty="0" err="1">
                <a:solidFill>
                  <a:schemeClr val="bg1">
                    <a:lumMod val="95000"/>
                  </a:schemeClr>
                </a:solidFill>
                <a:ea typeface="+mj-ea"/>
              </a:rPr>
              <a:t>XChange</a:t>
            </a:r>
            <a:r>
              <a:rPr lang="en-US" dirty="0">
                <a:solidFill>
                  <a:schemeClr val="bg1">
                    <a:lumMod val="95000"/>
                  </a:schemeClr>
                </a:solidFill>
                <a:ea typeface="+mj-ea"/>
              </a:rPr>
              <a:t>: </a:t>
            </a:r>
            <a:r>
              <a:rPr lang="en-US" dirty="0" smtClean="0">
                <a:solidFill>
                  <a:schemeClr val="bg1">
                    <a:lumMod val="95000"/>
                  </a:schemeClr>
                </a:solidFill>
                <a:ea typeface="+mj-ea"/>
              </a:rPr>
              <a:t/>
            </a:r>
            <a:br>
              <a:rPr lang="en-US" dirty="0" smtClean="0">
                <a:solidFill>
                  <a:schemeClr val="bg1">
                    <a:lumMod val="95000"/>
                  </a:schemeClr>
                </a:solidFill>
                <a:ea typeface="+mj-ea"/>
              </a:rPr>
            </a:br>
            <a:r>
              <a:rPr lang="en-US" sz="2600" dirty="0" smtClean="0">
                <a:solidFill>
                  <a:schemeClr val="bg1">
                    <a:lumMod val="95000"/>
                  </a:schemeClr>
                </a:solidFill>
                <a:ea typeface="+mj-ea"/>
              </a:rPr>
              <a:t>A </a:t>
            </a:r>
            <a:r>
              <a:rPr lang="en-US" sz="2600" dirty="0">
                <a:solidFill>
                  <a:schemeClr val="bg1">
                    <a:lumMod val="95000"/>
                  </a:schemeClr>
                </a:solidFill>
                <a:ea typeface="+mj-ea"/>
              </a:rPr>
              <a:t>Market-based Approach to Scalable Dynamic</a:t>
            </a:r>
            <a:br>
              <a:rPr lang="en-US" sz="2600" dirty="0">
                <a:solidFill>
                  <a:schemeClr val="bg1">
                    <a:lumMod val="95000"/>
                  </a:schemeClr>
                </a:solidFill>
                <a:ea typeface="+mj-ea"/>
              </a:rPr>
            </a:br>
            <a:r>
              <a:rPr lang="en-US" sz="2600" dirty="0">
                <a:solidFill>
                  <a:schemeClr val="bg1">
                    <a:lumMod val="95000"/>
                  </a:schemeClr>
                </a:solidFill>
                <a:ea typeface="+mj-ea"/>
              </a:rPr>
              <a:t>Multi-resource Allocation in Multicore Architectures</a:t>
            </a:r>
          </a:p>
        </p:txBody>
      </p:sp>
      <p:sp>
        <p:nvSpPr>
          <p:cNvPr id="13316" name="Subtitle 8"/>
          <p:cNvSpPr>
            <a:spLocks noGrp="1"/>
          </p:cNvSpPr>
          <p:nvPr>
            <p:ph type="subTitle" idx="1"/>
          </p:nvPr>
        </p:nvSpPr>
        <p:spPr>
          <a:xfrm>
            <a:off x="457200" y="4495800"/>
            <a:ext cx="8229600" cy="2286000"/>
          </a:xfrm>
        </p:spPr>
        <p:txBody>
          <a:bodyPr anchor="ctr"/>
          <a:lstStyle/>
          <a:p>
            <a:pPr eaLnBrk="1" hangingPunct="1">
              <a:defRPr/>
            </a:pPr>
            <a:r>
              <a:rPr lang="en-US" sz="2800" b="0" dirty="0" smtClean="0">
                <a:solidFill>
                  <a:schemeClr val="bg1">
                    <a:lumMod val="95000"/>
                  </a:schemeClr>
                </a:solidFill>
                <a:ea typeface="+mn-ea"/>
              </a:rPr>
              <a:t>Xiaodong Wang </a:t>
            </a:r>
          </a:p>
          <a:p>
            <a:pPr eaLnBrk="1" hangingPunct="1">
              <a:defRPr/>
            </a:pPr>
            <a:r>
              <a:rPr lang="en-US" sz="2800" b="0" dirty="0" smtClean="0">
                <a:solidFill>
                  <a:schemeClr val="bg1">
                    <a:lumMod val="65000"/>
                  </a:schemeClr>
                </a:solidFill>
                <a:ea typeface="+mn-ea"/>
              </a:rPr>
              <a:t>José F. </a:t>
            </a:r>
            <a:r>
              <a:rPr lang="en-US" sz="2800" b="0" dirty="0" err="1" smtClean="0">
                <a:solidFill>
                  <a:schemeClr val="bg1">
                    <a:lumMod val="65000"/>
                  </a:schemeClr>
                </a:solidFill>
                <a:ea typeface="+mn-ea"/>
              </a:rPr>
              <a:t>Martínez</a:t>
            </a:r>
            <a:endParaRPr lang="en-US" sz="2800" b="0" dirty="0" smtClean="0">
              <a:solidFill>
                <a:schemeClr val="bg1">
                  <a:lumMod val="65000"/>
                </a:schemeClr>
              </a:solidFill>
              <a:ea typeface="+mn-ea"/>
            </a:endParaRPr>
          </a:p>
          <a:p>
            <a:pPr eaLnBrk="1" hangingPunct="1">
              <a:defRPr/>
            </a:pPr>
            <a:endParaRPr lang="en-US" sz="2800" b="0" dirty="0">
              <a:solidFill>
                <a:schemeClr val="bg1">
                  <a:lumMod val="95000"/>
                </a:schemeClr>
              </a:solidFill>
              <a:ea typeface="+mn-ea"/>
            </a:endParaRPr>
          </a:p>
          <a:p>
            <a:pPr eaLnBrk="1" hangingPunct="1">
              <a:defRPr/>
            </a:pPr>
            <a:r>
              <a:rPr lang="en-US" sz="2800" b="0" dirty="0">
                <a:solidFill>
                  <a:schemeClr val="bg1">
                    <a:lumMod val="95000"/>
                  </a:schemeClr>
                </a:solidFill>
                <a:ea typeface="+mn-ea"/>
              </a:rPr>
              <a:t>Computer Systems Lab</a:t>
            </a:r>
          </a:p>
          <a:p>
            <a:pPr eaLnBrk="1" hangingPunct="1">
              <a:defRPr/>
            </a:pPr>
            <a:r>
              <a:rPr lang="en-US" sz="2800" b="0" dirty="0">
                <a:solidFill>
                  <a:schemeClr val="bg1">
                    <a:lumMod val="95000"/>
                  </a:schemeClr>
                </a:solidFill>
                <a:ea typeface="+mn-ea"/>
              </a:rPr>
              <a:t>Cornell University</a:t>
            </a:r>
          </a:p>
          <a:p>
            <a:pPr eaLnBrk="1" hangingPunct="1">
              <a:defRPr/>
            </a:pPr>
            <a:endParaRPr lang="en-US" b="0" dirty="0" smtClean="0">
              <a:solidFill>
                <a:schemeClr val="bg1">
                  <a:lumMod val="95000"/>
                </a:schemeClr>
              </a:solidFill>
              <a:ea typeface="+mn-ea"/>
            </a:endParaRPr>
          </a:p>
        </p:txBody>
      </p:sp>
      <p:sp>
        <p:nvSpPr>
          <p:cNvPr id="4" name="Slide Number Placeholder 3"/>
          <p:cNvSpPr>
            <a:spLocks noGrp="1"/>
          </p:cNvSpPr>
          <p:nvPr>
            <p:ph type="sldNum" sz="quarter" idx="10"/>
          </p:nvPr>
        </p:nvSpPr>
        <p:spPr/>
        <p:txBody>
          <a:bodyPr rtlCol="0"/>
          <a:lstStyle/>
          <a:p>
            <a:pPr fontAlgn="auto">
              <a:spcBef>
                <a:spcPts val="0"/>
              </a:spcBef>
              <a:spcAft>
                <a:spcPts val="0"/>
              </a:spcAft>
              <a:defRPr/>
            </a:pPr>
            <a:r>
              <a:rPr lang="en-US" sz="1050" dirty="0">
                <a:latin typeface="Gotham Black" pitchFamily="50" charset="0"/>
                <a:ea typeface="+mn-ea"/>
                <a:cs typeface="Gotham Black" pitchFamily="50" charset="0"/>
              </a:rPr>
              <a:t>Page 1 of </a:t>
            </a:r>
            <a:r>
              <a:rPr lang="en-US" sz="1050" dirty="0" smtClean="0">
                <a:latin typeface="Gotham Black" pitchFamily="50" charset="0"/>
                <a:ea typeface="+mn-ea"/>
                <a:cs typeface="Gotham Black" pitchFamily="50" charset="0"/>
              </a:rPr>
              <a:t>22</a:t>
            </a:r>
            <a:endParaRPr lang="en-US" sz="1050" dirty="0">
              <a:latin typeface="Gotham Black" pitchFamily="50" charset="0"/>
              <a:ea typeface="+mn-ea"/>
              <a:cs typeface="Gotham Black" pitchFamily="50" charset="0"/>
            </a:endParaRPr>
          </a:p>
        </p:txBody>
      </p:sp>
      <p:sp>
        <p:nvSpPr>
          <p:cNvPr id="10" name="Rounded Rectangle 9"/>
          <p:cNvSpPr/>
          <p:nvPr/>
        </p:nvSpPr>
        <p:spPr>
          <a:xfrm>
            <a:off x="3619500" y="838200"/>
            <a:ext cx="1905000" cy="1066800"/>
          </a:xfrm>
          <a:prstGeom prst="roundRect">
            <a:avLst>
              <a:gd name="adj" fmla="val 146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3" name="Picture 6" descr="csllogoAIbi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1069975"/>
            <a:ext cx="15113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5581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24</a:t>
            </a:fld>
            <a:r>
              <a:rPr lang="en-US" dirty="0" smtClean="0"/>
              <a:t> of 22</a:t>
            </a:r>
            <a:endParaRPr lang="en-US" dirty="0"/>
          </a:p>
        </p:txBody>
      </p:sp>
    </p:spTree>
    <p:extLst>
      <p:ext uri="{BB962C8B-B14F-4D97-AF65-F5344CB8AC3E}">
        <p14:creationId xmlns:p14="http://schemas.microsoft.com/office/powerpoint/2010/main" val="34454647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art: example of non-convexity</a:t>
            </a:r>
            <a:endParaRPr lang="en-US" dirty="0"/>
          </a:p>
        </p:txBody>
      </p:sp>
      <p:sp>
        <p:nvSpPr>
          <p:cNvPr id="3" name="Content Placeholder 2"/>
          <p:cNvSpPr>
            <a:spLocks noGrp="1"/>
          </p:cNvSpPr>
          <p:nvPr>
            <p:ph idx="1"/>
          </p:nvPr>
        </p:nvSpPr>
        <p:spPr>
          <a:xfrm>
            <a:off x="152400" y="838200"/>
            <a:ext cx="8839200" cy="685800"/>
          </a:xfrm>
        </p:spPr>
        <p:txBody>
          <a:bodyPr/>
          <a:lstStyle/>
          <a:p>
            <a:r>
              <a:rPr lang="en-US" sz="2800" i="1" dirty="0" err="1" smtClean="0"/>
              <a:t>mcf</a:t>
            </a:r>
            <a:r>
              <a:rPr lang="en-US" sz="2800" dirty="0" err="1" smtClean="0"/>
              <a:t>’s</a:t>
            </a:r>
            <a:r>
              <a:rPr lang="en-US" sz="2800" dirty="0" smtClean="0"/>
              <a:t> IPC vs. cache allocation</a:t>
            </a:r>
            <a:endParaRPr lang="en-US" sz="28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25</a:t>
            </a:fld>
            <a:r>
              <a:rPr lang="en-US" dirty="0" smtClean="0"/>
              <a:t> of 22</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014709327"/>
              </p:ext>
            </p:extLst>
          </p:nvPr>
        </p:nvGraphicFramePr>
        <p:xfrm>
          <a:off x="609600" y="1524000"/>
          <a:ext cx="8064500" cy="4298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45653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art</a:t>
            </a:r>
            <a:endParaRPr lang="en-US" dirty="0"/>
          </a:p>
        </p:txBody>
      </p:sp>
      <p:sp>
        <p:nvSpPr>
          <p:cNvPr id="3" name="Content Placeholder 2"/>
          <p:cNvSpPr>
            <a:spLocks noGrp="1"/>
          </p:cNvSpPr>
          <p:nvPr>
            <p:ph idx="1"/>
          </p:nvPr>
        </p:nvSpPr>
        <p:spPr/>
        <p:txBody>
          <a:bodyPr/>
          <a:lstStyle/>
          <a:p>
            <a:r>
              <a:rPr lang="en-US" altLang="zh-CN" sz="2800" dirty="0" smtClean="0"/>
              <a:t>Key</a:t>
            </a:r>
            <a:r>
              <a:rPr lang="zh-CN" altLang="en-US" sz="2800" dirty="0" smtClean="0"/>
              <a:t>：</a:t>
            </a:r>
            <a:r>
              <a:rPr lang="en-US" altLang="zh-CN" sz="2800" dirty="0" smtClean="0"/>
              <a:t> Performance modeling + resource allocation</a:t>
            </a:r>
            <a:endParaRPr lang="en-US" sz="2800" dirty="0" smtClean="0"/>
          </a:p>
          <a:p>
            <a:endParaRPr lang="en-US" sz="2800" dirty="0"/>
          </a:p>
          <a:p>
            <a:r>
              <a:rPr lang="en-US" sz="2800" dirty="0" smtClean="0"/>
              <a:t>Sampling + hill climbing [Choi and </a:t>
            </a:r>
            <a:r>
              <a:rPr lang="en-US" sz="2800" dirty="0" err="1" smtClean="0"/>
              <a:t>Yeung</a:t>
            </a:r>
            <a:r>
              <a:rPr lang="en-US" sz="2800" dirty="0" smtClean="0"/>
              <a:t> 2006]</a:t>
            </a:r>
          </a:p>
          <a:p>
            <a:endParaRPr lang="en-US" sz="2800" dirty="0"/>
          </a:p>
          <a:p>
            <a:r>
              <a:rPr lang="en-US" sz="2800" dirty="0" smtClean="0"/>
              <a:t>Predictive model + hill climbing</a:t>
            </a:r>
          </a:p>
          <a:p>
            <a:pPr lvl="1"/>
            <a:r>
              <a:rPr lang="en-US" sz="2400" dirty="0" smtClean="0"/>
              <a:t>Artificial neural network [</a:t>
            </a:r>
            <a:r>
              <a:rPr lang="en-US" sz="2400" dirty="0" err="1" smtClean="0"/>
              <a:t>Bitirgen</a:t>
            </a:r>
            <a:r>
              <a:rPr lang="en-US" sz="2400" dirty="0" smtClean="0"/>
              <a:t> et al. 2008]</a:t>
            </a:r>
          </a:p>
          <a:p>
            <a:pPr lvl="1"/>
            <a:r>
              <a:rPr lang="en-US" sz="2400" dirty="0" smtClean="0"/>
              <a:t>Analytical model [Chen and John 2011]</a:t>
            </a:r>
          </a:p>
          <a:p>
            <a:pPr lvl="1"/>
            <a:endParaRPr lang="en-US" sz="2400" dirty="0"/>
          </a:p>
          <a:p>
            <a:r>
              <a:rPr lang="en-US" sz="2800" dirty="0" smtClean="0"/>
              <a:t>Curve-fitting + elasticity-proportional (</a:t>
            </a:r>
            <a:r>
              <a:rPr lang="en-US" sz="2800" dirty="0" err="1" smtClean="0"/>
              <a:t>Zahedi</a:t>
            </a:r>
            <a:r>
              <a:rPr lang="en-US" sz="2800" dirty="0" smtClean="0"/>
              <a:t> and Lee 2014)</a:t>
            </a:r>
          </a:p>
          <a:p>
            <a:pPr lvl="1"/>
            <a:r>
              <a:rPr lang="en-US" sz="2400" dirty="0" smtClean="0"/>
              <a:t>Guarantee game-theoretic fairness at the cost of efficiency</a:t>
            </a:r>
            <a:endParaRPr lang="en-US" sz="24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26</a:t>
            </a:fld>
            <a:r>
              <a:rPr lang="en-US" dirty="0" smtClean="0"/>
              <a:t> of 22</a:t>
            </a:r>
            <a:endParaRPr lang="en-US" dirty="0"/>
          </a:p>
        </p:txBody>
      </p:sp>
    </p:spTree>
    <p:extLst>
      <p:ext uri="{BB962C8B-B14F-4D97-AF65-F5344CB8AC3E}">
        <p14:creationId xmlns:p14="http://schemas.microsoft.com/office/powerpoint/2010/main" val="10117075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sophisticated player model</a:t>
            </a:r>
          </a:p>
        </p:txBody>
      </p:sp>
      <p:sp>
        <p:nvSpPr>
          <p:cNvPr id="3" name="Content Placeholder 2"/>
          <p:cNvSpPr>
            <a:spLocks noGrp="1"/>
          </p:cNvSpPr>
          <p:nvPr>
            <p:ph idx="1"/>
          </p:nvPr>
        </p:nvSpPr>
        <p:spPr/>
        <p:txBody>
          <a:bodyPr/>
          <a:lstStyle/>
          <a:p>
            <a:r>
              <a:rPr lang="en-US" sz="2800" dirty="0" smtClean="0"/>
              <a:t>Compute phase</a:t>
            </a:r>
          </a:p>
          <a:p>
            <a:pPr lvl="1"/>
            <a:r>
              <a:rPr lang="en-US" sz="2400" dirty="0" smtClean="0"/>
              <a:t>Power: assume compute phase is linear to frequency</a:t>
            </a:r>
            <a:endParaRPr lang="en-US" sz="24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27</a:t>
            </a:fld>
            <a:r>
              <a:rPr lang="en-US" dirty="0" smtClean="0"/>
              <a:t> of 22</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751793379"/>
              </p:ext>
            </p:extLst>
          </p:nvPr>
        </p:nvGraphicFramePr>
        <p:xfrm>
          <a:off x="685800" y="1981200"/>
          <a:ext cx="1951038" cy="795337"/>
        </p:xfrm>
        <a:graphic>
          <a:graphicData uri="http://schemas.openxmlformats.org/presentationml/2006/ole">
            <mc:AlternateContent xmlns:mc="http://schemas.openxmlformats.org/markup-compatibility/2006">
              <mc:Choice xmlns:v="urn:schemas-microsoft-com:vml" Requires="v">
                <p:oleObj spid="_x0000_s96759" name="Equation" r:id="rId3" imgW="1092200" imgH="444500" progId="Equation.3">
                  <p:embed/>
                </p:oleObj>
              </mc:Choice>
              <mc:Fallback>
                <p:oleObj name="Equation" r:id="rId3" imgW="1092200" imgH="444500" progId="Equation.3">
                  <p:embed/>
                  <p:pic>
                    <p:nvPicPr>
                      <p:cNvPr id="0" name=""/>
                      <p:cNvPicPr/>
                      <p:nvPr/>
                    </p:nvPicPr>
                    <p:blipFill>
                      <a:blip r:embed="rId4"/>
                      <a:stretch>
                        <a:fillRect/>
                      </a:stretch>
                    </p:blipFill>
                    <p:spPr>
                      <a:xfrm>
                        <a:off x="685800" y="1981200"/>
                        <a:ext cx="1951038" cy="7953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29593289"/>
              </p:ext>
            </p:extLst>
          </p:nvPr>
        </p:nvGraphicFramePr>
        <p:xfrm>
          <a:off x="4721225" y="2819400"/>
          <a:ext cx="2746375" cy="1136650"/>
        </p:xfrm>
        <a:graphic>
          <a:graphicData uri="http://schemas.openxmlformats.org/presentationml/2006/ole">
            <mc:AlternateContent xmlns:mc="http://schemas.openxmlformats.org/markup-compatibility/2006">
              <mc:Choice xmlns:v="urn:schemas-microsoft-com:vml" Requires="v">
                <p:oleObj spid="_x0000_s96760" name="Equation" r:id="rId5" imgW="1536700" imgH="635000" progId="Equation.3">
                  <p:embed/>
                </p:oleObj>
              </mc:Choice>
              <mc:Fallback>
                <p:oleObj name="Equation" r:id="rId5" imgW="1536700" imgH="635000" progId="Equation.3">
                  <p:embed/>
                  <p:pic>
                    <p:nvPicPr>
                      <p:cNvPr id="0" name=""/>
                      <p:cNvPicPr/>
                      <p:nvPr/>
                    </p:nvPicPr>
                    <p:blipFill>
                      <a:blip r:embed="rId6"/>
                      <a:stretch>
                        <a:fillRect/>
                      </a:stretch>
                    </p:blipFill>
                    <p:spPr>
                      <a:xfrm>
                        <a:off x="4721225" y="2819400"/>
                        <a:ext cx="2746375" cy="11366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47617170"/>
              </p:ext>
            </p:extLst>
          </p:nvPr>
        </p:nvGraphicFramePr>
        <p:xfrm>
          <a:off x="685800" y="4419600"/>
          <a:ext cx="4491038" cy="773112"/>
        </p:xfrm>
        <a:graphic>
          <a:graphicData uri="http://schemas.openxmlformats.org/presentationml/2006/ole">
            <mc:AlternateContent xmlns:mc="http://schemas.openxmlformats.org/markup-compatibility/2006">
              <mc:Choice xmlns:v="urn:schemas-microsoft-com:vml" Requires="v">
                <p:oleObj spid="_x0000_s96761" name="Equation" r:id="rId7" imgW="2514600" imgH="431800" progId="Equation.3">
                  <p:embed/>
                </p:oleObj>
              </mc:Choice>
              <mc:Fallback>
                <p:oleObj name="Equation" r:id="rId7" imgW="2514600" imgH="431800" progId="Equation.3">
                  <p:embed/>
                  <p:pic>
                    <p:nvPicPr>
                      <p:cNvPr id="0" name=""/>
                      <p:cNvPicPr/>
                      <p:nvPr/>
                    </p:nvPicPr>
                    <p:blipFill>
                      <a:blip r:embed="rId8"/>
                      <a:stretch>
                        <a:fillRect/>
                      </a:stretch>
                    </p:blipFill>
                    <p:spPr>
                      <a:xfrm>
                        <a:off x="685800" y="4419600"/>
                        <a:ext cx="4491038" cy="773112"/>
                      </a:xfrm>
                      <a:prstGeom prst="rect">
                        <a:avLst/>
                      </a:prstGeom>
                    </p:spPr>
                  </p:pic>
                </p:oleObj>
              </mc:Fallback>
            </mc:AlternateContent>
          </a:graphicData>
        </a:graphic>
      </p:graphicFrame>
      <p:sp>
        <p:nvSpPr>
          <p:cNvPr id="9" name="Connector 8"/>
          <p:cNvSpPr/>
          <p:nvPr/>
        </p:nvSpPr>
        <p:spPr>
          <a:xfrm>
            <a:off x="3352800" y="2167195"/>
            <a:ext cx="2286000" cy="990600"/>
          </a:xfrm>
          <a:prstGeom prst="flowChartConnector">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77760" y="2319595"/>
            <a:ext cx="1646980" cy="840231"/>
          </a:xfrm>
          <a:prstGeom prst="rect">
            <a:avLst/>
          </a:prstGeom>
          <a:noFill/>
        </p:spPr>
        <p:txBody>
          <a:bodyPr wrap="none" rtlCol="0">
            <a:spAutoFit/>
          </a:bodyPr>
          <a:lstStyle/>
          <a:p>
            <a:pPr algn="ctr"/>
            <a:r>
              <a:rPr lang="en-US" dirty="0" smtClean="0">
                <a:latin typeface="+mn-lt"/>
              </a:rPr>
              <a:t>Measured</a:t>
            </a:r>
          </a:p>
          <a:p>
            <a:pPr algn="ctr"/>
            <a:r>
              <a:rPr lang="en-US" dirty="0" smtClean="0">
                <a:latin typeface="+mn-lt"/>
              </a:rPr>
              <a:t>(</a:t>
            </a:r>
            <a:r>
              <a:rPr lang="en-US" dirty="0" err="1" smtClean="0">
                <a:latin typeface="+mn-lt"/>
              </a:rPr>
              <a:t>perf</a:t>
            </a:r>
            <a:r>
              <a:rPr lang="en-US" dirty="0" smtClean="0">
                <a:latin typeface="+mn-lt"/>
              </a:rPr>
              <a:t>. counters)</a:t>
            </a:r>
            <a:endParaRPr lang="en-US" dirty="0">
              <a:latin typeface="+mn-lt"/>
            </a:endParaRPr>
          </a:p>
        </p:txBody>
      </p:sp>
      <p:sp>
        <p:nvSpPr>
          <p:cNvPr id="12" name="Connector 11"/>
          <p:cNvSpPr/>
          <p:nvPr/>
        </p:nvSpPr>
        <p:spPr>
          <a:xfrm>
            <a:off x="1981200" y="1981200"/>
            <a:ext cx="838200" cy="457200"/>
          </a:xfrm>
          <a:prstGeom prst="flowChartConnector">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nector 12"/>
          <p:cNvSpPr/>
          <p:nvPr/>
        </p:nvSpPr>
        <p:spPr>
          <a:xfrm>
            <a:off x="6245225" y="2743200"/>
            <a:ext cx="533400" cy="838200"/>
          </a:xfrm>
          <a:prstGeom prst="flowChartConnector">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2971800" y="2362200"/>
            <a:ext cx="593880" cy="6720"/>
          </a:xfrm>
          <a:prstGeom prst="straightConnector1">
            <a:avLst/>
          </a:prstGeom>
          <a:ln w="28575" cmpd="sng">
            <a:tailEnd type="triangl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410200" y="2971800"/>
            <a:ext cx="609600" cy="0"/>
          </a:xfrm>
          <a:prstGeom prst="straightConnector1">
            <a:avLst/>
          </a:prstGeom>
          <a:ln w="28575" cmpd="sng">
            <a:tailEnd type="triangle" w="med" len="med"/>
          </a:ln>
        </p:spPr>
        <p:style>
          <a:lnRef idx="2">
            <a:schemeClr val="accent1"/>
          </a:lnRef>
          <a:fillRef idx="0">
            <a:schemeClr val="accent1"/>
          </a:fillRef>
          <a:effectRef idx="1">
            <a:schemeClr val="accent1"/>
          </a:effectRef>
          <a:fontRef idx="minor">
            <a:schemeClr val="tx1"/>
          </a:fontRef>
        </p:style>
      </p:cxnSp>
      <p:sp>
        <p:nvSpPr>
          <p:cNvPr id="28" name="Oval Callout 27"/>
          <p:cNvSpPr/>
          <p:nvPr/>
        </p:nvSpPr>
        <p:spPr>
          <a:xfrm>
            <a:off x="6324600" y="4191000"/>
            <a:ext cx="2362200" cy="457200"/>
          </a:xfrm>
          <a:prstGeom prst="wedgeEllipseCallout">
            <a:avLst>
              <a:gd name="adj1" fmla="val -13320"/>
              <a:gd name="adj2" fmla="val -95880"/>
            </a:avLst>
          </a:prstGeom>
          <a:solidFill>
            <a:srgbClr val="FFFFF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9" name="TextBox 28"/>
          <p:cNvSpPr txBox="1"/>
          <p:nvPr/>
        </p:nvSpPr>
        <p:spPr>
          <a:xfrm>
            <a:off x="6671781" y="4191000"/>
            <a:ext cx="1634019" cy="369332"/>
          </a:xfrm>
          <a:prstGeom prst="rect">
            <a:avLst/>
          </a:prstGeom>
          <a:noFill/>
        </p:spPr>
        <p:txBody>
          <a:bodyPr wrap="none" rtlCol="0">
            <a:spAutoFit/>
          </a:bodyPr>
          <a:lstStyle/>
          <a:p>
            <a:pPr algn="ctr"/>
            <a:r>
              <a:rPr lang="en-US" dirty="0" err="1" smtClean="0">
                <a:latin typeface="+mn-lt"/>
              </a:rPr>
              <a:t>Miftakhutdinov</a:t>
            </a:r>
            <a:endParaRPr lang="en-US" dirty="0">
              <a:latin typeface="+mn-lt"/>
            </a:endParaRPr>
          </a:p>
        </p:txBody>
      </p:sp>
    </p:spTree>
    <p:extLst>
      <p:ext uri="{BB962C8B-B14F-4D97-AF65-F5344CB8AC3E}">
        <p14:creationId xmlns:p14="http://schemas.microsoft.com/office/powerpoint/2010/main" val="42787727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sz="2800" dirty="0" smtClean="0"/>
              <a:t>Leverage Linux’s APIC timer interrupt</a:t>
            </a:r>
          </a:p>
          <a:p>
            <a:pPr lvl="1"/>
            <a:r>
              <a:rPr lang="en-US" sz="2400" dirty="0"/>
              <a:t>Every 1 </a:t>
            </a:r>
            <a:r>
              <a:rPr lang="en-US" sz="2400" dirty="0" err="1"/>
              <a:t>ms</a:t>
            </a:r>
            <a:r>
              <a:rPr lang="en-US" sz="2400" dirty="0"/>
              <a:t>, for kernel statistics update</a:t>
            </a:r>
          </a:p>
          <a:p>
            <a:pPr lvl="1"/>
            <a:r>
              <a:rPr lang="en-US" sz="2400" dirty="0" smtClean="0"/>
              <a:t>Designate </a:t>
            </a:r>
            <a:r>
              <a:rPr lang="en-US" sz="2400" dirty="0"/>
              <a:t>“master core” to post prices, collect </a:t>
            </a:r>
            <a:r>
              <a:rPr lang="en-US" sz="2400" dirty="0" smtClean="0"/>
              <a:t>bids</a:t>
            </a:r>
          </a:p>
          <a:p>
            <a:pPr lvl="1"/>
            <a:endParaRPr lang="en-US" dirty="0"/>
          </a:p>
          <a:p>
            <a:r>
              <a:rPr lang="en-US" sz="2800" dirty="0" smtClean="0"/>
              <a:t>Modest </a:t>
            </a:r>
            <a:r>
              <a:rPr lang="en-US" sz="2800" dirty="0"/>
              <a:t>hardware </a:t>
            </a:r>
            <a:r>
              <a:rPr lang="en-US" sz="2800" dirty="0" smtClean="0"/>
              <a:t>overhead</a:t>
            </a:r>
            <a:endParaRPr lang="en-US" sz="2800" dirty="0"/>
          </a:p>
          <a:p>
            <a:pPr lvl="1"/>
            <a:r>
              <a:rPr lang="en-US" sz="2400" dirty="0" smtClean="0"/>
              <a:t>~ </a:t>
            </a:r>
            <a:r>
              <a:rPr lang="en-US" sz="2400" dirty="0"/>
              <a:t>4 </a:t>
            </a:r>
            <a:r>
              <a:rPr lang="en-US" sz="2400" dirty="0" err="1"/>
              <a:t>kB</a:t>
            </a:r>
            <a:r>
              <a:rPr lang="en-US" sz="2400" dirty="0"/>
              <a:t>/core (mostly UMON)</a:t>
            </a:r>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28</a:t>
            </a:fld>
            <a:r>
              <a:rPr lang="en-US" dirty="0" smtClean="0"/>
              <a:t> of 22</a:t>
            </a:r>
            <a:endParaRPr lang="en-US" dirty="0"/>
          </a:p>
        </p:txBody>
      </p:sp>
    </p:spTree>
    <p:extLst>
      <p:ext uri="{BB962C8B-B14F-4D97-AF65-F5344CB8AC3E}">
        <p14:creationId xmlns:p14="http://schemas.microsoft.com/office/powerpoint/2010/main" val="26747814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Shared inter-core resources</a:t>
            </a:r>
            <a:endParaRPr lang="en-US" dirty="0">
              <a:ea typeface="+mj-ea"/>
              <a:cs typeface="+mj-cs"/>
            </a:endParaRPr>
          </a:p>
        </p:txBody>
      </p:sp>
      <p:sp>
        <p:nvSpPr>
          <p:cNvPr id="20482" name="Content Placeholder 2"/>
          <p:cNvSpPr>
            <a:spLocks noGrp="1"/>
          </p:cNvSpPr>
          <p:nvPr>
            <p:ph idx="1"/>
          </p:nvPr>
        </p:nvSpPr>
        <p:spPr/>
        <p:txBody>
          <a:bodyPr/>
          <a:lstStyle/>
          <a:p>
            <a:pPr eaLnBrk="1" hangingPunct="1"/>
            <a:r>
              <a:rPr lang="en-US" altLang="zh-CN" dirty="0" err="1" smtClean="0">
                <a:latin typeface="Palatino Linotype" charset="0"/>
              </a:rPr>
              <a:t>Haswell’s</a:t>
            </a:r>
            <a:r>
              <a:rPr lang="en-US" altLang="zh-CN" dirty="0" smtClean="0">
                <a:latin typeface="Palatino Linotype" charset="0"/>
              </a:rPr>
              <a:t> </a:t>
            </a:r>
            <a:r>
              <a:rPr lang="en-US" altLang="zh-CN" dirty="0" err="1" smtClean="0">
                <a:latin typeface="Palatino Linotype" charset="0"/>
              </a:rPr>
              <a:t>Floorplan</a:t>
            </a:r>
            <a:endParaRPr lang="en-US" dirty="0">
              <a:latin typeface="Palatino Linotype" charset="0"/>
            </a:endParaRPr>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2048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E09EA1"/>
                </a:solidFill>
                <a:latin typeface="Gotham Black" charset="0"/>
                <a:cs typeface="Gotham Black" charset="0"/>
              </a:rPr>
              <a:t>Page </a:t>
            </a:r>
            <a:fld id="{615ACF92-87BA-E240-B384-507171FA580C}" type="slidenum">
              <a:rPr lang="en-US" sz="1000">
                <a:solidFill>
                  <a:srgbClr val="E09EA1"/>
                </a:solidFill>
                <a:latin typeface="Gotham Black" charset="0"/>
                <a:cs typeface="Gotham Black" charset="0"/>
              </a:rPr>
              <a:pPr eaLnBrk="1" hangingPunct="1"/>
              <a:t>2</a:t>
            </a:fld>
            <a:r>
              <a:rPr lang="en-US" sz="1000" dirty="0">
                <a:solidFill>
                  <a:srgbClr val="E09EA1"/>
                </a:solidFill>
                <a:latin typeface="Gotham Black" charset="0"/>
                <a:cs typeface="Gotham Black" charset="0"/>
              </a:rPr>
              <a:t> of </a:t>
            </a:r>
            <a:r>
              <a:rPr lang="en-US" sz="1000" dirty="0" smtClean="0">
                <a:solidFill>
                  <a:srgbClr val="E09EA1"/>
                </a:solidFill>
                <a:latin typeface="Gotham Black" charset="0"/>
                <a:cs typeface="Gotham Black" charset="0"/>
              </a:rPr>
              <a:t>22</a:t>
            </a:r>
            <a:endParaRPr lang="en-US" sz="1000" dirty="0">
              <a:solidFill>
                <a:srgbClr val="E09EA1"/>
              </a:solidFill>
              <a:latin typeface="Gotham Black" charset="0"/>
              <a:cs typeface="Gotham Black" charset="0"/>
            </a:endParaRPr>
          </a:p>
        </p:txBody>
      </p:sp>
      <p:sp>
        <p:nvSpPr>
          <p:cNvPr id="20485"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FFFFFF"/>
                </a:solidFill>
                <a:latin typeface="Whitney-Semibold" charset="0"/>
              </a:rPr>
              <a:t>Motivation </a:t>
            </a:r>
            <a:r>
              <a:rPr lang="en-US" sz="1200" dirty="0" smtClean="0">
                <a:solidFill>
                  <a:srgbClr val="7F7F7F"/>
                </a:solidFill>
                <a:latin typeface="Whitney-Semibold" charset="0"/>
              </a:rPr>
              <a:t>• Prior Art </a:t>
            </a:r>
            <a:endParaRPr lang="en-US" sz="1200" dirty="0">
              <a:solidFill>
                <a:srgbClr val="7F7F7F"/>
              </a:solidFill>
              <a:latin typeface="Whitney-Semibold" charset="0"/>
            </a:endParaRPr>
          </a:p>
        </p:txBody>
      </p:sp>
      <p:sp>
        <p:nvSpPr>
          <p:cNvPr id="20487" name="TextBox 4"/>
          <p:cNvSpPr txBox="1">
            <a:spLocks noChangeArrowheads="1"/>
          </p:cNvSpPr>
          <p:nvPr/>
        </p:nvSpPr>
        <p:spPr bwMode="auto">
          <a:xfrm>
            <a:off x="7620000" y="5410200"/>
            <a:ext cx="1173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dirty="0" smtClean="0">
                <a:latin typeface="Palatino Linotype"/>
                <a:cs typeface="Palatino Linotype"/>
              </a:rPr>
              <a:t>Source: Intel</a:t>
            </a:r>
            <a:endParaRPr lang="en-US" sz="1400" dirty="0">
              <a:latin typeface="Palatino Linotype"/>
              <a:cs typeface="Palatino Linotype"/>
            </a:endParaRPr>
          </a:p>
        </p:txBody>
      </p:sp>
      <p:pic>
        <p:nvPicPr>
          <p:cNvPr id="5" name="Picture 4"/>
          <p:cNvPicPr>
            <a:picLocks noChangeAspect="1"/>
          </p:cNvPicPr>
          <p:nvPr/>
        </p:nvPicPr>
        <p:blipFill rotWithShape="1">
          <a:blip r:embed="rId3"/>
          <a:srcRect t="22535"/>
          <a:stretch/>
        </p:blipFill>
        <p:spPr>
          <a:xfrm>
            <a:off x="381000" y="1447800"/>
            <a:ext cx="8360243" cy="3962400"/>
          </a:xfrm>
          <a:prstGeom prst="rect">
            <a:avLst/>
          </a:prstGeom>
        </p:spPr>
      </p:pic>
      <p:grpSp>
        <p:nvGrpSpPr>
          <p:cNvPr id="12" name="Group 11"/>
          <p:cNvGrpSpPr/>
          <p:nvPr/>
        </p:nvGrpSpPr>
        <p:grpSpPr>
          <a:xfrm>
            <a:off x="5410200" y="2895600"/>
            <a:ext cx="1676400" cy="685800"/>
            <a:chOff x="5410200" y="2895600"/>
            <a:chExt cx="1676400" cy="685800"/>
          </a:xfrm>
        </p:grpSpPr>
        <p:sp>
          <p:nvSpPr>
            <p:cNvPr id="8" name="Oval Callout 7"/>
            <p:cNvSpPr/>
            <p:nvPr/>
          </p:nvSpPr>
          <p:spPr>
            <a:xfrm>
              <a:off x="5410200" y="2895600"/>
              <a:ext cx="1676400" cy="685800"/>
            </a:xfrm>
            <a:prstGeom prst="wedgeEllipseCallout">
              <a:avLst>
                <a:gd name="adj1" fmla="val -31848"/>
                <a:gd name="adj2" fmla="val 82935"/>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486400" y="3048000"/>
              <a:ext cx="1372792" cy="338554"/>
            </a:xfrm>
            <a:prstGeom prst="rect">
              <a:avLst/>
            </a:prstGeom>
            <a:noFill/>
          </p:spPr>
          <p:txBody>
            <a:bodyPr wrap="none" rtlCol="0">
              <a:spAutoFit/>
            </a:bodyPr>
            <a:lstStyle/>
            <a:p>
              <a:r>
                <a:rPr lang="en-US" sz="1600" dirty="0" smtClean="0">
                  <a:latin typeface="Palatino Linotype"/>
                  <a:cs typeface="Palatino Linotype"/>
                </a:rPr>
                <a:t>Shared cache</a:t>
              </a:r>
              <a:endParaRPr lang="en-US" sz="1600" dirty="0">
                <a:latin typeface="Palatino Linotype"/>
                <a:cs typeface="Palatino Linotype"/>
              </a:endParaRPr>
            </a:p>
          </p:txBody>
        </p:sp>
      </p:grpSp>
      <p:grpSp>
        <p:nvGrpSpPr>
          <p:cNvPr id="16" name="Group 15"/>
          <p:cNvGrpSpPr/>
          <p:nvPr/>
        </p:nvGrpSpPr>
        <p:grpSpPr>
          <a:xfrm>
            <a:off x="1828800" y="3505200"/>
            <a:ext cx="2133600" cy="762000"/>
            <a:chOff x="1371600" y="1828800"/>
            <a:chExt cx="2133600" cy="762000"/>
          </a:xfrm>
        </p:grpSpPr>
        <p:sp>
          <p:nvSpPr>
            <p:cNvPr id="17" name="Oval Callout 16"/>
            <p:cNvSpPr/>
            <p:nvPr/>
          </p:nvSpPr>
          <p:spPr>
            <a:xfrm>
              <a:off x="1371600" y="1828800"/>
              <a:ext cx="2133600" cy="762000"/>
            </a:xfrm>
            <a:prstGeom prst="wedgeEllipseCallout">
              <a:avLst>
                <a:gd name="adj1" fmla="val 39740"/>
                <a:gd name="adj2" fmla="val 85712"/>
              </a:avLst>
            </a:prstGeom>
            <a:solidFill>
              <a:schemeClr val="bg1"/>
            </a:solidFill>
            <a:ln w="28575" cmpd="sng">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solidFill>
                    <a:srgbClr val="000000"/>
                  </a:solidFill>
                </a:ln>
                <a:solidFill>
                  <a:srgbClr val="000000"/>
                </a:solidFill>
              </a:endParaRPr>
            </a:p>
          </p:txBody>
        </p:sp>
        <p:sp>
          <p:nvSpPr>
            <p:cNvPr id="18" name="TextBox 17"/>
            <p:cNvSpPr txBox="1"/>
            <p:nvPr/>
          </p:nvSpPr>
          <p:spPr>
            <a:xfrm>
              <a:off x="1735568" y="1905000"/>
              <a:ext cx="1393130" cy="584776"/>
            </a:xfrm>
            <a:prstGeom prst="rect">
              <a:avLst/>
            </a:prstGeom>
            <a:noFill/>
          </p:spPr>
          <p:txBody>
            <a:bodyPr wrap="none" rtlCol="0">
              <a:spAutoFit/>
            </a:bodyPr>
            <a:lstStyle/>
            <a:p>
              <a:pPr algn="ctr"/>
              <a:r>
                <a:rPr lang="en-US" sz="1600" dirty="0" smtClean="0">
                  <a:latin typeface="Palatino Linotype"/>
                  <a:cs typeface="Palatino Linotype"/>
                </a:rPr>
                <a:t>Shared</a:t>
              </a:r>
            </a:p>
            <a:p>
              <a:pPr algn="ctr"/>
              <a:r>
                <a:rPr lang="en-US" sz="1600" dirty="0" smtClean="0">
                  <a:latin typeface="Palatino Linotype"/>
                  <a:cs typeface="Palatino Linotype"/>
                </a:rPr>
                <a:t>memory pins</a:t>
              </a:r>
              <a:endParaRPr lang="en-US" sz="1600" dirty="0">
                <a:latin typeface="Palatino Linotype"/>
                <a:cs typeface="Palatino Linotype"/>
              </a:endParaRPr>
            </a:p>
          </p:txBody>
        </p:sp>
      </p:grpSp>
      <p:grpSp>
        <p:nvGrpSpPr>
          <p:cNvPr id="10" name="Group 9"/>
          <p:cNvGrpSpPr/>
          <p:nvPr/>
        </p:nvGrpSpPr>
        <p:grpSpPr>
          <a:xfrm>
            <a:off x="5410200" y="1143000"/>
            <a:ext cx="2057400" cy="762000"/>
            <a:chOff x="5410200" y="1143000"/>
            <a:chExt cx="2057400" cy="762000"/>
          </a:xfrm>
        </p:grpSpPr>
        <p:sp>
          <p:nvSpPr>
            <p:cNvPr id="11" name="Oval 10"/>
            <p:cNvSpPr/>
            <p:nvPr/>
          </p:nvSpPr>
          <p:spPr>
            <a:xfrm>
              <a:off x="5410200" y="1143000"/>
              <a:ext cx="2057400" cy="762000"/>
            </a:xfrm>
            <a:prstGeom prst="ellipse">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559969" y="1199304"/>
              <a:ext cx="1752600" cy="584776"/>
            </a:xfrm>
            <a:prstGeom prst="rect">
              <a:avLst/>
            </a:prstGeom>
            <a:noFill/>
          </p:spPr>
          <p:txBody>
            <a:bodyPr wrap="square" rtlCol="0">
              <a:spAutoFit/>
            </a:bodyPr>
            <a:lstStyle/>
            <a:p>
              <a:pPr algn="ctr"/>
              <a:r>
                <a:rPr lang="en-US" altLang="zh-CN" sz="1600" dirty="0" smtClean="0">
                  <a:latin typeface="Palatino Linotype"/>
                  <a:cs typeface="Palatino Linotype"/>
                </a:rPr>
                <a:t>Shared</a:t>
              </a:r>
            </a:p>
            <a:p>
              <a:pPr algn="ctr"/>
              <a:r>
                <a:rPr lang="en-US" altLang="zh-CN" sz="1600" dirty="0" smtClean="0">
                  <a:latin typeface="Palatino Linotype"/>
                  <a:cs typeface="Palatino Linotype"/>
                </a:rPr>
                <a:t>power budget</a:t>
              </a:r>
              <a:endParaRPr lang="en-US" sz="1600" dirty="0">
                <a:latin typeface="Palatino Linotype"/>
                <a:cs typeface="Palatino Linotype"/>
              </a:endParaRPr>
            </a:p>
          </p:txBody>
        </p:sp>
      </p:grpSp>
    </p:spTree>
    <p:extLst>
      <p:ext uri="{BB962C8B-B14F-4D97-AF65-F5344CB8AC3E}">
        <p14:creationId xmlns:p14="http://schemas.microsoft.com/office/powerpoint/2010/main" val="60637336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Bidding strategy</a:t>
            </a:r>
            <a:endParaRPr lang="en-US" dirty="0"/>
          </a:p>
        </p:txBody>
      </p:sp>
      <p:sp>
        <p:nvSpPr>
          <p:cNvPr id="3" name="Content Placeholder 2"/>
          <p:cNvSpPr>
            <a:spLocks noGrp="1"/>
          </p:cNvSpPr>
          <p:nvPr>
            <p:ph idx="1"/>
          </p:nvPr>
        </p:nvSpPr>
        <p:spPr/>
        <p:txBody>
          <a:bodyPr/>
          <a:lstStyle/>
          <a:p>
            <a:r>
              <a:rPr lang="en-US" sz="2800" dirty="0" smtClean="0"/>
              <a:t>“Guided” hill-climbing</a:t>
            </a:r>
          </a:p>
          <a:p>
            <a:pPr lvl="1"/>
            <a:r>
              <a:rPr lang="en-US" sz="2400" dirty="0"/>
              <a:t>Tries to go around cache non-convexity issue</a:t>
            </a:r>
          </a:p>
          <a:p>
            <a:pPr lvl="1"/>
            <a:r>
              <a:rPr lang="en-US" sz="2400" dirty="0" smtClean="0"/>
              <a:t>Purchase </a:t>
            </a:r>
            <a:r>
              <a:rPr lang="en-US" sz="2400" dirty="0"/>
              <a:t>minimum frequency allocation (800 MHz)</a:t>
            </a:r>
          </a:p>
          <a:p>
            <a:pPr lvl="1"/>
            <a:r>
              <a:rPr lang="en-US" sz="2400" dirty="0" smtClean="0"/>
              <a:t>Bid </a:t>
            </a:r>
            <a:r>
              <a:rPr lang="en-US" sz="2400" dirty="0"/>
              <a:t>all remaining </a:t>
            </a:r>
            <a:r>
              <a:rPr lang="en-US" sz="2400" dirty="0" smtClean="0"/>
              <a:t>money </a:t>
            </a:r>
            <a:r>
              <a:rPr lang="en-US" sz="2400" dirty="0"/>
              <a:t>to cache</a:t>
            </a:r>
          </a:p>
          <a:p>
            <a:pPr lvl="1"/>
            <a:r>
              <a:rPr lang="en-US" sz="2400" dirty="0" smtClean="0"/>
              <a:t>Progressively </a:t>
            </a:r>
            <a:r>
              <a:rPr lang="en-US" sz="2400" dirty="0"/>
              <a:t>trade off </a:t>
            </a:r>
            <a:r>
              <a:rPr lang="en-US" sz="2400" dirty="0" smtClean="0"/>
              <a:t>cache ways </a:t>
            </a:r>
            <a:r>
              <a:rPr lang="en-US" altLang="zh-CN" sz="2400" dirty="0" smtClean="0"/>
              <a:t>for power</a:t>
            </a:r>
            <a:endParaRPr lang="en-US" sz="2400" dirty="0" smtClean="0"/>
          </a:p>
          <a:p>
            <a:pPr lvl="1"/>
            <a:r>
              <a:rPr lang="en-US" sz="2400" dirty="0"/>
              <a:t>Caveat: works only when one resource is non-concave</a:t>
            </a:r>
          </a:p>
          <a:p>
            <a:pPr lvl="1"/>
            <a:endParaRPr lang="en-US" sz="2400" dirty="0" smtClean="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29</a:t>
            </a:fld>
            <a:r>
              <a:rPr lang="en-US" dirty="0" smtClean="0"/>
              <a:t> of 22</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536387480"/>
              </p:ext>
            </p:extLst>
          </p:nvPr>
        </p:nvGraphicFramePr>
        <p:xfrm>
          <a:off x="4419600" y="3505200"/>
          <a:ext cx="4572000"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7" name="Left Arrow 6"/>
          <p:cNvSpPr/>
          <p:nvPr/>
        </p:nvSpPr>
        <p:spPr>
          <a:xfrm>
            <a:off x="6477000" y="4267200"/>
            <a:ext cx="1828800" cy="990600"/>
          </a:xfrm>
          <a:prstGeom prst="leftArrow">
            <a:avLst>
              <a:gd name="adj1" fmla="val 50000"/>
              <a:gd name="adj2" fmla="val 50678"/>
            </a:avLst>
          </a:prstGeom>
          <a:solidFill>
            <a:schemeClr val="accent3">
              <a:lumMod val="75000"/>
              <a:alpha val="33000"/>
            </a:schemeClr>
          </a:solidFill>
          <a:ln w="38100" cmpd="sng">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836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p-6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85799"/>
            <a:ext cx="7924800" cy="5267661"/>
          </a:xfrm>
          <a:prstGeom prst="rect">
            <a:avLst/>
          </a:prstGeom>
        </p:spPr>
      </p:pic>
      <p:sp>
        <p:nvSpPr>
          <p:cNvPr id="2" name="Title 1"/>
          <p:cNvSpPr>
            <a:spLocks noGrp="1"/>
          </p:cNvSpPr>
          <p:nvPr>
            <p:ph type="title"/>
          </p:nvPr>
        </p:nvSpPr>
        <p:spPr/>
        <p:txBody>
          <a:bodyPr/>
          <a:lstStyle/>
          <a:p>
            <a:r>
              <a:rPr lang="en-US" sz="2800" dirty="0" smtClean="0"/>
              <a:t>System throughput (weighted speedup)</a:t>
            </a:r>
            <a:endParaRPr lang="en-US" sz="28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30</a:t>
            </a:fld>
            <a:r>
              <a:rPr lang="en-US" dirty="0" smtClean="0"/>
              <a:t> of 22</a:t>
            </a:r>
            <a:endParaRPr lang="en-US" dirty="0"/>
          </a:p>
        </p:txBody>
      </p:sp>
      <p:sp>
        <p:nvSpPr>
          <p:cNvPr id="7" name="Connector 6"/>
          <p:cNvSpPr/>
          <p:nvPr/>
        </p:nvSpPr>
        <p:spPr>
          <a:xfrm>
            <a:off x="3962400" y="3200400"/>
            <a:ext cx="457200" cy="1905000"/>
          </a:xfrm>
          <a:prstGeom prst="flowChartConnecto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7315200" y="2362200"/>
            <a:ext cx="739405" cy="381000"/>
            <a:chOff x="7315200" y="2286000"/>
            <a:chExt cx="739405" cy="381000"/>
          </a:xfrm>
        </p:grpSpPr>
        <p:sp>
          <p:nvSpPr>
            <p:cNvPr id="12" name="Oval Callout 11"/>
            <p:cNvSpPr/>
            <p:nvPr/>
          </p:nvSpPr>
          <p:spPr>
            <a:xfrm>
              <a:off x="7315200" y="2286000"/>
              <a:ext cx="685800" cy="381000"/>
            </a:xfrm>
            <a:prstGeom prst="wedgeEllipseCallout">
              <a:avLst>
                <a:gd name="adj1" fmla="val 21697"/>
                <a:gd name="adj2" fmla="val 86951"/>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315200" y="2301302"/>
              <a:ext cx="739405" cy="307777"/>
            </a:xfrm>
            <a:prstGeom prst="rect">
              <a:avLst/>
            </a:prstGeom>
            <a:noFill/>
          </p:spPr>
          <p:txBody>
            <a:bodyPr wrap="none" rtlCol="0">
              <a:spAutoFit/>
            </a:bodyPr>
            <a:lstStyle/>
            <a:p>
              <a:r>
                <a:rPr lang="en-US" sz="1400" dirty="0" smtClean="0">
                  <a:latin typeface="Palatino Linotype"/>
                  <a:cs typeface="Palatino Linotype"/>
                </a:rPr>
                <a:t>13.62%</a:t>
              </a:r>
              <a:endParaRPr lang="en-US" sz="1400" dirty="0">
                <a:latin typeface="Palatino Linotype"/>
                <a:cs typeface="Palatino Linotype"/>
              </a:endParaRPr>
            </a:p>
          </p:txBody>
        </p:sp>
      </p:grpSp>
      <p:grpSp>
        <p:nvGrpSpPr>
          <p:cNvPr id="16" name="Group 15"/>
          <p:cNvGrpSpPr/>
          <p:nvPr/>
        </p:nvGrpSpPr>
        <p:grpSpPr>
          <a:xfrm>
            <a:off x="7414350" y="2171855"/>
            <a:ext cx="739405" cy="381000"/>
            <a:chOff x="7315200" y="2286000"/>
            <a:chExt cx="739405" cy="381000"/>
          </a:xfrm>
        </p:grpSpPr>
        <p:sp>
          <p:nvSpPr>
            <p:cNvPr id="17" name="Oval Callout 16"/>
            <p:cNvSpPr/>
            <p:nvPr/>
          </p:nvSpPr>
          <p:spPr>
            <a:xfrm>
              <a:off x="7315200" y="2286000"/>
              <a:ext cx="685800" cy="381000"/>
            </a:xfrm>
            <a:prstGeom prst="wedgeEllipseCallout">
              <a:avLst>
                <a:gd name="adj1" fmla="val 21697"/>
                <a:gd name="adj2" fmla="val 86951"/>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315200" y="2301302"/>
              <a:ext cx="739405" cy="307777"/>
            </a:xfrm>
            <a:prstGeom prst="rect">
              <a:avLst/>
            </a:prstGeom>
            <a:noFill/>
          </p:spPr>
          <p:txBody>
            <a:bodyPr wrap="none" rtlCol="0">
              <a:spAutoFit/>
            </a:bodyPr>
            <a:lstStyle/>
            <a:p>
              <a:r>
                <a:rPr lang="en-US" sz="1400" dirty="0" smtClean="0">
                  <a:latin typeface="Palatino Linotype"/>
                  <a:cs typeface="Palatino Linotype"/>
                </a:rPr>
                <a:t>1</a:t>
              </a:r>
              <a:r>
                <a:rPr lang="en-US" altLang="zh-CN" sz="1400" dirty="0" smtClean="0">
                  <a:latin typeface="Palatino Linotype"/>
                  <a:cs typeface="Palatino Linotype"/>
                </a:rPr>
                <a:t>8.30</a:t>
              </a:r>
              <a:r>
                <a:rPr lang="en-US" sz="1400" dirty="0" smtClean="0">
                  <a:latin typeface="Palatino Linotype"/>
                  <a:cs typeface="Palatino Linotype"/>
                </a:rPr>
                <a:t>%</a:t>
              </a:r>
              <a:endParaRPr lang="en-US" sz="1400" dirty="0">
                <a:latin typeface="Palatino Linotype"/>
                <a:cs typeface="Palatino Linotype"/>
              </a:endParaRPr>
            </a:p>
          </p:txBody>
        </p:sp>
      </p:grpSp>
      <p:cxnSp>
        <p:nvCxnSpPr>
          <p:cNvPr id="8" name="Straight Connector 7"/>
          <p:cNvCxnSpPr/>
          <p:nvPr/>
        </p:nvCxnSpPr>
        <p:spPr>
          <a:xfrm>
            <a:off x="1600200" y="3810000"/>
            <a:ext cx="6553200"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30097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xminslowdown-6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39" y="692519"/>
            <a:ext cx="7909965" cy="5257800"/>
          </a:xfrm>
          <a:prstGeom prst="rect">
            <a:avLst/>
          </a:prstGeom>
        </p:spPr>
      </p:pic>
      <p:sp>
        <p:nvSpPr>
          <p:cNvPr id="2" name="Title 1"/>
          <p:cNvSpPr>
            <a:spLocks noGrp="1"/>
          </p:cNvSpPr>
          <p:nvPr>
            <p:ph type="title"/>
          </p:nvPr>
        </p:nvSpPr>
        <p:spPr/>
        <p:txBody>
          <a:bodyPr/>
          <a:lstStyle/>
          <a:p>
            <a:r>
              <a:rPr lang="en-US" sz="2800" dirty="0" smtClean="0"/>
              <a:t>System fairness (</a:t>
            </a:r>
            <a:r>
              <a:rPr lang="en-US" sz="2800" dirty="0" err="1" smtClean="0"/>
              <a:t>maxmin</a:t>
            </a:r>
            <a:r>
              <a:rPr lang="en-US" sz="2800" dirty="0" smtClean="0"/>
              <a:t> slowdown)</a:t>
            </a:r>
            <a:endParaRPr lang="en-US" sz="28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31</a:t>
            </a:fld>
            <a:r>
              <a:rPr lang="en-US" dirty="0" smtClean="0"/>
              <a:t> of 22</a:t>
            </a:r>
            <a:endParaRPr lang="en-US" dirty="0"/>
          </a:p>
        </p:txBody>
      </p:sp>
      <p:sp>
        <p:nvSpPr>
          <p:cNvPr id="3" name="Connector 2"/>
          <p:cNvSpPr/>
          <p:nvPr/>
        </p:nvSpPr>
        <p:spPr>
          <a:xfrm>
            <a:off x="3733800" y="1066800"/>
            <a:ext cx="533400" cy="4343400"/>
          </a:xfrm>
          <a:prstGeom prst="flowChartConnecto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263924" y="3776705"/>
            <a:ext cx="505267" cy="307777"/>
          </a:xfrm>
          <a:prstGeom prst="rect">
            <a:avLst/>
          </a:prstGeom>
          <a:noFill/>
        </p:spPr>
        <p:txBody>
          <a:bodyPr wrap="none" rtlCol="0">
            <a:spAutoFit/>
          </a:bodyPr>
          <a:lstStyle/>
          <a:p>
            <a:r>
              <a:rPr lang="en-US" sz="1400" dirty="0" smtClean="0">
                <a:latin typeface="Palatino Linotype"/>
                <a:cs typeface="Palatino Linotype"/>
              </a:rPr>
              <a:t>2.24</a:t>
            </a:r>
            <a:endParaRPr lang="en-US" dirty="0">
              <a:latin typeface="Palatino Linotype"/>
              <a:cs typeface="Palatino Linotype"/>
            </a:endParaRPr>
          </a:p>
        </p:txBody>
      </p:sp>
      <p:sp>
        <p:nvSpPr>
          <p:cNvPr id="14" name="TextBox 13"/>
          <p:cNvSpPr txBox="1"/>
          <p:nvPr/>
        </p:nvSpPr>
        <p:spPr>
          <a:xfrm>
            <a:off x="7797114" y="3319505"/>
            <a:ext cx="498855" cy="307777"/>
          </a:xfrm>
          <a:prstGeom prst="rect">
            <a:avLst/>
          </a:prstGeom>
          <a:noFill/>
        </p:spPr>
        <p:txBody>
          <a:bodyPr wrap="none" rtlCol="0">
            <a:spAutoFit/>
          </a:bodyPr>
          <a:lstStyle/>
          <a:p>
            <a:r>
              <a:rPr lang="en-US" sz="1400" dirty="0" smtClean="0">
                <a:latin typeface="Palatino Linotype"/>
                <a:cs typeface="Palatino Linotype"/>
              </a:rPr>
              <a:t>2.88</a:t>
            </a:r>
            <a:endParaRPr lang="en-US" sz="1400" dirty="0">
              <a:latin typeface="Palatino Linotype"/>
              <a:cs typeface="Palatino Linotype"/>
            </a:endParaRPr>
          </a:p>
        </p:txBody>
      </p:sp>
      <p:sp>
        <p:nvSpPr>
          <p:cNvPr id="15" name="TextBox 14"/>
          <p:cNvSpPr txBox="1"/>
          <p:nvPr/>
        </p:nvSpPr>
        <p:spPr>
          <a:xfrm>
            <a:off x="7206734" y="2964248"/>
            <a:ext cx="498855" cy="307777"/>
          </a:xfrm>
          <a:prstGeom prst="rect">
            <a:avLst/>
          </a:prstGeom>
          <a:noFill/>
        </p:spPr>
        <p:txBody>
          <a:bodyPr wrap="none" rtlCol="0">
            <a:spAutoFit/>
          </a:bodyPr>
          <a:lstStyle/>
          <a:p>
            <a:r>
              <a:rPr lang="en-US" sz="1400" dirty="0" smtClean="0">
                <a:latin typeface="Palatino Linotype"/>
                <a:cs typeface="Palatino Linotype"/>
              </a:rPr>
              <a:t>3.23</a:t>
            </a:r>
            <a:endParaRPr lang="en-US" dirty="0">
              <a:latin typeface="Palatino Linotype"/>
              <a:cs typeface="Palatino Linotype"/>
            </a:endParaRPr>
          </a:p>
        </p:txBody>
      </p:sp>
      <p:cxnSp>
        <p:nvCxnSpPr>
          <p:cNvPr id="17" name="Straight Connector 16"/>
          <p:cNvCxnSpPr/>
          <p:nvPr/>
        </p:nvCxnSpPr>
        <p:spPr>
          <a:xfrm flipV="1">
            <a:off x="7848600" y="3962400"/>
            <a:ext cx="457200" cy="228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59752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rmonic-6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685800"/>
            <a:ext cx="7909965" cy="5257800"/>
          </a:xfrm>
          <a:prstGeom prst="rect">
            <a:avLst/>
          </a:prstGeom>
        </p:spPr>
      </p:pic>
      <p:sp>
        <p:nvSpPr>
          <p:cNvPr id="2" name="Title 1"/>
          <p:cNvSpPr>
            <a:spLocks noGrp="1"/>
          </p:cNvSpPr>
          <p:nvPr>
            <p:ph type="title"/>
          </p:nvPr>
        </p:nvSpPr>
        <p:spPr/>
        <p:txBody>
          <a:bodyPr/>
          <a:lstStyle/>
          <a:p>
            <a:r>
              <a:rPr lang="en-US" sz="2800" dirty="0" smtClean="0"/>
              <a:t>System </a:t>
            </a:r>
            <a:r>
              <a:rPr lang="en-US" altLang="zh-CN" sz="2800" dirty="0" smtClean="0"/>
              <a:t>performance </a:t>
            </a:r>
            <a:r>
              <a:rPr lang="en-US" sz="2800" dirty="0" smtClean="0"/>
              <a:t>(harmonic speedup)</a:t>
            </a:r>
            <a:endParaRPr lang="en-US" sz="2800"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32</a:t>
            </a:fld>
            <a:r>
              <a:rPr lang="en-US" dirty="0" smtClean="0"/>
              <a:t> of 22</a:t>
            </a:r>
            <a:endParaRPr lang="en-US" dirty="0"/>
          </a:p>
        </p:txBody>
      </p:sp>
      <p:grpSp>
        <p:nvGrpSpPr>
          <p:cNvPr id="7" name="Group 6"/>
          <p:cNvGrpSpPr/>
          <p:nvPr/>
        </p:nvGrpSpPr>
        <p:grpSpPr>
          <a:xfrm>
            <a:off x="7544717" y="2069998"/>
            <a:ext cx="625695" cy="322495"/>
            <a:chOff x="6934200" y="2446885"/>
            <a:chExt cx="1793832" cy="403119"/>
          </a:xfrm>
        </p:grpSpPr>
        <p:sp>
          <p:nvSpPr>
            <p:cNvPr id="8" name="Oval 7"/>
            <p:cNvSpPr/>
            <p:nvPr/>
          </p:nvSpPr>
          <p:spPr>
            <a:xfrm>
              <a:off x="6934200" y="2469004"/>
              <a:ext cx="1752600" cy="381000"/>
            </a:xfrm>
            <a:prstGeom prst="ellipse">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975432" y="2446885"/>
              <a:ext cx="1752600" cy="307779"/>
            </a:xfrm>
            <a:prstGeom prst="rect">
              <a:avLst/>
            </a:prstGeom>
            <a:noFill/>
          </p:spPr>
          <p:txBody>
            <a:bodyPr wrap="square" rtlCol="0">
              <a:spAutoFit/>
            </a:bodyPr>
            <a:lstStyle/>
            <a:p>
              <a:pPr algn="ctr"/>
              <a:r>
                <a:rPr lang="en-US" altLang="zh-CN" sz="1400" dirty="0" smtClean="0">
                  <a:latin typeface="Palatino Linotype"/>
                  <a:cs typeface="Palatino Linotype"/>
                </a:rPr>
                <a:t>24%</a:t>
              </a:r>
              <a:endParaRPr lang="en-US" sz="1400" dirty="0">
                <a:latin typeface="Palatino Linotype"/>
                <a:cs typeface="Palatino Linotype"/>
              </a:endParaRPr>
            </a:p>
          </p:txBody>
        </p:sp>
      </p:grpSp>
    </p:spTree>
    <p:extLst>
      <p:ext uri="{BB962C8B-B14F-4D97-AF65-F5344CB8AC3E}">
        <p14:creationId xmlns:p14="http://schemas.microsoft.com/office/powerpoint/2010/main" val="54090227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838200"/>
            <a:ext cx="8839200" cy="5105400"/>
          </a:xfrm>
        </p:spPr>
        <p:txBody>
          <a:bodyPr/>
          <a:lstStyle/>
          <a:p>
            <a:r>
              <a:rPr lang="en-US" sz="2800" dirty="0"/>
              <a:t>Global allocation space very large</a:t>
            </a:r>
          </a:p>
          <a:p>
            <a:pPr lvl="1"/>
            <a:r>
              <a:rPr lang="en-US" sz="2200" dirty="0"/>
              <a:t>Exponentially increasing </a:t>
            </a:r>
            <a:r>
              <a:rPr lang="en-US" sz="2200" dirty="0" smtClean="0"/>
              <a:t>with the number of cores, the number of resources, and </a:t>
            </a:r>
            <a:r>
              <a:rPr lang="en-US" sz="2200" dirty="0"/>
              <a:t>the </a:t>
            </a:r>
            <a:r>
              <a:rPr lang="en-US" sz="2200" dirty="0" smtClean="0"/>
              <a:t>granularity of resources</a:t>
            </a:r>
            <a:endParaRPr lang="en-US" sz="2200" dirty="0"/>
          </a:p>
          <a:p>
            <a:pPr lvl="1"/>
            <a:r>
              <a:rPr lang="en-US" sz="2200" dirty="0"/>
              <a:t>Hill climbing unlikely to scale gracefully</a:t>
            </a:r>
          </a:p>
        </p:txBody>
      </p:sp>
      <p:sp>
        <p:nvSpPr>
          <p:cNvPr id="2" name="Title 1"/>
          <p:cNvSpPr>
            <a:spLocks noGrp="1"/>
          </p:cNvSpPr>
          <p:nvPr>
            <p:ph type="title"/>
          </p:nvPr>
        </p:nvSpPr>
        <p:spPr/>
        <p:txBody>
          <a:bodyPr/>
          <a:lstStyle/>
          <a:p>
            <a:r>
              <a:rPr lang="en-US" dirty="0" smtClean="0"/>
              <a:t>Coordinated resource allocation</a:t>
            </a:r>
            <a:endParaRPr lang="en-US"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3</a:t>
            </a:fld>
            <a:r>
              <a:rPr lang="en-US" dirty="0" smtClean="0"/>
              <a:t> of 22</a:t>
            </a:r>
            <a:endParaRPr lang="en-US" dirty="0"/>
          </a:p>
        </p:txBody>
      </p:sp>
      <p:grpSp>
        <p:nvGrpSpPr>
          <p:cNvPr id="3" name="Group 2"/>
          <p:cNvGrpSpPr/>
          <p:nvPr/>
        </p:nvGrpSpPr>
        <p:grpSpPr>
          <a:xfrm>
            <a:off x="1190688" y="2209800"/>
            <a:ext cx="7798052" cy="3801690"/>
            <a:chOff x="1190688" y="2209800"/>
            <a:chExt cx="7798052" cy="3801690"/>
          </a:xfrm>
        </p:grpSpPr>
        <p:pic>
          <p:nvPicPr>
            <p:cNvPr id="8" name="Picture 7" descr="twolf_a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88" y="2209800"/>
              <a:ext cx="6810312" cy="3801690"/>
            </a:xfrm>
            <a:prstGeom prst="rect">
              <a:avLst/>
            </a:prstGeom>
          </p:spPr>
        </p:pic>
        <p:sp>
          <p:nvSpPr>
            <p:cNvPr id="6" name="TextBox 5"/>
            <p:cNvSpPr txBox="1"/>
            <p:nvPr/>
          </p:nvSpPr>
          <p:spPr>
            <a:xfrm>
              <a:off x="6629400" y="5105400"/>
              <a:ext cx="2359340" cy="830997"/>
            </a:xfrm>
            <a:prstGeom prst="rect">
              <a:avLst/>
            </a:prstGeom>
            <a:noFill/>
          </p:spPr>
          <p:txBody>
            <a:bodyPr wrap="none" rtlCol="0">
              <a:spAutoFit/>
            </a:bodyPr>
            <a:lstStyle/>
            <a:p>
              <a:r>
                <a:rPr lang="en-US" sz="1600" dirty="0" smtClean="0">
                  <a:latin typeface="Palatino Linotype"/>
                  <a:cs typeface="Palatino Linotype"/>
                </a:rPr>
                <a:t>(*)</a:t>
              </a:r>
              <a:r>
                <a:rPr lang="en-US" sz="1600" i="1" dirty="0" smtClean="0">
                  <a:latin typeface="Palatino Linotype"/>
                  <a:cs typeface="Palatino Linotype"/>
                </a:rPr>
                <a:t> art</a:t>
              </a:r>
              <a:r>
                <a:rPr lang="en-US" sz="1600" dirty="0" smtClean="0">
                  <a:latin typeface="Palatino Linotype"/>
                  <a:cs typeface="Palatino Linotype"/>
                </a:rPr>
                <a:t> and </a:t>
              </a:r>
              <a:r>
                <a:rPr lang="en-US" sz="1600" i="1" dirty="0" err="1" smtClean="0">
                  <a:latin typeface="Palatino Linotype"/>
                  <a:cs typeface="Palatino Linotype"/>
                </a:rPr>
                <a:t>twolf</a:t>
              </a:r>
              <a:r>
                <a:rPr lang="en-US" sz="1600" dirty="0" smtClean="0">
                  <a:latin typeface="Palatino Linotype"/>
                  <a:cs typeface="Palatino Linotype"/>
                </a:rPr>
                <a:t> share 16 </a:t>
              </a:r>
            </a:p>
            <a:p>
              <a:r>
                <a:rPr lang="en-US" sz="1600" dirty="0" smtClean="0">
                  <a:latin typeface="Palatino Linotype"/>
                  <a:cs typeface="Palatino Linotype"/>
                </a:rPr>
                <a:t>cache ways and 20W </a:t>
              </a:r>
            </a:p>
            <a:p>
              <a:r>
                <a:rPr lang="en-US" sz="1600" dirty="0" smtClean="0">
                  <a:latin typeface="Palatino Linotype"/>
                  <a:cs typeface="Palatino Linotype"/>
                </a:rPr>
                <a:t>power: ~600 points</a:t>
              </a:r>
              <a:endParaRPr lang="en-US" sz="1600" dirty="0">
                <a:latin typeface="Palatino Linotype"/>
                <a:cs typeface="Palatino Linotype"/>
              </a:endParaRPr>
            </a:p>
          </p:txBody>
        </p:sp>
      </p:grpSp>
      <p:sp>
        <p:nvSpPr>
          <p:cNvPr id="11" name="Right Arrow 10"/>
          <p:cNvSpPr/>
          <p:nvPr/>
        </p:nvSpPr>
        <p:spPr>
          <a:xfrm rot="17494943">
            <a:off x="4295752" y="4689920"/>
            <a:ext cx="483303" cy="1078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7662222">
            <a:off x="4505947" y="4185231"/>
            <a:ext cx="483303" cy="1078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12731597">
            <a:off x="4575775" y="3815021"/>
            <a:ext cx="359940" cy="1097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18199653">
            <a:off x="4437190" y="3465053"/>
            <a:ext cx="483303" cy="1078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rot="11810717">
            <a:off x="4713095" y="3207036"/>
            <a:ext cx="146304" cy="731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21095402">
            <a:off x="4723005" y="3065598"/>
            <a:ext cx="483303" cy="731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17753858">
            <a:off x="3444394" y="4088232"/>
            <a:ext cx="483303" cy="1078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rot="18383312">
            <a:off x="3742336" y="3613658"/>
            <a:ext cx="441458" cy="1078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rot="11226482">
            <a:off x="3849740" y="3354008"/>
            <a:ext cx="304800" cy="91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rot="18338982">
            <a:off x="4489750" y="3296170"/>
            <a:ext cx="238412" cy="992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p:cNvSpPr/>
          <p:nvPr/>
        </p:nvSpPr>
        <p:spPr>
          <a:xfrm rot="315770">
            <a:off x="4197157" y="3401489"/>
            <a:ext cx="274320" cy="88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rot="12232927">
            <a:off x="3435011" y="3240624"/>
            <a:ext cx="384510" cy="1012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Motivation</a:t>
            </a:r>
            <a:r>
              <a:rPr lang="en-US" sz="1200" dirty="0" smtClean="0">
                <a:solidFill>
                  <a:srgbClr val="FFFFFF"/>
                </a:solidFill>
                <a:latin typeface="Whitney-Semibold" charset="0"/>
              </a:rPr>
              <a:t> </a:t>
            </a:r>
            <a:r>
              <a:rPr lang="en-US" sz="1200" dirty="0" smtClean="0">
                <a:solidFill>
                  <a:srgbClr val="7F7F7F"/>
                </a:solidFill>
                <a:latin typeface="Whitney-Semibold" charset="0"/>
              </a:rPr>
              <a:t>• </a:t>
            </a:r>
            <a:r>
              <a:rPr lang="en-US" sz="1200" dirty="0" smtClean="0">
                <a:solidFill>
                  <a:schemeClr val="bg1"/>
                </a:solidFill>
                <a:latin typeface="Whitney-Semibold" charset="0"/>
              </a:rPr>
              <a:t>Prior Art </a:t>
            </a:r>
            <a:r>
              <a:rPr lang="en-US" sz="1200" dirty="0" smtClean="0">
                <a:solidFill>
                  <a:srgbClr val="7F7F7F"/>
                </a:solidFill>
                <a:latin typeface="Whitney-Semibold" charset="0"/>
              </a:rPr>
              <a:t>• Markets</a:t>
            </a:r>
            <a:r>
              <a:rPr lang="en-US" sz="1200" dirty="0" smtClean="0">
                <a:solidFill>
                  <a:schemeClr val="bg1"/>
                </a:solidFill>
                <a:latin typeface="Whitney-Semibold" charset="0"/>
              </a:rPr>
              <a:t> </a:t>
            </a:r>
            <a:endParaRPr lang="en-US" sz="1200" dirty="0">
              <a:solidFill>
                <a:schemeClr val="bg1"/>
              </a:solidFill>
              <a:latin typeface="Whitney-Semibold" charset="0"/>
            </a:endParaRPr>
          </a:p>
        </p:txBody>
      </p:sp>
    </p:spTree>
    <p:extLst>
      <p:ext uri="{BB962C8B-B14F-4D97-AF65-F5344CB8AC3E}">
        <p14:creationId xmlns:p14="http://schemas.microsoft.com/office/powerpoint/2010/main" val="391501287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50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0" nodeType="afterEffect">
                                  <p:stCondLst>
                                    <p:cond delay="500"/>
                                  </p:stCondLst>
                                  <p:childTnLst>
                                    <p:set>
                                      <p:cBhvr>
                                        <p:cTn id="30" dur="1" fill="hold">
                                          <p:stCondLst>
                                            <p:cond delay="0"/>
                                          </p:stCondLst>
                                        </p:cTn>
                                        <p:tgtEl>
                                          <p:spTgt spid="23"/>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500"/>
                                  </p:stCondLst>
                                  <p:childTnLst>
                                    <p:set>
                                      <p:cBhvr>
                                        <p:cTn id="33" dur="1" fill="hold">
                                          <p:stCondLst>
                                            <p:cond delay="0"/>
                                          </p:stCondLst>
                                        </p:cTn>
                                        <p:tgtEl>
                                          <p:spTgt spid="24"/>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1000"/>
                                  </p:stCondLst>
                                  <p:childTnLst>
                                    <p:set>
                                      <p:cBhvr>
                                        <p:cTn id="36" dur="1" fill="hold">
                                          <p:stCondLst>
                                            <p:cond delay="0"/>
                                          </p:stCondLst>
                                        </p:cTn>
                                        <p:tgtEl>
                                          <p:spTgt spid="25"/>
                                        </p:tgtEl>
                                        <p:attrNameLst>
                                          <p:attrName>style.visibility</p:attrName>
                                        </p:attrNameLst>
                                      </p:cBhvr>
                                      <p:to>
                                        <p:strVal val="visible"/>
                                      </p:to>
                                    </p:set>
                                  </p:childTnLst>
                                </p:cTn>
                              </p:par>
                            </p:childTnLst>
                          </p:cTn>
                        </p:par>
                        <p:par>
                          <p:cTn id="37" fill="hold">
                            <p:stCondLst>
                              <p:cond delay="3500"/>
                            </p:stCondLst>
                            <p:childTnLst>
                              <p:par>
                                <p:cTn id="38" presetID="1" presetClass="entr" presetSubtype="0" fill="hold" grpId="0" nodeType="afterEffect">
                                  <p:stCondLst>
                                    <p:cond delay="50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p:stCondLst>
                              <p:cond delay="4000"/>
                            </p:stCondLst>
                            <p:childTnLst>
                              <p:par>
                                <p:cTn id="41" presetID="1" presetClass="entr" presetSubtype="0" fill="hold" grpId="0" nodeType="afterEffect">
                                  <p:stCondLst>
                                    <p:cond delay="500"/>
                                  </p:stCondLst>
                                  <p:childTnLst>
                                    <p:set>
                                      <p:cBhvr>
                                        <p:cTn id="42" dur="1" fill="hold">
                                          <p:stCondLst>
                                            <p:cond delay="0"/>
                                          </p:stCondLst>
                                        </p:cTn>
                                        <p:tgtEl>
                                          <p:spTgt spid="29"/>
                                        </p:tgtEl>
                                        <p:attrNameLst>
                                          <p:attrName>style.visibility</p:attrName>
                                        </p:attrNameLst>
                                      </p:cBhvr>
                                      <p:to>
                                        <p:strVal val="visible"/>
                                      </p:to>
                                    </p:set>
                                  </p:childTnLst>
                                </p:cTn>
                              </p:par>
                            </p:childTnLst>
                          </p:cTn>
                        </p:par>
                        <p:par>
                          <p:cTn id="43" fill="hold">
                            <p:stCondLst>
                              <p:cond delay="4500"/>
                            </p:stCondLst>
                            <p:childTnLst>
                              <p:par>
                                <p:cTn id="44" presetID="1"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par>
                          <p:cTn id="46" fill="hold">
                            <p:stCondLst>
                              <p:cond delay="4500"/>
                            </p:stCondLst>
                            <p:childTnLst>
                              <p:par>
                                <p:cTn id="47" presetID="1" presetClass="entr" presetSubtype="0" fill="hold" grpId="0" nodeType="afterEffect">
                                  <p:stCondLst>
                                    <p:cond delay="500"/>
                                  </p:stCondLst>
                                  <p:childTnLst>
                                    <p:set>
                                      <p:cBhvr>
                                        <p:cTn id="48" dur="1" fill="hold">
                                          <p:stCondLst>
                                            <p:cond delay="0"/>
                                          </p:stCondLst>
                                        </p:cTn>
                                        <p:tgtEl>
                                          <p:spTgt spid="30"/>
                                        </p:tgtEl>
                                        <p:attrNameLst>
                                          <p:attrName>style.visibility</p:attrName>
                                        </p:attrNameLst>
                                      </p:cBhvr>
                                      <p:to>
                                        <p:strVal val="visible"/>
                                      </p:to>
                                    </p:set>
                                  </p:child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5000"/>
                            </p:stCondLst>
                            <p:childTnLst>
                              <p:par>
                                <p:cTn id="53" presetID="1" presetClass="entr" presetSubtype="0" fill="hold" nodeType="afterEffect">
                                  <p:stCondLst>
                                    <p:cond delay="50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Global allocation space very large</a:t>
            </a:r>
          </a:p>
          <a:p>
            <a:pPr lvl="1"/>
            <a:r>
              <a:rPr lang="en-US" sz="2200" dirty="0"/>
              <a:t>Exponentially increasing with the number of </a:t>
            </a:r>
            <a:r>
              <a:rPr lang="en-US" sz="2200" dirty="0" smtClean="0"/>
              <a:t>cores, </a:t>
            </a:r>
            <a:r>
              <a:rPr lang="en-US" sz="2200" dirty="0"/>
              <a:t>the number of resources, and the granularity of resources</a:t>
            </a:r>
          </a:p>
          <a:p>
            <a:pPr lvl="1"/>
            <a:r>
              <a:rPr lang="en-US" sz="2200" dirty="0" smtClean="0"/>
              <a:t>Hill climbing unlikely to scale gracefully</a:t>
            </a:r>
          </a:p>
          <a:p>
            <a:endParaRPr lang="en-US" dirty="0" smtClean="0"/>
          </a:p>
          <a:p>
            <a:r>
              <a:rPr lang="en-US" sz="2800" dirty="0" smtClean="0"/>
              <a:t>Performance-resource relationship not trivial</a:t>
            </a:r>
          </a:p>
          <a:p>
            <a:pPr lvl="1"/>
            <a:r>
              <a:rPr lang="en-US" sz="2200" dirty="0"/>
              <a:t>Not even convex for some resources (e.g., cache)</a:t>
            </a:r>
          </a:p>
          <a:p>
            <a:pPr lvl="1"/>
            <a:r>
              <a:rPr lang="en-US" sz="2200" dirty="0" smtClean="0"/>
              <a:t>Phase changes</a:t>
            </a:r>
          </a:p>
          <a:p>
            <a:pPr lvl="1"/>
            <a:endParaRPr lang="en-US" sz="2400" dirty="0"/>
          </a:p>
          <a:p>
            <a:r>
              <a:rPr lang="en-US" sz="2800" dirty="0"/>
              <a:t>Balance between system throughput and fairness</a:t>
            </a:r>
          </a:p>
          <a:p>
            <a:pPr lvl="1"/>
            <a:endParaRPr lang="en-US" sz="2400" dirty="0"/>
          </a:p>
        </p:txBody>
      </p:sp>
      <p:sp>
        <p:nvSpPr>
          <p:cNvPr id="2" name="Title 1"/>
          <p:cNvSpPr>
            <a:spLocks noGrp="1"/>
          </p:cNvSpPr>
          <p:nvPr>
            <p:ph type="title"/>
          </p:nvPr>
        </p:nvSpPr>
        <p:spPr/>
        <p:txBody>
          <a:bodyPr/>
          <a:lstStyle/>
          <a:p>
            <a:r>
              <a:rPr lang="en-US" dirty="0"/>
              <a:t>Coordinated resource allocation</a:t>
            </a:r>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4</a:t>
            </a:fld>
            <a:r>
              <a:rPr lang="en-US" dirty="0" smtClean="0"/>
              <a:t> of 22</a:t>
            </a:r>
            <a:endParaRPr lang="en-US" dirty="0"/>
          </a:p>
        </p:txBody>
      </p:sp>
      <p:sp>
        <p:nvSpPr>
          <p:cNvPr id="6"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Motivation</a:t>
            </a:r>
            <a:r>
              <a:rPr lang="en-US" sz="1200" dirty="0" smtClean="0">
                <a:solidFill>
                  <a:srgbClr val="FFFFFF"/>
                </a:solidFill>
                <a:latin typeface="Whitney-Semibold" charset="0"/>
              </a:rPr>
              <a:t> </a:t>
            </a:r>
            <a:r>
              <a:rPr lang="en-US" sz="1200" dirty="0" smtClean="0">
                <a:solidFill>
                  <a:srgbClr val="7F7F7F"/>
                </a:solidFill>
                <a:latin typeface="Whitney-Semibold" charset="0"/>
              </a:rPr>
              <a:t>• </a:t>
            </a:r>
            <a:r>
              <a:rPr lang="en-US" sz="1200" dirty="0" smtClean="0">
                <a:solidFill>
                  <a:schemeClr val="bg1"/>
                </a:solidFill>
                <a:latin typeface="Whitney-Semibold" charset="0"/>
              </a:rPr>
              <a:t>Prior Art </a:t>
            </a:r>
            <a:r>
              <a:rPr lang="en-US" sz="1200" dirty="0" smtClean="0">
                <a:solidFill>
                  <a:srgbClr val="7F7F7F"/>
                </a:solidFill>
                <a:latin typeface="Whitney-Semibold" charset="0"/>
              </a:rPr>
              <a:t>• Markets</a:t>
            </a:r>
            <a:r>
              <a:rPr lang="en-US" sz="1200" dirty="0" smtClean="0">
                <a:solidFill>
                  <a:schemeClr val="bg1"/>
                </a:solidFill>
                <a:latin typeface="Whitney-Semibold" charset="0"/>
              </a:rPr>
              <a:t> </a:t>
            </a:r>
            <a:endParaRPr lang="en-US" sz="1200" dirty="0">
              <a:solidFill>
                <a:schemeClr val="bg1"/>
              </a:solidFill>
              <a:latin typeface="Whitney-Semibold" charset="0"/>
            </a:endParaRPr>
          </a:p>
        </p:txBody>
      </p:sp>
    </p:spTree>
    <p:extLst>
      <p:ext uri="{BB962C8B-B14F-4D97-AF65-F5344CB8AC3E}">
        <p14:creationId xmlns:p14="http://schemas.microsoft.com/office/powerpoint/2010/main" val="281494932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563"/>
            <a:ext cx="8001000" cy="381000"/>
          </a:xfrm>
        </p:spPr>
        <p:txBody>
          <a:bodyPr/>
          <a:lstStyle/>
          <a:p>
            <a:r>
              <a:rPr lang="en-US" dirty="0" smtClean="0"/>
              <a:t>Real-life cue: market-like behavior</a:t>
            </a:r>
            <a:endParaRPr lang="en-US" dirty="0"/>
          </a:p>
        </p:txBody>
      </p:sp>
      <p:sp>
        <p:nvSpPr>
          <p:cNvPr id="3" name="Content Placeholder 2"/>
          <p:cNvSpPr>
            <a:spLocks noGrp="1"/>
          </p:cNvSpPr>
          <p:nvPr>
            <p:ph idx="1"/>
          </p:nvPr>
        </p:nvSpPr>
        <p:spPr>
          <a:xfrm>
            <a:off x="152400" y="838200"/>
            <a:ext cx="8839200" cy="1828800"/>
          </a:xfrm>
        </p:spPr>
        <p:txBody>
          <a:bodyPr/>
          <a:lstStyle/>
          <a:p>
            <a:r>
              <a:rPr lang="en-US" sz="2800" dirty="0"/>
              <a:t>Compromise global optimality for </a:t>
            </a:r>
            <a:r>
              <a:rPr lang="en-US" sz="2800" dirty="0" smtClean="0"/>
              <a:t>simplicity</a:t>
            </a:r>
          </a:p>
          <a:p>
            <a:pPr lvl="1"/>
            <a:r>
              <a:rPr lang="en-US" sz="2400" dirty="0"/>
              <a:t>Calculate global optimum is very expensive</a:t>
            </a:r>
          </a:p>
          <a:p>
            <a:pPr lvl="1"/>
            <a:r>
              <a:rPr lang="en-US" sz="2400" dirty="0" smtClean="0"/>
              <a:t>Optimal </a:t>
            </a:r>
            <a:r>
              <a:rPr lang="en-US" sz="2400" dirty="0"/>
              <a:t>outcome is not practical</a:t>
            </a:r>
          </a:p>
          <a:p>
            <a:pPr lvl="1"/>
            <a:r>
              <a:rPr lang="en-US" sz="2400" b="1" dirty="0" smtClean="0"/>
              <a:t>Simple</a:t>
            </a:r>
            <a:r>
              <a:rPr lang="en-US" sz="2400" b="1" dirty="0"/>
              <a:t>, distributed mechanisms </a:t>
            </a:r>
            <a:r>
              <a:rPr lang="en-US" sz="2400" dirty="0"/>
              <a:t>can be reasonably good</a:t>
            </a:r>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5</a:t>
            </a:fld>
            <a:r>
              <a:rPr lang="en-US" dirty="0" smtClean="0"/>
              <a:t> of 22</a:t>
            </a:r>
            <a:endParaRPr lang="en-US" dirty="0"/>
          </a:p>
        </p:txBody>
      </p:sp>
      <p:pic>
        <p:nvPicPr>
          <p:cNvPr id="7" name="Picture 6" descr="Dubai_Roads_on_1_May_20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667000"/>
            <a:ext cx="5334000" cy="3196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239000" y="5638800"/>
            <a:ext cx="1441420" cy="276999"/>
          </a:xfrm>
          <a:prstGeom prst="rect">
            <a:avLst/>
          </a:prstGeom>
          <a:noFill/>
        </p:spPr>
        <p:txBody>
          <a:bodyPr wrap="none" rtlCol="0">
            <a:spAutoFit/>
          </a:bodyPr>
          <a:lstStyle/>
          <a:p>
            <a:r>
              <a:rPr lang="en-US" sz="1200" dirty="0" smtClean="0">
                <a:latin typeface="Palatino Linotype"/>
                <a:cs typeface="Palatino Linotype"/>
              </a:rPr>
              <a:t>Source: Wikipedia</a:t>
            </a:r>
            <a:endParaRPr lang="en-US" sz="1200" dirty="0">
              <a:latin typeface="Palatino Linotype"/>
              <a:cs typeface="Palatino Linotype"/>
            </a:endParaRPr>
          </a:p>
        </p:txBody>
      </p:sp>
      <p:pic>
        <p:nvPicPr>
          <p:cNvPr id="12" name="Picture 11" descr="MercadodeSanJuandeDio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667000"/>
            <a:ext cx="49149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F7F7F"/>
                </a:solidFill>
                <a:latin typeface="Whitney-Semibold" charset="0"/>
              </a:rPr>
              <a:t> </a:t>
            </a:r>
            <a:r>
              <a:rPr lang="en-US" sz="1200" dirty="0" smtClean="0">
                <a:solidFill>
                  <a:srgbClr val="777777"/>
                </a:solidFill>
                <a:latin typeface="Whitney-Semibold" charset="0"/>
              </a:rPr>
              <a:t>Prior Art </a:t>
            </a:r>
            <a:r>
              <a:rPr lang="en-US" sz="1200" dirty="0" smtClean="0">
                <a:solidFill>
                  <a:srgbClr val="7F7F7F"/>
                </a:solidFill>
                <a:latin typeface="Whitney-Semibold" charset="0"/>
              </a:rPr>
              <a:t>• </a:t>
            </a:r>
            <a:r>
              <a:rPr lang="en-US" sz="1200" dirty="0" smtClean="0">
                <a:solidFill>
                  <a:schemeClr val="bg1"/>
                </a:solidFill>
                <a:latin typeface="Whitney-Semibold" charset="0"/>
              </a:rPr>
              <a:t>Markets</a:t>
            </a:r>
            <a:r>
              <a:rPr lang="en-US" sz="1200" dirty="0">
                <a:solidFill>
                  <a:schemeClr val="bg1"/>
                </a:solidFill>
                <a:latin typeface="Whitney-Semibold" charset="0"/>
              </a:rPr>
              <a:t> </a:t>
            </a:r>
            <a:r>
              <a:rPr lang="en-US" sz="1200" dirty="0">
                <a:solidFill>
                  <a:srgbClr val="7F7F7F"/>
                </a:solidFill>
                <a:latin typeface="Whitney-Semibold" charset="0"/>
              </a:rPr>
              <a:t>• </a:t>
            </a:r>
            <a:r>
              <a:rPr lang="en-US" sz="1200" dirty="0" smtClean="0">
                <a:solidFill>
                  <a:srgbClr val="7F7F7F"/>
                </a:solidFill>
                <a:latin typeface="Whitney-Semibold" charset="0"/>
              </a:rPr>
              <a:t>Simple Market</a:t>
            </a:r>
            <a:r>
              <a:rPr lang="en-US" sz="1200" dirty="0" smtClean="0">
                <a:solidFill>
                  <a:schemeClr val="bg1"/>
                </a:solidFill>
                <a:latin typeface="Whitney-Semibold" charset="0"/>
              </a:rPr>
              <a:t> </a:t>
            </a:r>
            <a:endParaRPr lang="en-US" sz="1200" dirty="0">
              <a:solidFill>
                <a:schemeClr val="bg1"/>
              </a:solidFill>
              <a:latin typeface="Whitney-Semibold" charset="0"/>
            </a:endParaRPr>
          </a:p>
        </p:txBody>
      </p:sp>
    </p:spTree>
    <p:extLst>
      <p:ext uri="{BB962C8B-B14F-4D97-AF65-F5344CB8AC3E}">
        <p14:creationId xmlns:p14="http://schemas.microsoft.com/office/powerpoint/2010/main" val="145284927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7"/>
                                        </p:tgtEl>
                                      </p:cBhvr>
                                      <p:by x="50000" y="50000"/>
                                    </p:animScale>
                                  </p:childTnLst>
                                </p:cTn>
                              </p:par>
                              <p:par>
                                <p:cTn id="7" presetID="0" presetClass="path" presetSubtype="0" accel="50000" decel="50000" fill="hold" nodeType="withEffect">
                                  <p:stCondLst>
                                    <p:cond delay="0"/>
                                  </p:stCondLst>
                                  <p:childTnLst>
                                    <p:animMotion origin="layout" path="M 3.17937E-6 2.75591E-6 L 0.26671 0.00046 " pathEditMode="relative" rAng="0" ptsTypes="AA">
                                      <p:cBhvr>
                                        <p:cTn id="8" dur="1000" fill="hold"/>
                                        <p:tgtEl>
                                          <p:spTgt spid="7"/>
                                        </p:tgtEl>
                                        <p:attrNameLst>
                                          <p:attrName>ppt_x</p:attrName>
                                          <p:attrName>ppt_y</p:attrName>
                                        </p:attrNameLst>
                                      </p:cBhvr>
                                      <p:rCtr x="13336" y="23"/>
                                    </p:animMotion>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market-based </a:t>
            </a:r>
            <a:r>
              <a:rPr lang="en-US" dirty="0"/>
              <a:t>a</a:t>
            </a:r>
            <a:r>
              <a:rPr lang="en-US" dirty="0" smtClean="0"/>
              <a:t>pproach</a:t>
            </a:r>
            <a:endParaRPr lang="en-US" dirty="0"/>
          </a:p>
        </p:txBody>
      </p:sp>
      <p:sp>
        <p:nvSpPr>
          <p:cNvPr id="3" name="Content Placeholder 2"/>
          <p:cNvSpPr>
            <a:spLocks noGrp="1"/>
          </p:cNvSpPr>
          <p:nvPr>
            <p:ph idx="1"/>
          </p:nvPr>
        </p:nvSpPr>
        <p:spPr/>
        <p:txBody>
          <a:bodyPr/>
          <a:lstStyle/>
          <a:p>
            <a:r>
              <a:rPr lang="en-US" sz="2800" dirty="0" smtClean="0"/>
              <a:t>Central idea: Pricing CMP resources</a:t>
            </a:r>
          </a:p>
          <a:p>
            <a:pPr lvl="1"/>
            <a:r>
              <a:rPr lang="en-US" sz="2400" dirty="0" smtClean="0"/>
              <a:t>Every resource is assigned a price</a:t>
            </a:r>
          </a:p>
          <a:p>
            <a:pPr lvl="1"/>
            <a:r>
              <a:rPr lang="en-US" sz="2400" dirty="0" smtClean="0"/>
              <a:t>Reflects supply and demand relationship</a:t>
            </a:r>
          </a:p>
          <a:p>
            <a:r>
              <a:rPr lang="en-US" sz="2800" dirty="0" smtClean="0"/>
              <a:t>Market players (cores)</a:t>
            </a:r>
          </a:p>
          <a:p>
            <a:pPr lvl="1"/>
            <a:r>
              <a:rPr lang="en-US" altLang="zh-CN" sz="2400" dirty="0"/>
              <a:t>H</a:t>
            </a:r>
            <a:r>
              <a:rPr lang="en-US" altLang="zh-CN" sz="2400" dirty="0" smtClean="0"/>
              <a:t>ave finite budgets to purchase resources in the system</a:t>
            </a:r>
          </a:p>
          <a:p>
            <a:pPr lvl="1"/>
            <a:r>
              <a:rPr lang="en-US" altLang="zh-CN" sz="2400" dirty="0" smtClean="0"/>
              <a:t>Try to maximize their own utility regardless of others</a:t>
            </a:r>
          </a:p>
          <a:p>
            <a:pPr lvl="1"/>
            <a:r>
              <a:rPr lang="en-US" altLang="zh-CN" sz="2400" i="1" dirty="0" smtClean="0"/>
              <a:t>Price-takers</a:t>
            </a:r>
            <a:r>
              <a:rPr lang="en-US" altLang="zh-CN" sz="2400" dirty="0" smtClean="0"/>
              <a:t>: </a:t>
            </a:r>
            <a:r>
              <a:rPr lang="en-US" sz="2400" dirty="0"/>
              <a:t>no monopolistic </a:t>
            </a:r>
            <a:r>
              <a:rPr lang="en-US" sz="2400" dirty="0" smtClean="0"/>
              <a:t>behavior</a:t>
            </a:r>
          </a:p>
          <a:p>
            <a:pPr lvl="1"/>
            <a:endParaRPr lang="en-US" sz="2400" dirty="0" smtClean="0"/>
          </a:p>
          <a:p>
            <a:r>
              <a:rPr lang="en-US" altLang="zh-CN" sz="2800" dirty="0" smtClean="0"/>
              <a:t>Market equilibrium</a:t>
            </a:r>
          </a:p>
          <a:p>
            <a:pPr lvl="1"/>
            <a:r>
              <a:rPr lang="en-US" altLang="zh-CN" sz="2400" dirty="0" smtClean="0"/>
              <a:t>Prices are such that supply = demand</a:t>
            </a:r>
          </a:p>
          <a:p>
            <a:pPr lvl="1"/>
            <a:r>
              <a:rPr lang="en-US" altLang="zh-CN" sz="2400" b="1" dirty="0" smtClean="0">
                <a:solidFill>
                  <a:schemeClr val="tx1"/>
                </a:solidFill>
              </a:rPr>
              <a:t>Our approach: Dynamic price discovery</a:t>
            </a:r>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6</a:t>
            </a:fld>
            <a:r>
              <a:rPr lang="en-US" dirty="0" smtClean="0"/>
              <a:t> of 22</a:t>
            </a:r>
            <a:endParaRPr lang="en-US" dirty="0"/>
          </a:p>
        </p:txBody>
      </p:sp>
      <p:sp>
        <p:nvSpPr>
          <p:cNvPr id="6"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77777"/>
                </a:solidFill>
                <a:latin typeface="Whitney-Semibold" charset="0"/>
              </a:rPr>
              <a:t>Prior Art </a:t>
            </a:r>
            <a:r>
              <a:rPr lang="en-US" sz="1200" dirty="0" smtClean="0">
                <a:solidFill>
                  <a:srgbClr val="7F7F7F"/>
                </a:solidFill>
                <a:latin typeface="Whitney-Semibold" charset="0"/>
              </a:rPr>
              <a:t>• </a:t>
            </a:r>
            <a:r>
              <a:rPr lang="en-US" sz="1200" dirty="0" smtClean="0">
                <a:solidFill>
                  <a:schemeClr val="bg1"/>
                </a:solidFill>
                <a:latin typeface="Whitney-Semibold" charset="0"/>
              </a:rPr>
              <a:t>Markets</a:t>
            </a:r>
            <a:r>
              <a:rPr lang="en-US" sz="1200" dirty="0">
                <a:solidFill>
                  <a:schemeClr val="bg1"/>
                </a:solidFill>
                <a:latin typeface="Whitney-Semibold" charset="0"/>
              </a:rPr>
              <a:t> </a:t>
            </a:r>
            <a:r>
              <a:rPr lang="en-US" sz="1200" dirty="0">
                <a:solidFill>
                  <a:srgbClr val="7F7F7F"/>
                </a:solidFill>
                <a:latin typeface="Whitney-Semibold" charset="0"/>
              </a:rPr>
              <a:t>• </a:t>
            </a:r>
            <a:r>
              <a:rPr lang="en-US" sz="1200" dirty="0" smtClean="0">
                <a:solidFill>
                  <a:srgbClr val="7F7F7F"/>
                </a:solidFill>
                <a:latin typeface="Whitney-Semibold" charset="0"/>
              </a:rPr>
              <a:t>Simple Market</a:t>
            </a:r>
            <a:r>
              <a:rPr lang="en-US" sz="1200" dirty="0" smtClean="0">
                <a:solidFill>
                  <a:schemeClr val="bg1"/>
                </a:solidFill>
                <a:latin typeface="Whitney-Semibold" charset="0"/>
              </a:rPr>
              <a:t> </a:t>
            </a:r>
            <a:endParaRPr lang="en-US" sz="1200" dirty="0">
              <a:solidFill>
                <a:schemeClr val="bg1"/>
              </a:solidFill>
              <a:latin typeface="Whitney-Semibold" charset="0"/>
            </a:endParaRPr>
          </a:p>
        </p:txBody>
      </p:sp>
    </p:spTree>
    <p:extLst>
      <p:ext uri="{BB962C8B-B14F-4D97-AF65-F5344CB8AC3E}">
        <p14:creationId xmlns:p14="http://schemas.microsoft.com/office/powerpoint/2010/main" val="85165837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ally</a:t>
            </a:r>
            <a:r>
              <a:rPr lang="en-US" smtClean="0"/>
              <a:t>: first </a:t>
            </a:r>
            <a:r>
              <a:rPr lang="en-US" dirty="0" smtClean="0"/>
              <a:t>welfare theorem</a:t>
            </a:r>
            <a:endParaRPr lang="en-US" dirty="0"/>
          </a:p>
        </p:txBody>
      </p:sp>
      <p:sp>
        <p:nvSpPr>
          <p:cNvPr id="3" name="Content Placeholder 2"/>
          <p:cNvSpPr>
            <a:spLocks noGrp="1"/>
          </p:cNvSpPr>
          <p:nvPr>
            <p:ph idx="1"/>
          </p:nvPr>
        </p:nvSpPr>
        <p:spPr>
          <a:xfrm>
            <a:off x="152400" y="838200"/>
            <a:ext cx="8534400" cy="5105400"/>
          </a:xfrm>
        </p:spPr>
        <p:txBody>
          <a:bodyPr/>
          <a:lstStyle/>
          <a:p>
            <a:r>
              <a:rPr lang="en-US" sz="2800" dirty="0"/>
              <a:t>First welfare theorem</a:t>
            </a:r>
          </a:p>
          <a:p>
            <a:pPr lvl="1"/>
            <a:r>
              <a:rPr lang="en-US" sz="2400" dirty="0" smtClean="0"/>
              <a:t>Competitive </a:t>
            </a:r>
            <a:r>
              <a:rPr lang="en-US" sz="2400" dirty="0"/>
              <a:t>market equilibrium is </a:t>
            </a:r>
            <a:r>
              <a:rPr lang="en-US" sz="2400" b="1" dirty="0">
                <a:solidFill>
                  <a:srgbClr val="000000"/>
                </a:solidFill>
              </a:rPr>
              <a:t>Pareto </a:t>
            </a:r>
            <a:r>
              <a:rPr lang="en-US" sz="2400" b="1" dirty="0" smtClean="0">
                <a:solidFill>
                  <a:srgbClr val="000000"/>
                </a:solidFill>
              </a:rPr>
              <a:t>optimal</a:t>
            </a:r>
            <a:r>
              <a:rPr lang="en-US" sz="2400" dirty="0" smtClean="0"/>
              <a:t>, if players have monotonic increasing utilities</a:t>
            </a:r>
            <a:endParaRPr lang="en-US" sz="2400" dirty="0"/>
          </a:p>
          <a:p>
            <a:endParaRPr lang="en-US" sz="2800" dirty="0" smtClean="0"/>
          </a:p>
          <a:p>
            <a:r>
              <a:rPr lang="en-US" sz="2800" dirty="0" smtClean="0"/>
              <a:t>Pareto optimality</a:t>
            </a:r>
          </a:p>
          <a:p>
            <a:pPr lvl="1"/>
            <a:r>
              <a:rPr lang="en-US" sz="2400" dirty="0"/>
              <a:t>An allocation is P</a:t>
            </a:r>
            <a:r>
              <a:rPr lang="en-US" sz="2400" dirty="0" smtClean="0"/>
              <a:t>areto </a:t>
            </a:r>
            <a:r>
              <a:rPr lang="en-US" sz="2400" dirty="0"/>
              <a:t>optimal if there is no way </a:t>
            </a:r>
            <a:r>
              <a:rPr lang="en-US" sz="2400" dirty="0" smtClean="0"/>
              <a:t>to reallocate </a:t>
            </a:r>
            <a:r>
              <a:rPr lang="en-US" sz="2400" dirty="0"/>
              <a:t>goods so that someone is made better </a:t>
            </a:r>
            <a:r>
              <a:rPr lang="en-US" sz="2400" dirty="0" smtClean="0"/>
              <a:t>off without </a:t>
            </a:r>
            <a:r>
              <a:rPr lang="en-US" sz="2400" dirty="0"/>
              <a:t>making someone else worse off</a:t>
            </a:r>
          </a:p>
          <a:p>
            <a:pPr lvl="1"/>
            <a:r>
              <a:rPr lang="en-US" sz="2400" dirty="0" smtClean="0"/>
              <a:t>Caveat</a:t>
            </a:r>
            <a:r>
              <a:rPr lang="en-US" sz="2400" dirty="0"/>
              <a:t>: Not “perfect world” by itself</a:t>
            </a:r>
            <a:r>
              <a:rPr lang="en-US" sz="2400" dirty="0" smtClean="0"/>
              <a:t>!</a:t>
            </a:r>
            <a:r>
              <a:rPr lang="en-US" sz="2400" dirty="0">
                <a:latin typeface=""/>
              </a:rPr>
              <a:t> </a:t>
            </a:r>
            <a:endParaRPr lang="en-US" sz="2400" dirty="0" smtClean="0"/>
          </a:p>
          <a:p>
            <a:pPr lvl="1"/>
            <a:endParaRPr lang="en-US"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7</a:t>
            </a:fld>
            <a:r>
              <a:rPr lang="en-US" dirty="0" smtClean="0"/>
              <a:t> of 22</a:t>
            </a:r>
            <a:endParaRPr lang="en-US" dirty="0"/>
          </a:p>
        </p:txBody>
      </p:sp>
      <p:sp>
        <p:nvSpPr>
          <p:cNvPr id="6"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F7F7F"/>
                </a:solidFill>
                <a:latin typeface="Whitney-Semibold" charset="0"/>
              </a:rPr>
              <a:t> </a:t>
            </a:r>
            <a:r>
              <a:rPr lang="en-US" sz="1200" dirty="0" smtClean="0">
                <a:solidFill>
                  <a:srgbClr val="777777"/>
                </a:solidFill>
                <a:latin typeface="Whitney-Semibold" charset="0"/>
              </a:rPr>
              <a:t>Prior Art </a:t>
            </a:r>
            <a:r>
              <a:rPr lang="en-US" sz="1200" dirty="0" smtClean="0">
                <a:solidFill>
                  <a:srgbClr val="7F7F7F"/>
                </a:solidFill>
                <a:latin typeface="Whitney-Semibold" charset="0"/>
              </a:rPr>
              <a:t>• </a:t>
            </a:r>
            <a:r>
              <a:rPr lang="en-US" sz="1200" dirty="0" smtClean="0">
                <a:solidFill>
                  <a:schemeClr val="bg1"/>
                </a:solidFill>
                <a:latin typeface="Whitney-Semibold" charset="0"/>
              </a:rPr>
              <a:t>Markets</a:t>
            </a:r>
            <a:r>
              <a:rPr lang="en-US" sz="1200" dirty="0">
                <a:solidFill>
                  <a:schemeClr val="bg1"/>
                </a:solidFill>
                <a:latin typeface="Whitney-Semibold" charset="0"/>
              </a:rPr>
              <a:t> </a:t>
            </a:r>
            <a:r>
              <a:rPr lang="en-US" sz="1200" dirty="0">
                <a:solidFill>
                  <a:srgbClr val="7F7F7F"/>
                </a:solidFill>
                <a:latin typeface="Whitney-Semibold" charset="0"/>
              </a:rPr>
              <a:t>• </a:t>
            </a:r>
            <a:r>
              <a:rPr lang="en-US" sz="1200" dirty="0" smtClean="0">
                <a:solidFill>
                  <a:srgbClr val="7F7F7F"/>
                </a:solidFill>
                <a:latin typeface="Whitney-Semibold" charset="0"/>
              </a:rPr>
              <a:t>Simple Market</a:t>
            </a:r>
            <a:r>
              <a:rPr lang="en-US" sz="1200" dirty="0" smtClean="0">
                <a:solidFill>
                  <a:schemeClr val="bg1"/>
                </a:solidFill>
                <a:latin typeface="Whitney-Semibold" charset="0"/>
              </a:rPr>
              <a:t> </a:t>
            </a:r>
            <a:endParaRPr lang="en-US" sz="1200" dirty="0">
              <a:solidFill>
                <a:schemeClr val="bg1"/>
              </a:solidFill>
              <a:latin typeface="Whitney-Semibold" charset="0"/>
            </a:endParaRPr>
          </a:p>
        </p:txBody>
      </p:sp>
    </p:spTree>
    <p:extLst>
      <p:ext uri="{BB962C8B-B14F-4D97-AF65-F5344CB8AC3E}">
        <p14:creationId xmlns:p14="http://schemas.microsoft.com/office/powerpoint/2010/main" val="290272722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endParaRPr lang="en-US" dirty="0" smtClean="0"/>
          </a:p>
          <a:p>
            <a:endParaRPr lang="en-US" dirty="0" smtClean="0"/>
          </a:p>
          <a:p>
            <a:r>
              <a:rPr lang="en-US" sz="2800" dirty="0" smtClean="0"/>
              <a:t>Market side</a:t>
            </a:r>
            <a:endParaRPr lang="en-US" sz="2800" dirty="0"/>
          </a:p>
          <a:p>
            <a:pPr lvl="1"/>
            <a:r>
              <a:rPr lang="en-US" sz="2400" dirty="0" smtClean="0"/>
              <a:t>How to </a:t>
            </a:r>
            <a:r>
              <a:rPr lang="en-US" sz="2400" dirty="0"/>
              <a:t>set prices to satisfy </a:t>
            </a:r>
            <a:r>
              <a:rPr lang="en-US" sz="2400" dirty="0" smtClean="0"/>
              <a:t>demand from cores?</a:t>
            </a:r>
          </a:p>
          <a:p>
            <a:endParaRPr lang="en-US" dirty="0"/>
          </a:p>
          <a:p>
            <a:r>
              <a:rPr lang="en-US" sz="2800" dirty="0" smtClean="0"/>
              <a:t>Player side (cores)</a:t>
            </a:r>
          </a:p>
          <a:p>
            <a:pPr lvl="1"/>
            <a:r>
              <a:rPr lang="en-US" sz="2400" dirty="0" smtClean="0"/>
              <a:t>What </a:t>
            </a:r>
            <a:r>
              <a:rPr lang="en-US" sz="2400" dirty="0"/>
              <a:t>are my preferences (utility function)</a:t>
            </a:r>
            <a:r>
              <a:rPr lang="en-US" sz="2400" dirty="0" smtClean="0"/>
              <a:t>?</a:t>
            </a:r>
          </a:p>
          <a:p>
            <a:pPr lvl="1"/>
            <a:r>
              <a:rPr lang="en-US" sz="2400" dirty="0" smtClean="0"/>
              <a:t>How do I bid to maximize my utility?</a:t>
            </a:r>
          </a:p>
        </p:txBody>
      </p:sp>
      <p:sp>
        <p:nvSpPr>
          <p:cNvPr id="2" name="Title 1"/>
          <p:cNvSpPr>
            <a:spLocks noGrp="1"/>
          </p:cNvSpPr>
          <p:nvPr>
            <p:ph type="title"/>
          </p:nvPr>
        </p:nvSpPr>
        <p:spPr/>
        <p:txBody>
          <a:bodyPr/>
          <a:lstStyle/>
          <a:p>
            <a:r>
              <a:rPr lang="en-US" dirty="0" smtClean="0"/>
              <a:t>Dynamic price discovery</a:t>
            </a:r>
            <a:endParaRPr lang="en-US" dirty="0"/>
          </a:p>
        </p:txBody>
      </p:sp>
      <p:sp>
        <p:nvSpPr>
          <p:cNvPr id="4" name="Footer Placeholder 3"/>
          <p:cNvSpPr>
            <a:spLocks noGrp="1"/>
          </p:cNvSpPr>
          <p:nvPr>
            <p:ph type="ftr" sz="quarter" idx="10"/>
          </p:nvPr>
        </p:nvSpPr>
        <p:spPr/>
        <p:txBody>
          <a:bodyPr/>
          <a:lstStyle/>
          <a:p>
            <a:pPr>
              <a:defRPr/>
            </a:pPr>
            <a:r>
              <a:rPr lang="en-US" altLang="zh-CN" dirty="0" err="1" smtClean="0"/>
              <a:t>XChange</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8</a:t>
            </a:fld>
            <a:r>
              <a:rPr lang="en-US" dirty="0" smtClean="0"/>
              <a:t> of 22</a:t>
            </a:r>
            <a:endParaRPr lang="en-US" dirty="0"/>
          </a:p>
        </p:txBody>
      </p:sp>
      <p:sp>
        <p:nvSpPr>
          <p:cNvPr id="27" name="Rounded Rectangle 26"/>
          <p:cNvSpPr/>
          <p:nvPr/>
        </p:nvSpPr>
        <p:spPr>
          <a:xfrm>
            <a:off x="7372586" y="1167658"/>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ounded Rectangle 27"/>
          <p:cNvSpPr/>
          <p:nvPr/>
        </p:nvSpPr>
        <p:spPr>
          <a:xfrm>
            <a:off x="4934186" y="1179987"/>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62186" y="1268516"/>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ounded Rectangle 29"/>
          <p:cNvSpPr/>
          <p:nvPr/>
        </p:nvSpPr>
        <p:spPr>
          <a:xfrm>
            <a:off x="2608976" y="1219200"/>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304800" y="1143000"/>
            <a:ext cx="8515586" cy="1166155"/>
            <a:chOff x="323614" y="2743200"/>
            <a:chExt cx="8515586" cy="1166155"/>
          </a:xfrm>
        </p:grpSpPr>
        <p:sp>
          <p:nvSpPr>
            <p:cNvPr id="32" name="Rounded Rectangle 31"/>
            <p:cNvSpPr/>
            <p:nvPr/>
          </p:nvSpPr>
          <p:spPr>
            <a:xfrm>
              <a:off x="381000" y="2867379"/>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323614" y="2838214"/>
              <a:ext cx="1548821" cy="584776"/>
            </a:xfrm>
            <a:prstGeom prst="rect">
              <a:avLst/>
            </a:prstGeom>
            <a:noFill/>
          </p:spPr>
          <p:txBody>
            <a:bodyPr wrap="none" rtlCol="0">
              <a:spAutoFit/>
            </a:bodyPr>
            <a:lstStyle/>
            <a:p>
              <a:pPr algn="ctr"/>
              <a:r>
                <a:rPr lang="en-US" sz="1600" dirty="0" smtClean="0">
                  <a:latin typeface="Palatino Linotype"/>
                  <a:cs typeface="Palatino Linotype"/>
                </a:rPr>
                <a:t>Set initial </a:t>
              </a:r>
            </a:p>
            <a:p>
              <a:pPr algn="ctr"/>
              <a:r>
                <a:rPr lang="en-US" sz="1600" dirty="0" smtClean="0">
                  <a:latin typeface="Palatino Linotype"/>
                  <a:cs typeface="Palatino Linotype"/>
                </a:rPr>
                <a:t>resource prices</a:t>
              </a:r>
              <a:endParaRPr lang="en-US" sz="1600" dirty="0">
                <a:latin typeface="Palatino Linotype"/>
                <a:cs typeface="Palatino Linotype"/>
              </a:endParaRPr>
            </a:p>
          </p:txBody>
        </p:sp>
        <p:grpSp>
          <p:nvGrpSpPr>
            <p:cNvPr id="34" name="Group 33"/>
            <p:cNvGrpSpPr/>
            <p:nvPr/>
          </p:nvGrpSpPr>
          <p:grpSpPr>
            <a:xfrm>
              <a:off x="2590800" y="2791179"/>
              <a:ext cx="1512253" cy="638765"/>
              <a:chOff x="189500" y="2637835"/>
              <a:chExt cx="1512253" cy="638765"/>
            </a:xfrm>
          </p:grpSpPr>
          <p:sp>
            <p:nvSpPr>
              <p:cNvPr id="47" name="Rounded Rectangle 46"/>
              <p:cNvSpPr/>
              <p:nvPr/>
            </p:nvSpPr>
            <p:spPr>
              <a:xfrm>
                <a:off x="228600" y="2667000"/>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189500" y="2637835"/>
                <a:ext cx="1512253" cy="584776"/>
              </a:xfrm>
              <a:prstGeom prst="rect">
                <a:avLst/>
              </a:prstGeom>
              <a:noFill/>
            </p:spPr>
            <p:txBody>
              <a:bodyPr wrap="none" rtlCol="0">
                <a:spAutoFit/>
              </a:bodyPr>
              <a:lstStyle/>
              <a:p>
                <a:pPr algn="ctr"/>
                <a:r>
                  <a:rPr lang="en-US" sz="1600" dirty="0" smtClean="0">
                    <a:latin typeface="Palatino Linotype"/>
                    <a:cs typeface="Palatino Linotype"/>
                  </a:rPr>
                  <a:t>Players bid</a:t>
                </a:r>
              </a:p>
              <a:p>
                <a:pPr algn="ctr"/>
                <a:r>
                  <a:rPr lang="en-US" sz="1600" dirty="0" smtClean="0">
                    <a:latin typeface="Palatino Linotype"/>
                    <a:cs typeface="Palatino Linotype"/>
                  </a:rPr>
                  <a:t>independently</a:t>
                </a:r>
                <a:endParaRPr lang="en-US" sz="1600" dirty="0">
                  <a:latin typeface="Palatino Linotype"/>
                  <a:cs typeface="Palatino Linotype"/>
                </a:endParaRPr>
              </a:p>
            </p:txBody>
          </p:sp>
        </p:grpSp>
        <p:grpSp>
          <p:nvGrpSpPr>
            <p:cNvPr id="35" name="Group 34"/>
            <p:cNvGrpSpPr/>
            <p:nvPr/>
          </p:nvGrpSpPr>
          <p:grpSpPr>
            <a:xfrm>
              <a:off x="4953000" y="2753551"/>
              <a:ext cx="1447800" cy="638765"/>
              <a:chOff x="228600" y="2637835"/>
              <a:chExt cx="1447800" cy="638765"/>
            </a:xfrm>
          </p:grpSpPr>
          <p:sp>
            <p:nvSpPr>
              <p:cNvPr id="45" name="Rounded Rectangle 44"/>
              <p:cNvSpPr/>
              <p:nvPr/>
            </p:nvSpPr>
            <p:spPr>
              <a:xfrm>
                <a:off x="228600" y="2667000"/>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p:cNvSpPr txBox="1"/>
              <p:nvPr/>
            </p:nvSpPr>
            <p:spPr>
              <a:xfrm>
                <a:off x="337479" y="2637835"/>
                <a:ext cx="1216299" cy="584776"/>
              </a:xfrm>
              <a:prstGeom prst="rect">
                <a:avLst/>
              </a:prstGeom>
              <a:noFill/>
            </p:spPr>
            <p:txBody>
              <a:bodyPr wrap="none" rtlCol="0">
                <a:spAutoFit/>
              </a:bodyPr>
              <a:lstStyle/>
              <a:p>
                <a:pPr algn="ctr"/>
                <a:r>
                  <a:rPr lang="en-US" sz="1600" dirty="0" smtClean="0">
                    <a:latin typeface="Palatino Linotype"/>
                    <a:cs typeface="Palatino Linotype"/>
                  </a:rPr>
                  <a:t>New prices</a:t>
                </a:r>
              </a:p>
              <a:p>
                <a:pPr algn="ctr"/>
                <a:r>
                  <a:rPr lang="en-US" sz="1600" dirty="0" smtClean="0">
                    <a:latin typeface="Palatino Linotype"/>
                    <a:cs typeface="Palatino Linotype"/>
                  </a:rPr>
                  <a:t>computed</a:t>
                </a:r>
                <a:endParaRPr lang="en-US" sz="1600" dirty="0">
                  <a:latin typeface="Palatino Linotype"/>
                  <a:cs typeface="Palatino Linotype"/>
                </a:endParaRPr>
              </a:p>
            </p:txBody>
          </p:sp>
        </p:grpSp>
        <p:sp>
          <p:nvSpPr>
            <p:cNvPr id="36" name="TextBox 35"/>
            <p:cNvSpPr txBox="1"/>
            <p:nvPr/>
          </p:nvSpPr>
          <p:spPr>
            <a:xfrm>
              <a:off x="4038600" y="3324579"/>
              <a:ext cx="1075334" cy="584776"/>
            </a:xfrm>
            <a:prstGeom prst="rect">
              <a:avLst/>
            </a:prstGeom>
            <a:noFill/>
          </p:spPr>
          <p:txBody>
            <a:bodyPr wrap="none" rtlCol="0">
              <a:spAutoFit/>
            </a:bodyPr>
            <a:lstStyle/>
            <a:p>
              <a:r>
                <a:rPr lang="en-US" sz="1600" dirty="0" smtClean="0">
                  <a:latin typeface="Palatino Linotype"/>
                  <a:cs typeface="Palatino Linotype"/>
                </a:rPr>
                <a:t>Prices </a:t>
              </a:r>
              <a:r>
                <a:rPr lang="en-US" altLang="zh-CN" sz="1600" dirty="0" smtClean="0">
                  <a:latin typeface="Palatino Linotype"/>
                  <a:cs typeface="Palatino Linotype"/>
                </a:rPr>
                <a:t>not </a:t>
              </a:r>
            </a:p>
            <a:p>
              <a:r>
                <a:rPr lang="en-US" sz="1600" dirty="0" smtClean="0">
                  <a:latin typeface="Palatino Linotype"/>
                  <a:cs typeface="Palatino Linotype"/>
                </a:rPr>
                <a:t>converge</a:t>
              </a:r>
              <a:endParaRPr lang="en-US" sz="1600" dirty="0">
                <a:latin typeface="Palatino Linotype"/>
                <a:cs typeface="Palatino Linotype"/>
              </a:endParaRPr>
            </a:p>
          </p:txBody>
        </p:sp>
        <p:cxnSp>
          <p:nvCxnSpPr>
            <p:cNvPr id="37" name="Curved Connector 36"/>
            <p:cNvCxnSpPr>
              <a:stCxn id="45" idx="2"/>
              <a:endCxn id="47" idx="2"/>
            </p:cNvCxnSpPr>
            <p:nvPr/>
          </p:nvCxnSpPr>
          <p:spPr>
            <a:xfrm rot="5400000">
              <a:off x="4496536" y="2249580"/>
              <a:ext cx="37628" cy="2323100"/>
            </a:xfrm>
            <a:prstGeom prst="curvedConnector3">
              <a:avLst>
                <a:gd name="adj1" fmla="val 1482558"/>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7391400" y="2743200"/>
              <a:ext cx="1447800" cy="638765"/>
              <a:chOff x="228600" y="2637835"/>
              <a:chExt cx="1447800" cy="638765"/>
            </a:xfrm>
          </p:grpSpPr>
          <p:sp>
            <p:nvSpPr>
              <p:cNvPr id="43" name="Rounded Rectangle 42"/>
              <p:cNvSpPr/>
              <p:nvPr/>
            </p:nvSpPr>
            <p:spPr>
              <a:xfrm>
                <a:off x="228600" y="2667000"/>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Box 43"/>
              <p:cNvSpPr txBox="1"/>
              <p:nvPr/>
            </p:nvSpPr>
            <p:spPr>
              <a:xfrm>
                <a:off x="395590" y="2637835"/>
                <a:ext cx="1100081" cy="584776"/>
              </a:xfrm>
              <a:prstGeom prst="rect">
                <a:avLst/>
              </a:prstGeom>
              <a:noFill/>
            </p:spPr>
            <p:txBody>
              <a:bodyPr wrap="none" rtlCol="0">
                <a:spAutoFit/>
              </a:bodyPr>
              <a:lstStyle/>
              <a:p>
                <a:pPr algn="ctr"/>
                <a:r>
                  <a:rPr lang="en-US" sz="1600" dirty="0" smtClean="0">
                    <a:latin typeface="Palatino Linotype"/>
                    <a:cs typeface="Palatino Linotype"/>
                  </a:rPr>
                  <a:t>Resources</a:t>
                </a:r>
              </a:p>
              <a:p>
                <a:pPr algn="ctr"/>
                <a:r>
                  <a:rPr lang="en-US" sz="1600" dirty="0" smtClean="0">
                    <a:latin typeface="Palatino Linotype"/>
                    <a:cs typeface="Palatino Linotype"/>
                  </a:rPr>
                  <a:t>allocated</a:t>
                </a:r>
                <a:endParaRPr lang="en-US" sz="1600" dirty="0">
                  <a:latin typeface="Palatino Linotype"/>
                  <a:cs typeface="Palatino Linotype"/>
                </a:endParaRPr>
              </a:p>
            </p:txBody>
          </p:sp>
        </p:grpSp>
        <p:cxnSp>
          <p:nvCxnSpPr>
            <p:cNvPr id="39" name="Straight Arrow Connector 38"/>
            <p:cNvCxnSpPr>
              <a:stCxn id="33" idx="3"/>
              <a:endCxn id="47" idx="1"/>
            </p:cNvCxnSpPr>
            <p:nvPr/>
          </p:nvCxnSpPr>
          <p:spPr>
            <a:xfrm flipV="1">
              <a:off x="1872435" y="3125144"/>
              <a:ext cx="757465" cy="54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48" idx="3"/>
              <a:endCxn id="45" idx="1"/>
            </p:cNvCxnSpPr>
            <p:nvPr/>
          </p:nvCxnSpPr>
          <p:spPr>
            <a:xfrm>
              <a:off x="4103053" y="3083567"/>
              <a:ext cx="849947" cy="3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5" idx="3"/>
              <a:endCxn id="43" idx="1"/>
            </p:cNvCxnSpPr>
            <p:nvPr/>
          </p:nvCxnSpPr>
          <p:spPr>
            <a:xfrm flipV="1">
              <a:off x="6400800" y="3077165"/>
              <a:ext cx="990600" cy="10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6376140" y="3095979"/>
              <a:ext cx="1011314" cy="338554"/>
            </a:xfrm>
            <a:prstGeom prst="rect">
              <a:avLst/>
            </a:prstGeom>
          </p:spPr>
          <p:txBody>
            <a:bodyPr wrap="none">
              <a:spAutoFit/>
            </a:bodyPr>
            <a:lstStyle/>
            <a:p>
              <a:r>
                <a:rPr lang="en-US" sz="1600" dirty="0">
                  <a:latin typeface="Palatino Linotype"/>
                  <a:cs typeface="Palatino Linotype"/>
                </a:rPr>
                <a:t>converge</a:t>
              </a:r>
              <a:endParaRPr lang="en-US" sz="1600" dirty="0"/>
            </a:p>
          </p:txBody>
        </p:sp>
      </p:grpSp>
      <p:sp>
        <p:nvSpPr>
          <p:cNvPr id="49" name="TextBox 5"/>
          <p:cNvSpPr txBox="1">
            <a:spLocks noChangeArrowheads="1"/>
          </p:cNvSpPr>
          <p:nvPr/>
        </p:nvSpPr>
        <p:spPr bwMode="auto">
          <a:xfrm>
            <a:off x="2895600" y="6381750"/>
            <a:ext cx="6248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smtClean="0">
                <a:solidFill>
                  <a:srgbClr val="7F7F7F"/>
                </a:solidFill>
                <a:latin typeface="Whitney-Semibold" charset="0"/>
              </a:rPr>
              <a:t> </a:t>
            </a:r>
            <a:r>
              <a:rPr lang="en-US" sz="1200" dirty="0" smtClean="0">
                <a:solidFill>
                  <a:srgbClr val="777777"/>
                </a:solidFill>
                <a:latin typeface="Whitney-Semibold" charset="0"/>
              </a:rPr>
              <a:t>Prior Art </a:t>
            </a:r>
            <a:r>
              <a:rPr lang="en-US" sz="1200" dirty="0" smtClean="0">
                <a:solidFill>
                  <a:srgbClr val="7F7F7F"/>
                </a:solidFill>
                <a:latin typeface="Whitney-Semibold" charset="0"/>
              </a:rPr>
              <a:t>• </a:t>
            </a:r>
            <a:r>
              <a:rPr lang="en-US" sz="1200" dirty="0" smtClean="0">
                <a:solidFill>
                  <a:schemeClr val="bg1"/>
                </a:solidFill>
                <a:latin typeface="Whitney-Semibold" charset="0"/>
              </a:rPr>
              <a:t>Markets</a:t>
            </a:r>
            <a:r>
              <a:rPr lang="en-US" sz="1200" dirty="0">
                <a:solidFill>
                  <a:schemeClr val="bg1"/>
                </a:solidFill>
                <a:latin typeface="Whitney-Semibold" charset="0"/>
              </a:rPr>
              <a:t> </a:t>
            </a:r>
            <a:r>
              <a:rPr lang="en-US" sz="1200" dirty="0">
                <a:solidFill>
                  <a:srgbClr val="7F7F7F"/>
                </a:solidFill>
                <a:latin typeface="Whitney-Semibold" charset="0"/>
              </a:rPr>
              <a:t>• </a:t>
            </a:r>
            <a:r>
              <a:rPr lang="en-US" sz="1200" dirty="0" smtClean="0">
                <a:solidFill>
                  <a:srgbClr val="7F7F7F"/>
                </a:solidFill>
                <a:latin typeface="Whitney-Semibold" charset="0"/>
              </a:rPr>
              <a:t>Simple Market</a:t>
            </a:r>
            <a:r>
              <a:rPr lang="en-US" sz="1200" dirty="0" smtClean="0">
                <a:solidFill>
                  <a:schemeClr val="bg1"/>
                </a:solidFill>
                <a:latin typeface="Whitney-Semibold" charset="0"/>
              </a:rPr>
              <a:t> </a:t>
            </a:r>
            <a:endParaRPr lang="en-US" sz="1200" dirty="0">
              <a:solidFill>
                <a:schemeClr val="bg1"/>
              </a:solidFill>
              <a:latin typeface="Whitney-Semibold" charset="0"/>
            </a:endParaRPr>
          </a:p>
        </p:txBody>
      </p:sp>
    </p:spTree>
    <p:extLst>
      <p:ext uri="{BB962C8B-B14F-4D97-AF65-F5344CB8AC3E}">
        <p14:creationId xmlns:p14="http://schemas.microsoft.com/office/powerpoint/2010/main" val="171973267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0"/>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2" nodeType="after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3" nodeType="clickEffect">
                                  <p:stCondLst>
                                    <p:cond delay="0"/>
                                  </p:stCondLst>
                                  <p:childTnLst>
                                    <p:set>
                                      <p:cBhvr>
                                        <p:cTn id="33" dur="1" fill="hold">
                                          <p:stCondLst>
                                            <p:cond delay="0"/>
                                          </p:stCondLst>
                                        </p:cTn>
                                        <p:tgtEl>
                                          <p:spTgt spid="30"/>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grpId="2"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3"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8" grpId="1" animBg="1"/>
      <p:bldP spid="28" grpId="2" animBg="1"/>
      <p:bldP spid="28" grpId="3" animBg="1"/>
      <p:bldP spid="29" grpId="0" animBg="1"/>
      <p:bldP spid="29" grpId="1" animBg="1"/>
      <p:bldP spid="30" grpId="0" animBg="1"/>
      <p:bldP spid="30" grpId="1" animBg="1"/>
      <p:bldP spid="30" grpId="2" animBg="1"/>
      <p:bldP spid="30" grpId="3" animBg="1"/>
    </p:bldLst>
  </p:timing>
</p:sld>
</file>

<file path=ppt/theme/theme1.xml><?xml version="1.0" encoding="utf-8"?>
<a:theme xmlns:a="http://schemas.openxmlformats.org/drawingml/2006/main" name="CornellCS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7501</TotalTime>
  <Words>3003</Words>
  <Application>Microsoft Macintosh PowerPoint</Application>
  <PresentationFormat>On-screen Show (4:3)</PresentationFormat>
  <Paragraphs>486</Paragraphs>
  <Slides>33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CornellCSL</vt:lpstr>
      <vt:lpstr>Equation</vt:lpstr>
      <vt:lpstr>XChange:  A Market-based Approach to Scalable Dynamic Multi-resource Allocation in Multicore Architectures</vt:lpstr>
      <vt:lpstr>PowerPoint Presentation</vt:lpstr>
      <vt:lpstr>Shared inter-core resources</vt:lpstr>
      <vt:lpstr>Coordinated resource allocation</vt:lpstr>
      <vt:lpstr>Coordinated resource allocation</vt:lpstr>
      <vt:lpstr>Real-life cue: market-like behavior</vt:lpstr>
      <vt:lpstr>A market-based approach</vt:lpstr>
      <vt:lpstr>Strong ally: first welfare theorem</vt:lpstr>
      <vt:lpstr>Dynamic price discovery</vt:lpstr>
      <vt:lpstr>First take: a simple market</vt:lpstr>
      <vt:lpstr>First take: a simple market</vt:lpstr>
      <vt:lpstr>A heuristic player model</vt:lpstr>
      <vt:lpstr>A heuristic player model</vt:lpstr>
      <vt:lpstr>A heuristic player model</vt:lpstr>
      <vt:lpstr>A heuristic bidding strategy</vt:lpstr>
      <vt:lpstr>Wealth redistribution</vt:lpstr>
      <vt:lpstr>Design issues</vt:lpstr>
      <vt:lpstr>wait—what about theoretical guarantees?</vt:lpstr>
      <vt:lpstr>Experimental setup</vt:lpstr>
      <vt:lpstr>System throughput (weighted speedup)</vt:lpstr>
      <vt:lpstr>System fairness (maxmin slowdown)</vt:lpstr>
      <vt:lpstr>Scalability</vt:lpstr>
      <vt:lpstr>Conclusions</vt:lpstr>
      <vt:lpstr>XChange:  A Market-based Approach to Scalable Dynamic Multi-resource Allocation in Multicore Architectures</vt:lpstr>
      <vt:lpstr>Backup slides</vt:lpstr>
      <vt:lpstr>Prior art: example of non-convexity</vt:lpstr>
      <vt:lpstr>Prior art</vt:lpstr>
      <vt:lpstr>A more sophisticated player model</vt:lpstr>
      <vt:lpstr>Implementation</vt:lpstr>
      <vt:lpstr>Bidding strategy</vt:lpstr>
      <vt:lpstr>System throughput (weighted speedup)</vt:lpstr>
      <vt:lpstr>System fairness (maxmin slowdown)</vt:lpstr>
      <vt:lpstr>System performance (harmonic speedup)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Saugata Ghose</dc:creator>
  <cp:lastModifiedBy>Xiaodong Wang</cp:lastModifiedBy>
  <cp:revision>317</cp:revision>
  <dcterms:created xsi:type="dcterms:W3CDTF">2012-03-08T06:52:04Z</dcterms:created>
  <dcterms:modified xsi:type="dcterms:W3CDTF">2015-04-07T01:47:42Z</dcterms:modified>
</cp:coreProperties>
</file>